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6"/>
  </p:notesMasterIdLst>
  <p:handoutMasterIdLst>
    <p:handoutMasterId r:id="rId17"/>
  </p:handoutMasterIdLst>
  <p:sldIdLst>
    <p:sldId id="269" r:id="rId3"/>
    <p:sldId id="275" r:id="rId4"/>
    <p:sldId id="280" r:id="rId5"/>
    <p:sldId id="281" r:id="rId6"/>
    <p:sldId id="285" r:id="rId7"/>
    <p:sldId id="282" r:id="rId8"/>
    <p:sldId id="283" r:id="rId9"/>
    <p:sldId id="284" r:id="rId10"/>
    <p:sldId id="286" r:id="rId11"/>
    <p:sldId id="287" r:id="rId12"/>
    <p:sldId id="290" r:id="rId13"/>
    <p:sldId id="288" r:id="rId14"/>
    <p:sldId id="28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A1E3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653948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653948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569789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569789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488970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48897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4404811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440481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Variable-key CHAM </a:t>
            </a:r>
            <a:r>
              <a:rPr lang="ko-KR" altLang="en-US" sz="5400" dirty="0"/>
              <a:t>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정보컴퓨터공학과 </a:t>
            </a:r>
            <a:r>
              <a:rPr lang="ko-KR" altLang="en-US" dirty="0" err="1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F945F-E899-4A9E-B8C7-92CEB43B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제안 기법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8993F-B3BD-451D-BFF7-0F99FCE350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pPr>
              <a:lnSpc>
                <a:spcPct val="100000"/>
              </a:lnSpc>
            </a:pPr>
            <a:r>
              <a:rPr lang="ko-KR" altLang="en-US" dirty="0"/>
              <a:t>동시형 모델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첫 블록을 사용하여</a:t>
            </a:r>
            <a:r>
              <a:rPr lang="en-US" altLang="ko-KR" dirty="0"/>
              <a:t> </a:t>
            </a:r>
            <a:r>
              <a:rPr lang="ko-KR" altLang="en-US" dirty="0"/>
              <a:t>사전 연산을 하며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암호화도 진행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7D70412-884C-4FEC-A6D5-F4C9E71F764D}"/>
              </a:ext>
            </a:extLst>
          </p:cNvPr>
          <p:cNvGrpSpPr/>
          <p:nvPr/>
        </p:nvGrpSpPr>
        <p:grpSpPr>
          <a:xfrm>
            <a:off x="906724" y="2579349"/>
            <a:ext cx="10378553" cy="495351"/>
            <a:chOff x="595619" y="2352846"/>
            <a:chExt cx="10378553" cy="49535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92CA6EB-6FB2-4D05-AA12-8EF7396DD9A6}"/>
                </a:ext>
              </a:extLst>
            </p:cNvPr>
            <p:cNvSpPr txBox="1"/>
            <p:nvPr/>
          </p:nvSpPr>
          <p:spPr>
            <a:xfrm>
              <a:off x="595619" y="2448087"/>
              <a:ext cx="33555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PT#0: 0x1100332255447766</a:t>
              </a:r>
              <a:endParaRPr lang="ko-KR" altLang="en-US" sz="2000" dirty="0"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E2F75B-CB9E-4B45-A476-057A8CE05C98}"/>
                </a:ext>
              </a:extLst>
            </p:cNvPr>
            <p:cNvSpPr txBox="1"/>
            <p:nvPr/>
          </p:nvSpPr>
          <p:spPr>
            <a:xfrm>
              <a:off x="3948368" y="2431209"/>
              <a:ext cx="33555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PT#1: 0x1101332255447766</a:t>
              </a:r>
              <a:endParaRPr lang="ko-KR" altLang="en-US" sz="2000" dirty="0"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0E0221-8D30-4D17-A9BF-7CFC6D235054}"/>
                </a:ext>
              </a:extLst>
            </p:cNvPr>
            <p:cNvSpPr txBox="1"/>
            <p:nvPr/>
          </p:nvSpPr>
          <p:spPr>
            <a:xfrm>
              <a:off x="7618576" y="2429611"/>
              <a:ext cx="33555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PT#10: 0x110a332255447766</a:t>
              </a:r>
              <a:endParaRPr lang="ko-KR" altLang="en-US" sz="2000" dirty="0"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689B893-FF9D-421D-87CB-FB986F16361B}"/>
                </a:ext>
              </a:extLst>
            </p:cNvPr>
            <p:cNvSpPr txBox="1"/>
            <p:nvPr/>
          </p:nvSpPr>
          <p:spPr>
            <a:xfrm>
              <a:off x="7123575" y="2352846"/>
              <a:ext cx="3775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…</a:t>
              </a:r>
              <a:endParaRPr lang="ko-KR" altLang="en-US" sz="2000" dirty="0"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0F36B1-6C2B-4330-8F49-BF1A464A73ED}"/>
              </a:ext>
            </a:extLst>
          </p:cNvPr>
          <p:cNvSpPr/>
          <p:nvPr/>
        </p:nvSpPr>
        <p:spPr>
          <a:xfrm>
            <a:off x="738231" y="4009938"/>
            <a:ext cx="2013358" cy="914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Pre-calculation</a:t>
            </a:r>
            <a:endParaRPr lang="ko-KR" altLang="en-US" sz="20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4556D4F1-333F-4AAF-BCAF-5FB3030BE891}"/>
              </a:ext>
            </a:extLst>
          </p:cNvPr>
          <p:cNvCxnSpPr>
            <a:cxnSpLocks/>
            <a:stCxn id="28" idx="2"/>
            <a:endCxn id="17" idx="0"/>
          </p:cNvCxnSpPr>
          <p:nvPr/>
        </p:nvCxnSpPr>
        <p:spPr>
          <a:xfrm rot="5400000">
            <a:off x="1638206" y="3162929"/>
            <a:ext cx="953714" cy="74030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D7620F-50D1-46E5-AD15-86E15484D76E}"/>
              </a:ext>
            </a:extLst>
          </p:cNvPr>
          <p:cNvSpPr/>
          <p:nvPr/>
        </p:nvSpPr>
        <p:spPr>
          <a:xfrm>
            <a:off x="2584522" y="5436065"/>
            <a:ext cx="2625041" cy="695305"/>
          </a:xfrm>
          <a:prstGeom prst="rect">
            <a:avLst/>
          </a:prstGeom>
          <a:solidFill>
            <a:srgbClr val="C7A1E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Look-Up Table</a:t>
            </a:r>
            <a:endParaRPr lang="ko-KR" altLang="en-US" dirty="0">
              <a:solidFill>
                <a:schemeClr val="tx1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55FD60B-DD1E-4BCD-B727-628CBADB29FA}"/>
              </a:ext>
            </a:extLst>
          </p:cNvPr>
          <p:cNvCxnSpPr>
            <a:cxnSpLocks/>
            <a:stCxn id="17" idx="2"/>
            <a:endCxn id="22" idx="1"/>
          </p:cNvCxnSpPr>
          <p:nvPr/>
        </p:nvCxnSpPr>
        <p:spPr>
          <a:xfrm rot="16200000" flipH="1">
            <a:off x="1735026" y="4934222"/>
            <a:ext cx="859380" cy="8396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258EE7B-C874-46A4-86F2-17E770D9ABC8}"/>
              </a:ext>
            </a:extLst>
          </p:cNvPr>
          <p:cNvSpPr/>
          <p:nvPr/>
        </p:nvSpPr>
        <p:spPr>
          <a:xfrm>
            <a:off x="4259472" y="2517679"/>
            <a:ext cx="7025803" cy="69455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AA0C29-EB7E-47A2-AC4E-BD2235E90B25}"/>
              </a:ext>
            </a:extLst>
          </p:cNvPr>
          <p:cNvSpPr/>
          <p:nvPr/>
        </p:nvSpPr>
        <p:spPr>
          <a:xfrm>
            <a:off x="933289" y="2694841"/>
            <a:ext cx="3103851" cy="3613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7142389-B574-4161-AB10-8C4DBAACD4B4}"/>
              </a:ext>
            </a:extLst>
          </p:cNvPr>
          <p:cNvSpPr/>
          <p:nvPr/>
        </p:nvSpPr>
        <p:spPr>
          <a:xfrm>
            <a:off x="4482519" y="4119485"/>
            <a:ext cx="2625041" cy="69530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Encryption</a:t>
            </a:r>
            <a:endParaRPr lang="ko-KR" altLang="en-US" dirty="0">
              <a:solidFill>
                <a:schemeClr val="tx1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4411DA7-1092-4F8A-B22C-E3A8027BF9A3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 rot="5400000">
            <a:off x="6330079" y="2677190"/>
            <a:ext cx="907256" cy="1977334"/>
          </a:xfrm>
          <a:prstGeom prst="bentConnector3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FEA63390-DD61-4B2C-AFBD-E3661AF8B65B}"/>
              </a:ext>
            </a:extLst>
          </p:cNvPr>
          <p:cNvCxnSpPr>
            <a:cxnSpLocks/>
            <a:stCxn id="22" idx="0"/>
            <a:endCxn id="31" idx="2"/>
          </p:cNvCxnSpPr>
          <p:nvPr/>
        </p:nvCxnSpPr>
        <p:spPr>
          <a:xfrm rot="5400000" flipH="1" flipV="1">
            <a:off x="4535404" y="4176430"/>
            <a:ext cx="621275" cy="1897997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63811B-B6AA-497F-A76B-8C428235E2CA}"/>
              </a:ext>
            </a:extLst>
          </p:cNvPr>
          <p:cNvSpPr/>
          <p:nvPr/>
        </p:nvSpPr>
        <p:spPr>
          <a:xfrm>
            <a:off x="6783707" y="5641349"/>
            <a:ext cx="2625041" cy="284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CT#0: …</a:t>
            </a:r>
            <a:endParaRPr lang="ko-KR" altLang="en-US" dirty="0">
              <a:solidFill>
                <a:schemeClr val="tx1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D08478-BFE8-4AC9-913C-78AB9074F82D}"/>
              </a:ext>
            </a:extLst>
          </p:cNvPr>
          <p:cNvSpPr/>
          <p:nvPr/>
        </p:nvSpPr>
        <p:spPr>
          <a:xfrm>
            <a:off x="8277468" y="4204089"/>
            <a:ext cx="2625041" cy="284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CT#1: …</a:t>
            </a:r>
            <a:endParaRPr lang="ko-KR" altLang="en-US" dirty="0">
              <a:solidFill>
                <a:schemeClr val="tx1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4C7F6C2-225E-4D29-9210-D5FBAF686326}"/>
              </a:ext>
            </a:extLst>
          </p:cNvPr>
          <p:cNvSpPr/>
          <p:nvPr/>
        </p:nvSpPr>
        <p:spPr>
          <a:xfrm>
            <a:off x="8277583" y="4454554"/>
            <a:ext cx="2625041" cy="284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31C5C9C-F132-4233-88D9-EBD6A6400DFC}"/>
              </a:ext>
            </a:extLst>
          </p:cNvPr>
          <p:cNvSpPr/>
          <p:nvPr/>
        </p:nvSpPr>
        <p:spPr>
          <a:xfrm>
            <a:off x="8277468" y="4727031"/>
            <a:ext cx="2625041" cy="284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CT#10: …</a:t>
            </a:r>
            <a:endParaRPr lang="ko-KR" altLang="en-US" dirty="0">
              <a:solidFill>
                <a:schemeClr val="tx1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FB51D42-B31F-4A91-A000-3B97AA0D8DA6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107560" y="4467138"/>
            <a:ext cx="109687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4F04C74-F12B-44CE-9163-D49C31789904}"/>
              </a:ext>
            </a:extLst>
          </p:cNvPr>
          <p:cNvCxnSpPr>
            <a:cxnSpLocks/>
            <a:stCxn id="22" idx="3"/>
            <a:endCxn id="38" idx="1"/>
          </p:cNvCxnSpPr>
          <p:nvPr/>
        </p:nvCxnSpPr>
        <p:spPr>
          <a:xfrm flipV="1">
            <a:off x="5209563" y="5783717"/>
            <a:ext cx="157414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920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E1FD0-F150-41C6-B4F6-4A1BAA2BE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제안 기법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E4C8F2C-DAB3-4781-BD43-911B0F1B05AB}"/>
              </a:ext>
            </a:extLst>
          </p:cNvPr>
          <p:cNvGrpSpPr/>
          <p:nvPr/>
        </p:nvGrpSpPr>
        <p:grpSpPr>
          <a:xfrm>
            <a:off x="2496643" y="1232901"/>
            <a:ext cx="7198714" cy="4972391"/>
            <a:chOff x="2362909" y="1232901"/>
            <a:chExt cx="7198714" cy="497239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65DA712-4A49-4305-B90F-180797123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909" y="1232901"/>
              <a:ext cx="3188129" cy="439219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E34AB2C-28F8-4749-A711-B1C10DDCE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3494" y="1232901"/>
              <a:ext cx="3188129" cy="4392197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2AA4D41-12AE-420C-8AD9-CEDB0BFC9F0A}"/>
                </a:ext>
              </a:extLst>
            </p:cNvPr>
            <p:cNvSpPr/>
            <p:nvPr/>
          </p:nvSpPr>
          <p:spPr>
            <a:xfrm>
              <a:off x="3481431" y="3020037"/>
              <a:ext cx="1015068" cy="234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B76EE10-DE66-452E-87DC-9DF9A8AFC076}"/>
                </a:ext>
              </a:extLst>
            </p:cNvPr>
            <p:cNvSpPr/>
            <p:nvPr/>
          </p:nvSpPr>
          <p:spPr>
            <a:xfrm>
              <a:off x="7460024" y="3020036"/>
              <a:ext cx="1015068" cy="234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3823E6-D374-44B3-8B0C-95BE9F35B004}"/>
                </a:ext>
              </a:extLst>
            </p:cNvPr>
            <p:cNvSpPr txBox="1"/>
            <p:nvPr/>
          </p:nvSpPr>
          <p:spPr>
            <a:xfrm>
              <a:off x="2420394" y="5805182"/>
              <a:ext cx="30731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분리형 모델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E387F83-492E-4967-8089-F05FAD8FA2A5}"/>
                </a:ext>
              </a:extLst>
            </p:cNvPr>
            <p:cNvSpPr txBox="1"/>
            <p:nvPr/>
          </p:nvSpPr>
          <p:spPr>
            <a:xfrm>
              <a:off x="6430979" y="5805182"/>
              <a:ext cx="30731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동시형 모델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1813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D8940-0DD0-40E1-97B5-C0BD4F6F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제안 기법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F85416-62CD-4182-81DE-519D134D6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212" y="1061680"/>
            <a:ext cx="7639576" cy="3761518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E768A963-9D35-44AD-868C-A85036D501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4914967"/>
            <a:ext cx="11369675" cy="15109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효율적인 레지스터 할당을 통해 최대 성능 발휘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(a): CHAM-64/128       (b): CHAM-128/128, 128/256</a:t>
            </a:r>
          </a:p>
        </p:txBody>
      </p:sp>
    </p:spTree>
    <p:extLst>
      <p:ext uri="{BB962C8B-B14F-4D97-AF65-F5344CB8AC3E}">
        <p14:creationId xmlns:p14="http://schemas.microsoft.com/office/powerpoint/2010/main" val="1442330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400E9-7D99-4701-B26F-54C2C1F7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성능 평가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2CA31B78-3C70-4E9D-8149-AB867FCE8A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solidFill>
                  <a:sysClr val="windowText" lastClr="000000"/>
                </a:solidFill>
              </a:rPr>
              <a:t>기존 기법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분리형 모델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동시형 모델</a:t>
            </a:r>
            <a:endParaRPr lang="en-US" altLang="ko-KR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solidFill>
                  <a:srgbClr val="00B050"/>
                </a:solidFill>
              </a:rPr>
              <a:t>사전 연산 활용</a:t>
            </a:r>
            <a:endParaRPr lang="en-US" altLang="ko-KR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기존 기법보다 아주 적게 낮은 성능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LDI -&gt; LD</a:t>
            </a:r>
            <a:r>
              <a:rPr lang="ko-KR" altLang="en-US" dirty="0"/>
              <a:t>로 대체된 것의 영향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분리형 모델이 동시형 모델보다 빠름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하지만</a:t>
            </a:r>
            <a:r>
              <a:rPr lang="en-US" altLang="ko-KR" dirty="0"/>
              <a:t>, 2</a:t>
            </a:r>
            <a:r>
              <a:rPr lang="ko-KR" altLang="en-US" dirty="0"/>
              <a:t>블록 이상 암호화 할 때는 느림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남는 레지스터를 활용한 </a:t>
            </a:r>
            <a:r>
              <a:rPr lang="en-US" altLang="ko-KR" dirty="0"/>
              <a:t>CHAM-64/128 </a:t>
            </a:r>
            <a:r>
              <a:rPr lang="ko-KR" altLang="en-US" dirty="0"/>
              <a:t>고속 구현</a:t>
            </a:r>
            <a:endParaRPr lang="en-US" altLang="ko-KR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B48F302-9000-48BC-A31E-91C936051232}"/>
              </a:ext>
            </a:extLst>
          </p:cNvPr>
          <p:cNvGrpSpPr/>
          <p:nvPr/>
        </p:nvGrpSpPr>
        <p:grpSpPr>
          <a:xfrm>
            <a:off x="7246162" y="1236381"/>
            <a:ext cx="4393782" cy="3914460"/>
            <a:chOff x="6726044" y="1479661"/>
            <a:chExt cx="5054036" cy="450268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EA6A98D-AA0D-415F-8709-BD83EEF4B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6044" y="1479661"/>
              <a:ext cx="5054036" cy="4502686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CE1D9F1-B089-4B2A-ABEC-EDD7AEF260CE}"/>
                </a:ext>
              </a:extLst>
            </p:cNvPr>
            <p:cNvSpPr/>
            <p:nvPr/>
          </p:nvSpPr>
          <p:spPr>
            <a:xfrm>
              <a:off x="6853806" y="3179428"/>
              <a:ext cx="4848836" cy="6543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F22421B-F8B3-4D22-81EA-9C958D99AE78}"/>
                </a:ext>
              </a:extLst>
            </p:cNvPr>
            <p:cNvSpPr/>
            <p:nvPr/>
          </p:nvSpPr>
          <p:spPr>
            <a:xfrm>
              <a:off x="6853806" y="3834966"/>
              <a:ext cx="4848836" cy="654341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FC27501-01FC-482C-85D8-2EFDD4F158B6}"/>
                </a:ext>
              </a:extLst>
            </p:cNvPr>
            <p:cNvSpPr/>
            <p:nvPr/>
          </p:nvSpPr>
          <p:spPr>
            <a:xfrm>
              <a:off x="6853806" y="4489307"/>
              <a:ext cx="4848836" cy="654341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8FD70E9-3EA1-4626-BC70-D185B54B808F}"/>
                </a:ext>
              </a:extLst>
            </p:cNvPr>
            <p:cNvSpPr/>
            <p:nvPr/>
          </p:nvSpPr>
          <p:spPr>
            <a:xfrm>
              <a:off x="6853048" y="2525087"/>
              <a:ext cx="4848836" cy="6543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313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기존 기법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제안 기법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성능 평가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 dirty="0"/>
              <a:t> 결론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기존 기법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en-US" altLang="ko-KR" dirty="0"/>
              <a:t>CHAM-CTR </a:t>
            </a:r>
            <a:r>
              <a:rPr lang="ko-KR" altLang="en-US" dirty="0"/>
              <a:t>모드 최적화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사전연산을 통해 </a:t>
            </a:r>
            <a:r>
              <a:rPr lang="ko-KR" altLang="en-US" b="1" dirty="0">
                <a:solidFill>
                  <a:srgbClr val="FF0000"/>
                </a:solidFill>
              </a:rPr>
              <a:t>일부 연산 구간을 생략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b="1" dirty="0"/>
              <a:t>고정키 시나리오</a:t>
            </a:r>
            <a:endParaRPr lang="en-US" altLang="ko-KR" b="1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키가 고정 된 상태로 동작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키 변경 시 동작하지 않는다는 문제점 존재</a:t>
            </a: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ko-KR" altLang="en-US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기존 기법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0D1097-9A09-47AA-8CBF-6BEB3C383E18}"/>
              </a:ext>
            </a:extLst>
          </p:cNvPr>
          <p:cNvSpPr txBox="1"/>
          <p:nvPr/>
        </p:nvSpPr>
        <p:spPr>
          <a:xfrm>
            <a:off x="2340528" y="1063687"/>
            <a:ext cx="9756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RK: 0x030107050b090f0d131117151b191f1d151e030839322f244d465b50616a777c</a:t>
            </a:r>
            <a:endParaRPr lang="ko-KR" altLang="en-US" sz="2000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8CC912-E2A7-421B-9F52-1E8D5672EBA0}"/>
              </a:ext>
            </a:extLst>
          </p:cNvPr>
          <p:cNvSpPr txBox="1"/>
          <p:nvPr/>
        </p:nvSpPr>
        <p:spPr>
          <a:xfrm>
            <a:off x="2340528" y="1357519"/>
            <a:ext cx="9756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PT:  0x</a:t>
            </a:r>
            <a:r>
              <a:rPr lang="en-US" altLang="ko-KR" sz="2000" dirty="0">
                <a:solidFill>
                  <a:srgbClr val="FF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1100</a:t>
            </a:r>
            <a:r>
              <a:rPr lang="en-US" altLang="ko-KR" sz="2000" dirty="0">
                <a:solidFill>
                  <a:srgbClr val="00B05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332255447766</a:t>
            </a:r>
            <a:endParaRPr lang="ko-KR" altLang="en-US" sz="2000" dirty="0">
              <a:solidFill>
                <a:srgbClr val="00B05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3833DE0-86F6-4A08-9C6F-CF8A0D80173D}"/>
              </a:ext>
            </a:extLst>
          </p:cNvPr>
          <p:cNvCxnSpPr/>
          <p:nvPr/>
        </p:nvCxnSpPr>
        <p:spPr>
          <a:xfrm>
            <a:off x="6870583" y="1837189"/>
            <a:ext cx="0" cy="5285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1CDC962-2DE0-43CD-AD83-13D878E33940}"/>
              </a:ext>
            </a:extLst>
          </p:cNvPr>
          <p:cNvSpPr txBox="1"/>
          <p:nvPr/>
        </p:nvSpPr>
        <p:spPr>
          <a:xfrm>
            <a:off x="2340528" y="2516697"/>
            <a:ext cx="9756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LUT: 0x6545 / 0x7765 / 0xcadc / 0x3202 / 0x3d0b</a:t>
            </a:r>
            <a:endParaRPr lang="ko-KR" altLang="en-US" sz="2000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8C6B2E-3278-4EA3-8273-25295A6BAC78}"/>
              </a:ext>
            </a:extLst>
          </p:cNvPr>
          <p:cNvSpPr/>
          <p:nvPr/>
        </p:nvSpPr>
        <p:spPr>
          <a:xfrm>
            <a:off x="662730" y="4059208"/>
            <a:ext cx="1954635" cy="6878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CHAM-64/128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Round 0</a:t>
            </a:r>
            <a:endParaRPr lang="ko-KR" altLang="en-US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CDA6F6-EA33-4AD9-963D-C4E3DFB04139}"/>
              </a:ext>
            </a:extLst>
          </p:cNvPr>
          <p:cNvSpPr/>
          <p:nvPr/>
        </p:nvSpPr>
        <p:spPr>
          <a:xfrm>
            <a:off x="2994870" y="2516697"/>
            <a:ext cx="847288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CFE5A6D-1AC6-4E78-B447-5D7A49767BB9}"/>
              </a:ext>
            </a:extLst>
          </p:cNvPr>
          <p:cNvCxnSpPr>
            <a:stCxn id="19" idx="2"/>
            <a:endCxn id="18" idx="0"/>
          </p:cNvCxnSpPr>
          <p:nvPr/>
        </p:nvCxnSpPr>
        <p:spPr>
          <a:xfrm flipH="1">
            <a:off x="1640048" y="2916807"/>
            <a:ext cx="1778466" cy="11424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B18751-835B-445E-9870-281F2C546AF2}"/>
              </a:ext>
            </a:extLst>
          </p:cNvPr>
          <p:cNvSpPr txBox="1"/>
          <p:nvPr/>
        </p:nvSpPr>
        <p:spPr>
          <a:xfrm>
            <a:off x="4843244" y="3705265"/>
            <a:ext cx="7348756" cy="1843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필요한 값을 불러와서 사용 가능</a:t>
            </a:r>
            <a:endParaRPr lang="en-US" altLang="ko-KR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값이 </a:t>
            </a:r>
            <a:r>
              <a:rPr lang="ko-KR" altLang="en-US" sz="2000" b="1" dirty="0">
                <a:solidFill>
                  <a:srgbClr val="FF0000"/>
                </a:solidFill>
              </a:rPr>
              <a:t>고정</a:t>
            </a:r>
            <a:r>
              <a:rPr lang="ko-KR" altLang="en-US" sz="2000" dirty="0"/>
              <a:t>이기 때문에</a:t>
            </a:r>
            <a:r>
              <a:rPr lang="en-US" altLang="ko-KR" sz="2000" dirty="0"/>
              <a:t>, </a:t>
            </a:r>
            <a:r>
              <a:rPr lang="en-US" altLang="ko-KR" sz="2000" b="1" dirty="0">
                <a:solidFill>
                  <a:srgbClr val="FF0000"/>
                </a:solidFill>
              </a:rPr>
              <a:t>LDI </a:t>
            </a:r>
            <a:r>
              <a:rPr lang="ko-KR" altLang="en-US" sz="2000" b="1" dirty="0">
                <a:solidFill>
                  <a:srgbClr val="FF0000"/>
                </a:solidFill>
              </a:rPr>
              <a:t>명령어 사용 가능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LD: 2clock cycle, LDI: 1clock cycle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061DDF-26CD-4EBD-9E5F-3640E375C398}"/>
              </a:ext>
            </a:extLst>
          </p:cNvPr>
          <p:cNvSpPr/>
          <p:nvPr/>
        </p:nvSpPr>
        <p:spPr>
          <a:xfrm>
            <a:off x="2617365" y="4059208"/>
            <a:ext cx="1954635" cy="6878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CHAM-64/128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Round 4</a:t>
            </a:r>
            <a:endParaRPr lang="ko-KR" altLang="en-US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A92F7A-0F2A-4734-9E11-CD0057E0DD34}"/>
              </a:ext>
            </a:extLst>
          </p:cNvPr>
          <p:cNvSpPr/>
          <p:nvPr/>
        </p:nvSpPr>
        <p:spPr>
          <a:xfrm>
            <a:off x="3972188" y="2516697"/>
            <a:ext cx="847288" cy="400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3CBF77A-EC1E-4D6E-ACC8-304DEFA51D81}"/>
              </a:ext>
            </a:extLst>
          </p:cNvPr>
          <p:cNvCxnSpPr>
            <a:cxnSpLocks/>
            <a:stCxn id="28" idx="2"/>
            <a:endCxn id="26" idx="0"/>
          </p:cNvCxnSpPr>
          <p:nvPr/>
        </p:nvCxnSpPr>
        <p:spPr>
          <a:xfrm flipH="1">
            <a:off x="3594683" y="2916807"/>
            <a:ext cx="801149" cy="114240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30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ko-KR" altLang="en-US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기존 기법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0D1097-9A09-47AA-8CBF-6BEB3C383E18}"/>
              </a:ext>
            </a:extLst>
          </p:cNvPr>
          <p:cNvSpPr txBox="1"/>
          <p:nvPr/>
        </p:nvSpPr>
        <p:spPr>
          <a:xfrm>
            <a:off x="2340528" y="1063687"/>
            <a:ext cx="9756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RK: 0x030107050b090f0d131117151b191f1d151e030839322f244d465b50616a777c</a:t>
            </a:r>
            <a:endParaRPr lang="ko-KR" altLang="en-US" sz="2000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8CC912-E2A7-421B-9F52-1E8D5672EBA0}"/>
              </a:ext>
            </a:extLst>
          </p:cNvPr>
          <p:cNvSpPr txBox="1"/>
          <p:nvPr/>
        </p:nvSpPr>
        <p:spPr>
          <a:xfrm>
            <a:off x="2340528" y="1357519"/>
            <a:ext cx="9756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PT:  0x</a:t>
            </a:r>
            <a:r>
              <a:rPr lang="en-US" altLang="ko-KR" sz="2000" dirty="0">
                <a:solidFill>
                  <a:srgbClr val="FF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110</a:t>
            </a:r>
            <a:r>
              <a:rPr lang="en-US" altLang="ko-KR" sz="2000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1</a:t>
            </a:r>
            <a:r>
              <a:rPr lang="en-US" altLang="ko-KR" sz="2000" dirty="0">
                <a:solidFill>
                  <a:srgbClr val="00B05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332255447766</a:t>
            </a:r>
            <a:endParaRPr lang="ko-KR" altLang="en-US" sz="2000" dirty="0">
              <a:solidFill>
                <a:srgbClr val="00B05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3833DE0-86F6-4A08-9C6F-CF8A0D80173D}"/>
              </a:ext>
            </a:extLst>
          </p:cNvPr>
          <p:cNvCxnSpPr/>
          <p:nvPr/>
        </p:nvCxnSpPr>
        <p:spPr>
          <a:xfrm>
            <a:off x="6870583" y="1837189"/>
            <a:ext cx="0" cy="5285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1CDC962-2DE0-43CD-AD83-13D878E33940}"/>
              </a:ext>
            </a:extLst>
          </p:cNvPr>
          <p:cNvSpPr txBox="1"/>
          <p:nvPr/>
        </p:nvSpPr>
        <p:spPr>
          <a:xfrm>
            <a:off x="2340528" y="2516697"/>
            <a:ext cx="9756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LUT: 0x6545 / 0x7765 / 0xcadc / 0x3202 / 0x3d0b</a:t>
            </a:r>
            <a:endParaRPr lang="ko-KR" altLang="en-US" sz="2000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8C6B2E-3278-4EA3-8273-25295A6BAC78}"/>
              </a:ext>
            </a:extLst>
          </p:cNvPr>
          <p:cNvSpPr/>
          <p:nvPr/>
        </p:nvSpPr>
        <p:spPr>
          <a:xfrm>
            <a:off x="662730" y="4059208"/>
            <a:ext cx="1954635" cy="6878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CHAM-64/128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Round 0</a:t>
            </a:r>
            <a:endParaRPr lang="ko-KR" altLang="en-US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CDA6F6-EA33-4AD9-963D-C4E3DFB04139}"/>
              </a:ext>
            </a:extLst>
          </p:cNvPr>
          <p:cNvSpPr/>
          <p:nvPr/>
        </p:nvSpPr>
        <p:spPr>
          <a:xfrm>
            <a:off x="2994870" y="2516697"/>
            <a:ext cx="847288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CFE5A6D-1AC6-4E78-B447-5D7A49767BB9}"/>
              </a:ext>
            </a:extLst>
          </p:cNvPr>
          <p:cNvCxnSpPr>
            <a:stCxn id="19" idx="2"/>
            <a:endCxn id="18" idx="0"/>
          </p:cNvCxnSpPr>
          <p:nvPr/>
        </p:nvCxnSpPr>
        <p:spPr>
          <a:xfrm flipH="1">
            <a:off x="1640048" y="2916807"/>
            <a:ext cx="1778466" cy="11424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B18751-835B-445E-9870-281F2C546AF2}"/>
              </a:ext>
            </a:extLst>
          </p:cNvPr>
          <p:cNvSpPr txBox="1"/>
          <p:nvPr/>
        </p:nvSpPr>
        <p:spPr>
          <a:xfrm>
            <a:off x="4843244" y="3705265"/>
            <a:ext cx="7348756" cy="245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카운터 부분은 변화하는 값</a:t>
            </a:r>
            <a:endParaRPr lang="en-US" altLang="ko-KR" sz="20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값의 예측이 불가능</a:t>
            </a:r>
            <a:endParaRPr lang="en-US" altLang="ko-KR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/>
              <a:t>논스</a:t>
            </a:r>
            <a:r>
              <a:rPr lang="ko-KR" altLang="en-US" sz="2000" dirty="0"/>
              <a:t> 부분은 고정 값</a:t>
            </a:r>
            <a:endParaRPr lang="en-US" altLang="ko-KR" sz="20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해당 부분의 연산 결과를 저장해서 불러오기</a:t>
            </a:r>
            <a:endParaRPr lang="en-US" altLang="ko-KR" sz="2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061DDF-26CD-4EBD-9E5F-3640E375C398}"/>
              </a:ext>
            </a:extLst>
          </p:cNvPr>
          <p:cNvSpPr/>
          <p:nvPr/>
        </p:nvSpPr>
        <p:spPr>
          <a:xfrm>
            <a:off x="2617365" y="4059208"/>
            <a:ext cx="1954635" cy="6878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CHAM-64/128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Round 4</a:t>
            </a:r>
            <a:endParaRPr lang="ko-KR" altLang="en-US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A92F7A-0F2A-4734-9E11-CD0057E0DD34}"/>
              </a:ext>
            </a:extLst>
          </p:cNvPr>
          <p:cNvSpPr/>
          <p:nvPr/>
        </p:nvSpPr>
        <p:spPr>
          <a:xfrm>
            <a:off x="3972188" y="2516697"/>
            <a:ext cx="847288" cy="400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3CBF77A-EC1E-4D6E-ACC8-304DEFA51D81}"/>
              </a:ext>
            </a:extLst>
          </p:cNvPr>
          <p:cNvCxnSpPr>
            <a:cxnSpLocks/>
            <a:stCxn id="28" idx="2"/>
            <a:endCxn id="26" idx="0"/>
          </p:cNvCxnSpPr>
          <p:nvPr/>
        </p:nvCxnSpPr>
        <p:spPr>
          <a:xfrm flipH="1">
            <a:off x="3594683" y="2916807"/>
            <a:ext cx="801149" cy="114240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00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ko-KR" altLang="en-US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기존 기법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0D1097-9A09-47AA-8CBF-6BEB3C383E18}"/>
              </a:ext>
            </a:extLst>
          </p:cNvPr>
          <p:cNvSpPr txBox="1"/>
          <p:nvPr/>
        </p:nvSpPr>
        <p:spPr>
          <a:xfrm>
            <a:off x="2340528" y="1063687"/>
            <a:ext cx="9756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RK: 0x030</a:t>
            </a:r>
            <a:r>
              <a:rPr lang="en-US" altLang="ko-KR" sz="2000" b="1" dirty="0">
                <a:solidFill>
                  <a:srgbClr val="FF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2</a:t>
            </a:r>
            <a:r>
              <a:rPr lang="en-US" altLang="ko-KR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07050b090f0d131117151b191f1d151e030839322f244d465b50616a777c</a:t>
            </a:r>
            <a:endParaRPr lang="ko-KR" altLang="en-US" sz="2000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8CC912-E2A7-421B-9F52-1E8D5672EBA0}"/>
              </a:ext>
            </a:extLst>
          </p:cNvPr>
          <p:cNvSpPr txBox="1"/>
          <p:nvPr/>
        </p:nvSpPr>
        <p:spPr>
          <a:xfrm>
            <a:off x="2340528" y="1357519"/>
            <a:ext cx="9756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PT:  0x1100332255447766</a:t>
            </a:r>
            <a:endParaRPr lang="ko-KR" altLang="en-US" sz="2000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3833DE0-86F6-4A08-9C6F-CF8A0D80173D}"/>
              </a:ext>
            </a:extLst>
          </p:cNvPr>
          <p:cNvCxnSpPr/>
          <p:nvPr/>
        </p:nvCxnSpPr>
        <p:spPr>
          <a:xfrm>
            <a:off x="6870583" y="1837189"/>
            <a:ext cx="0" cy="5285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1CDC962-2DE0-43CD-AD83-13D878E33940}"/>
              </a:ext>
            </a:extLst>
          </p:cNvPr>
          <p:cNvSpPr txBox="1"/>
          <p:nvPr/>
        </p:nvSpPr>
        <p:spPr>
          <a:xfrm>
            <a:off x="2340528" y="2516697"/>
            <a:ext cx="9756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LUT: 0x????  / 0x????  / 0???? / 0x???? / 0x????</a:t>
            </a:r>
            <a:endParaRPr lang="ko-KR" altLang="en-US" sz="2000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8C6B2E-3278-4EA3-8273-25295A6BAC78}"/>
              </a:ext>
            </a:extLst>
          </p:cNvPr>
          <p:cNvSpPr/>
          <p:nvPr/>
        </p:nvSpPr>
        <p:spPr>
          <a:xfrm>
            <a:off x="662730" y="4059208"/>
            <a:ext cx="1954635" cy="6878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CHAM-64/128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Round 0</a:t>
            </a:r>
            <a:endParaRPr lang="ko-KR" altLang="en-US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CDA6F6-EA33-4AD9-963D-C4E3DFB04139}"/>
              </a:ext>
            </a:extLst>
          </p:cNvPr>
          <p:cNvSpPr/>
          <p:nvPr/>
        </p:nvSpPr>
        <p:spPr>
          <a:xfrm>
            <a:off x="2994870" y="2516697"/>
            <a:ext cx="847288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CFE5A6D-1AC6-4E78-B447-5D7A49767BB9}"/>
              </a:ext>
            </a:extLst>
          </p:cNvPr>
          <p:cNvCxnSpPr>
            <a:stCxn id="19" idx="2"/>
            <a:endCxn id="18" idx="0"/>
          </p:cNvCxnSpPr>
          <p:nvPr/>
        </p:nvCxnSpPr>
        <p:spPr>
          <a:xfrm flipH="1">
            <a:off x="1640048" y="2916807"/>
            <a:ext cx="1778466" cy="11424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B18751-835B-445E-9870-281F2C546AF2}"/>
              </a:ext>
            </a:extLst>
          </p:cNvPr>
          <p:cNvSpPr txBox="1"/>
          <p:nvPr/>
        </p:nvSpPr>
        <p:spPr>
          <a:xfrm>
            <a:off x="4843244" y="3705265"/>
            <a:ext cx="7348756" cy="1227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라운드 키 값이 바뀌면</a:t>
            </a:r>
            <a:r>
              <a:rPr lang="en-US" altLang="ko-KR" sz="2000" dirty="0"/>
              <a:t>, </a:t>
            </a:r>
            <a:r>
              <a:rPr lang="ko-KR" altLang="en-US" sz="2000" dirty="0"/>
              <a:t>사전 테이블도 변화</a:t>
            </a:r>
            <a:endParaRPr lang="en-US" altLang="ko-KR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현재 기법을 사용 불가능</a:t>
            </a:r>
            <a:endParaRPr lang="en-US" altLang="ko-KR" sz="2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061DDF-26CD-4EBD-9E5F-3640E375C398}"/>
              </a:ext>
            </a:extLst>
          </p:cNvPr>
          <p:cNvSpPr/>
          <p:nvPr/>
        </p:nvSpPr>
        <p:spPr>
          <a:xfrm>
            <a:off x="2617365" y="4059208"/>
            <a:ext cx="1954635" cy="6878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CHAM-64/128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Round 4</a:t>
            </a:r>
            <a:endParaRPr lang="ko-KR" altLang="en-US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A92F7A-0F2A-4734-9E11-CD0057E0DD34}"/>
              </a:ext>
            </a:extLst>
          </p:cNvPr>
          <p:cNvSpPr/>
          <p:nvPr/>
        </p:nvSpPr>
        <p:spPr>
          <a:xfrm>
            <a:off x="3972188" y="2516697"/>
            <a:ext cx="847288" cy="400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3CBF77A-EC1E-4D6E-ACC8-304DEFA51D81}"/>
              </a:ext>
            </a:extLst>
          </p:cNvPr>
          <p:cNvCxnSpPr>
            <a:cxnSpLocks/>
            <a:stCxn id="28" idx="2"/>
            <a:endCxn id="26" idx="0"/>
          </p:cNvCxnSpPr>
          <p:nvPr/>
        </p:nvCxnSpPr>
        <p:spPr>
          <a:xfrm flipH="1">
            <a:off x="3594683" y="2916807"/>
            <a:ext cx="801149" cy="114240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4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5AC16-7D93-4136-8C6C-790092392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 dirty="0"/>
              <a:t>기존 기법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29C0-F38C-46C3-938E-B9B8A1BA2547}"/>
              </a:ext>
            </a:extLst>
          </p:cNvPr>
          <p:cNvGrpSpPr/>
          <p:nvPr/>
        </p:nvGrpSpPr>
        <p:grpSpPr>
          <a:xfrm>
            <a:off x="579522" y="1725003"/>
            <a:ext cx="11032957" cy="3844223"/>
            <a:chOff x="579521" y="1729695"/>
            <a:chExt cx="11032957" cy="384422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977A591-1F25-4542-8AB3-204CDD795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521" y="1931532"/>
              <a:ext cx="3440551" cy="344055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68FF6E6-6F32-4217-8376-C76A76402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1927" y="1931531"/>
              <a:ext cx="3440551" cy="344055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C1A04CA-78CC-45A2-9706-5CD3575E0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6735" y="1729695"/>
              <a:ext cx="3838529" cy="38442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717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F945F-E899-4A9E-B8C7-92CEB43B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제안 기법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8993F-B3BD-451D-BFF7-0F99FCE350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ko-KR" altLang="en-US" dirty="0" err="1"/>
              <a:t>가변키</a:t>
            </a:r>
            <a:r>
              <a:rPr lang="en-US" altLang="ko-KR" dirty="0"/>
              <a:t>(Variable-key)</a:t>
            </a:r>
            <a:r>
              <a:rPr lang="ko-KR" altLang="en-US" dirty="0"/>
              <a:t> 시나리오를 구현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사전 테이블 연산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dirty="0"/>
              <a:t>두 가지 방법이 존재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사전 테이블만 연산</a:t>
            </a:r>
            <a:r>
              <a:rPr lang="en-US" altLang="ko-KR" dirty="0"/>
              <a:t> -&gt;</a:t>
            </a:r>
            <a:r>
              <a:rPr lang="ko-KR" altLang="en-US" dirty="0"/>
              <a:t>분리형 모델</a:t>
            </a:r>
            <a:r>
              <a:rPr lang="en-US" altLang="ko-KR" dirty="0"/>
              <a:t>(Separated model)</a:t>
            </a:r>
          </a:p>
          <a:p>
            <a:pPr lvl="1">
              <a:lnSpc>
                <a:spcPct val="200000"/>
              </a:lnSpc>
            </a:pPr>
            <a:r>
              <a:rPr lang="ko-KR" altLang="en-US" dirty="0"/>
              <a:t>사전 테이블을 연산하며 하나의 블록을 암호화 </a:t>
            </a:r>
            <a:r>
              <a:rPr lang="en-US" altLang="ko-KR" dirty="0"/>
              <a:t>-&gt; </a:t>
            </a:r>
            <a:r>
              <a:rPr lang="ko-KR" altLang="en-US" dirty="0"/>
              <a:t>동시형 모델</a:t>
            </a:r>
            <a:r>
              <a:rPr lang="en-US" altLang="ko-KR" dirty="0"/>
              <a:t>(in online model)</a:t>
            </a:r>
          </a:p>
        </p:txBody>
      </p:sp>
    </p:spTree>
    <p:extLst>
      <p:ext uri="{BB962C8B-B14F-4D97-AF65-F5344CB8AC3E}">
        <p14:creationId xmlns:p14="http://schemas.microsoft.com/office/powerpoint/2010/main" val="2997273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F945F-E899-4A9E-B8C7-92CEB43B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제안 기법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8993F-B3BD-451D-BFF7-0F99FCE350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pPr>
              <a:lnSpc>
                <a:spcPct val="100000"/>
              </a:lnSpc>
            </a:pPr>
            <a:r>
              <a:rPr lang="ko-KR" altLang="en-US" dirty="0"/>
              <a:t>분리형 모델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첫 블록을 사용하여</a:t>
            </a:r>
            <a:r>
              <a:rPr lang="en-US" altLang="ko-KR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사전 연산만 진행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7D70412-884C-4FEC-A6D5-F4C9E71F764D}"/>
              </a:ext>
            </a:extLst>
          </p:cNvPr>
          <p:cNvGrpSpPr/>
          <p:nvPr/>
        </p:nvGrpSpPr>
        <p:grpSpPr>
          <a:xfrm>
            <a:off x="906724" y="2579349"/>
            <a:ext cx="10378553" cy="495351"/>
            <a:chOff x="595619" y="2352846"/>
            <a:chExt cx="10378553" cy="49535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92CA6EB-6FB2-4D05-AA12-8EF7396DD9A6}"/>
                </a:ext>
              </a:extLst>
            </p:cNvPr>
            <p:cNvSpPr txBox="1"/>
            <p:nvPr/>
          </p:nvSpPr>
          <p:spPr>
            <a:xfrm>
              <a:off x="595619" y="2448087"/>
              <a:ext cx="33555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PT#0: 0x1100332255447766</a:t>
              </a:r>
              <a:endParaRPr lang="ko-KR" altLang="en-US" sz="2000" dirty="0"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E2F75B-CB9E-4B45-A476-057A8CE05C98}"/>
                </a:ext>
              </a:extLst>
            </p:cNvPr>
            <p:cNvSpPr txBox="1"/>
            <p:nvPr/>
          </p:nvSpPr>
          <p:spPr>
            <a:xfrm>
              <a:off x="3948368" y="2431209"/>
              <a:ext cx="33555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PT#1: 0x1101332255447766</a:t>
              </a:r>
              <a:endParaRPr lang="ko-KR" altLang="en-US" sz="2000" dirty="0"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0E0221-8D30-4D17-A9BF-7CFC6D235054}"/>
                </a:ext>
              </a:extLst>
            </p:cNvPr>
            <p:cNvSpPr txBox="1"/>
            <p:nvPr/>
          </p:nvSpPr>
          <p:spPr>
            <a:xfrm>
              <a:off x="7618576" y="2429611"/>
              <a:ext cx="33555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PT#10: 0x110a332255447766</a:t>
              </a:r>
              <a:endParaRPr lang="ko-KR" altLang="en-US" sz="2000" dirty="0"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689B893-FF9D-421D-87CB-FB986F16361B}"/>
                </a:ext>
              </a:extLst>
            </p:cNvPr>
            <p:cNvSpPr txBox="1"/>
            <p:nvPr/>
          </p:nvSpPr>
          <p:spPr>
            <a:xfrm>
              <a:off x="7123575" y="2352846"/>
              <a:ext cx="3775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…</a:t>
              </a:r>
              <a:endParaRPr lang="ko-KR" altLang="en-US" sz="2000" dirty="0"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0F36B1-6C2B-4330-8F49-BF1A464A73ED}"/>
              </a:ext>
            </a:extLst>
          </p:cNvPr>
          <p:cNvSpPr/>
          <p:nvPr/>
        </p:nvSpPr>
        <p:spPr>
          <a:xfrm>
            <a:off x="738231" y="4009938"/>
            <a:ext cx="2013358" cy="914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Pre-calculation</a:t>
            </a:r>
            <a:endParaRPr lang="ko-KR" altLang="en-US" sz="20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4556D4F1-333F-4AAF-BCAF-5FB3030BE891}"/>
              </a:ext>
            </a:extLst>
          </p:cNvPr>
          <p:cNvCxnSpPr>
            <a:cxnSpLocks/>
            <a:stCxn id="28" idx="2"/>
            <a:endCxn id="17" idx="0"/>
          </p:cNvCxnSpPr>
          <p:nvPr/>
        </p:nvCxnSpPr>
        <p:spPr>
          <a:xfrm rot="5400000">
            <a:off x="1638206" y="3162929"/>
            <a:ext cx="953714" cy="74030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D7620F-50D1-46E5-AD15-86E15484D76E}"/>
              </a:ext>
            </a:extLst>
          </p:cNvPr>
          <p:cNvSpPr/>
          <p:nvPr/>
        </p:nvSpPr>
        <p:spPr>
          <a:xfrm>
            <a:off x="2584522" y="5436065"/>
            <a:ext cx="2625041" cy="695305"/>
          </a:xfrm>
          <a:prstGeom prst="rect">
            <a:avLst/>
          </a:prstGeom>
          <a:solidFill>
            <a:srgbClr val="C7A1E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Look-Up Table</a:t>
            </a:r>
            <a:endParaRPr lang="ko-KR" altLang="en-US" dirty="0">
              <a:solidFill>
                <a:schemeClr val="tx1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55FD60B-DD1E-4BCD-B727-628CBADB29FA}"/>
              </a:ext>
            </a:extLst>
          </p:cNvPr>
          <p:cNvCxnSpPr>
            <a:cxnSpLocks/>
            <a:stCxn id="17" idx="2"/>
            <a:endCxn id="22" idx="1"/>
          </p:cNvCxnSpPr>
          <p:nvPr/>
        </p:nvCxnSpPr>
        <p:spPr>
          <a:xfrm rot="16200000" flipH="1">
            <a:off x="1735026" y="4934222"/>
            <a:ext cx="859380" cy="8396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258EE7B-C874-46A4-86F2-17E770D9ABC8}"/>
              </a:ext>
            </a:extLst>
          </p:cNvPr>
          <p:cNvSpPr/>
          <p:nvPr/>
        </p:nvSpPr>
        <p:spPr>
          <a:xfrm>
            <a:off x="906724" y="2517679"/>
            <a:ext cx="10378552" cy="69455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AA0C29-EB7E-47A2-AC4E-BD2235E90B25}"/>
              </a:ext>
            </a:extLst>
          </p:cNvPr>
          <p:cNvSpPr/>
          <p:nvPr/>
        </p:nvSpPr>
        <p:spPr>
          <a:xfrm>
            <a:off x="933289" y="2694841"/>
            <a:ext cx="3103851" cy="3613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7142389-B574-4161-AB10-8C4DBAACD4B4}"/>
              </a:ext>
            </a:extLst>
          </p:cNvPr>
          <p:cNvSpPr/>
          <p:nvPr/>
        </p:nvSpPr>
        <p:spPr>
          <a:xfrm>
            <a:off x="4482519" y="4119485"/>
            <a:ext cx="2625041" cy="69530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Encryption</a:t>
            </a:r>
            <a:endParaRPr lang="ko-KR" altLang="en-US" dirty="0">
              <a:solidFill>
                <a:schemeClr val="tx1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4411DA7-1092-4F8A-B22C-E3A8027BF9A3}"/>
              </a:ext>
            </a:extLst>
          </p:cNvPr>
          <p:cNvCxnSpPr>
            <a:stCxn id="26" idx="2"/>
            <a:endCxn id="31" idx="0"/>
          </p:cNvCxnSpPr>
          <p:nvPr/>
        </p:nvCxnSpPr>
        <p:spPr>
          <a:xfrm rot="5400000">
            <a:off x="5491892" y="3515377"/>
            <a:ext cx="907256" cy="300960"/>
          </a:xfrm>
          <a:prstGeom prst="bentConnector3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FEA63390-DD61-4B2C-AFBD-E3661AF8B65B}"/>
              </a:ext>
            </a:extLst>
          </p:cNvPr>
          <p:cNvCxnSpPr>
            <a:cxnSpLocks/>
            <a:stCxn id="22" idx="0"/>
            <a:endCxn id="31" idx="2"/>
          </p:cNvCxnSpPr>
          <p:nvPr/>
        </p:nvCxnSpPr>
        <p:spPr>
          <a:xfrm rot="5400000" flipH="1" flipV="1">
            <a:off x="4535404" y="4176430"/>
            <a:ext cx="621275" cy="1897997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F26D6B2-E832-46D7-9218-1568C6EDB43A}"/>
              </a:ext>
            </a:extLst>
          </p:cNvPr>
          <p:cNvGrpSpPr/>
          <p:nvPr/>
        </p:nvGrpSpPr>
        <p:grpSpPr>
          <a:xfrm>
            <a:off x="8277468" y="3934927"/>
            <a:ext cx="2625156" cy="1076839"/>
            <a:chOff x="8420081" y="4119485"/>
            <a:chExt cx="2625156" cy="1076839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163811B-B6AA-497F-A76B-8C428235E2CA}"/>
                </a:ext>
              </a:extLst>
            </p:cNvPr>
            <p:cNvSpPr/>
            <p:nvPr/>
          </p:nvSpPr>
          <p:spPr>
            <a:xfrm>
              <a:off x="8420081" y="4119485"/>
              <a:ext cx="2625041" cy="2847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CT#0: …</a:t>
              </a:r>
              <a:endParaRPr lang="ko-KR" altLang="en-US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ED08478-BFE8-4AC9-913C-78AB9074F82D}"/>
                </a:ext>
              </a:extLst>
            </p:cNvPr>
            <p:cNvSpPr/>
            <p:nvPr/>
          </p:nvSpPr>
          <p:spPr>
            <a:xfrm>
              <a:off x="8420081" y="4388647"/>
              <a:ext cx="2625041" cy="2847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CT#1: …</a:t>
              </a:r>
              <a:endParaRPr lang="ko-KR" altLang="en-US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4C7F6C2-225E-4D29-9210-D5FBAF686326}"/>
                </a:ext>
              </a:extLst>
            </p:cNvPr>
            <p:cNvSpPr/>
            <p:nvPr/>
          </p:nvSpPr>
          <p:spPr>
            <a:xfrm>
              <a:off x="8420196" y="4639112"/>
              <a:ext cx="2625041" cy="2847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…</a:t>
              </a:r>
              <a:endParaRPr lang="ko-KR" altLang="en-US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31C5C9C-F132-4233-88D9-EBD6A6400DFC}"/>
                </a:ext>
              </a:extLst>
            </p:cNvPr>
            <p:cNvSpPr/>
            <p:nvPr/>
          </p:nvSpPr>
          <p:spPr>
            <a:xfrm>
              <a:off x="8420081" y="4911589"/>
              <a:ext cx="2625041" cy="2847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CT#10: …</a:t>
              </a:r>
              <a:endParaRPr lang="ko-KR" altLang="en-US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FB51D42-B31F-4A91-A000-3B97AA0D8DA6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107560" y="4467138"/>
            <a:ext cx="109687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613913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388</Words>
  <Application>Microsoft Office PowerPoint</Application>
  <PresentationFormat>와이드스크린</PresentationFormat>
  <Paragraphs>98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Liberation Serif</vt:lpstr>
      <vt:lpstr>CryptoCraft 테마</vt:lpstr>
      <vt:lpstr>제목 테마</vt:lpstr>
      <vt:lpstr>Variable-key CHAM 구현</vt:lpstr>
      <vt:lpstr>PowerPoint 프레젠테이션</vt:lpstr>
      <vt:lpstr> 기존 기법</vt:lpstr>
      <vt:lpstr> 기존 기법</vt:lpstr>
      <vt:lpstr> 기존 기법</vt:lpstr>
      <vt:lpstr> 기존 기법</vt:lpstr>
      <vt:lpstr> 기존 기법</vt:lpstr>
      <vt:lpstr> 제안 기법</vt:lpstr>
      <vt:lpstr> 제안 기법</vt:lpstr>
      <vt:lpstr> 제안 기법</vt:lpstr>
      <vt:lpstr> 제안 기법</vt:lpstr>
      <vt:lpstr> 제안 기법</vt:lpstr>
      <vt:lpstr> 성능 평가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HD</cp:lastModifiedBy>
  <cp:revision>45</cp:revision>
  <dcterms:created xsi:type="dcterms:W3CDTF">2019-03-05T04:29:07Z</dcterms:created>
  <dcterms:modified xsi:type="dcterms:W3CDTF">2020-08-10T08:44:55Z</dcterms:modified>
</cp:coreProperties>
</file>