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0" r:id="rId5"/>
    <p:sldId id="259" r:id="rId6"/>
    <p:sldId id="275" r:id="rId7"/>
    <p:sldId id="261" r:id="rId8"/>
    <p:sldId id="285" r:id="rId9"/>
    <p:sldId id="262" r:id="rId10"/>
    <p:sldId id="276" r:id="rId11"/>
    <p:sldId id="277" r:id="rId12"/>
    <p:sldId id="286" r:id="rId13"/>
    <p:sldId id="279" r:id="rId14"/>
    <p:sldId id="281" r:id="rId15"/>
    <p:sldId id="282" r:id="rId16"/>
    <p:sldId id="283" r:id="rId17"/>
    <p:sldId id="287" r:id="rId18"/>
    <p:sldId id="284" r:id="rId19"/>
    <p:sldId id="288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E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50" d="100"/>
          <a:sy n="50" d="100"/>
        </p:scale>
        <p:origin x="48" y="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9FCF6-7608-4744-BF6D-6E9AD30B8E4D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DDC88C-8038-4E53-B48E-D38091651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894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206FF9-868A-4E14-9758-F02137FA7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2E2790B-2FC4-4678-99A1-54F6E2C4CB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C4C00-61A0-473D-AEC3-D5B6FEB90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4A5811-9648-4798-B421-8BC57B43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4B9BD-D1E8-44E3-ACA0-49FC04F90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6822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15BC8-BBA4-4EFB-80BB-79C2F4FD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5FB3B-D171-40EF-8FEE-80A88216B9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79BB5C-85CF-473C-90D5-5291C7A3E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BD2B8-7CAC-4A01-BEF2-C84CFFA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CBF7D7-4EB1-44B0-864A-A4F2721E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9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8B3BE-66DB-4166-AEDC-96FF42F06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E5E17E-B823-421D-A423-A883C9FEFE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34D911-4ACF-41AA-A9FE-6887A27E6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2FF17-0176-47B6-9800-E5888F16A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02B56E-75FE-4942-8772-0C5D9C747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270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9FFAC-8996-45EE-99E3-7BC29D289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8C7A5F-937A-4606-B128-1536EDB33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47622F-EC1E-4A81-AF48-FA054BC9E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C0A27-4CFA-47C3-A276-F5D3245B8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98DF7C-2D80-4824-8905-9B42CAC3F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922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499BA5-78BC-4CDC-8189-E9F2DDB94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17A10E-4DC2-4CEA-AFC6-FC7950C121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D2740-1CD2-4AA1-8B73-288891F99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886871-6610-43FF-9C1B-BFC2F9D2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8EFE4E-3AA5-4019-B34F-2288E99E9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383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D94C3-8DFD-43CE-95F1-AA2B7D14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4FCA5A-25C7-499D-9395-24F153BA0D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23BF2-77D2-4B35-AAEA-F7E4DDB01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0830BB-F1A5-4680-87EA-7372868D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39915C-01AC-4861-8CDF-2E9D83781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9D0BEE-2BB4-449D-99BB-6773F389D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514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1654A-0210-444B-943D-5D236AB4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B98D76-722C-4F46-A863-B7CF32BDE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5AEA8E-97B5-4F95-9783-DC63B165A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C6A22CA-EBBD-4600-83DA-9286C4E87E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31CC3F8-3737-419E-9AB9-3711A73095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BA88E33-E42A-4F83-A58C-A1EE0B26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B08398F-2AB0-41E9-B1A8-D21472107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C151553-D807-4F92-B86F-8183FDF9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1904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13E8E-6E2C-4B0E-B4AC-D9168A20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DD811B-3AD0-4CBB-AA0E-DB40578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3C960B-A54D-4D04-B92C-D045FD9E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0C54BD-E453-47D8-84BD-81BD71485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14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877F57-2264-4B62-856A-B7EEC0E3A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8E8D00-1EE0-4186-82E8-DED3B4707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1BF225-B8F0-49C8-855D-F285263F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6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915A-87DB-40AD-BD94-AEC6BFDB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634EC-98FA-4D36-AE41-D9AE36B51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1FE14E-6B09-4A57-B489-8E87444FD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D223C-010B-41F7-99C3-2E23E8052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C9C453-6678-4144-BFD2-913E44880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7788AA-69AD-473A-A569-98487B2C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996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4C58-7966-4BFF-9CAF-D17F5907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0863FF-0292-4A27-8DD2-A6A42C22A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CF077A-925E-45BD-B457-3E809CD6B4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891ECA-D0F8-4CCE-8388-D6A61BEF4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D49E02-AC40-4981-A2C9-5CBDE828F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50E664-B718-4318-B0D9-AEC089DD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76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1DC361-0177-4995-9866-61647C934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74233B-65D9-4D1A-937A-79AD45262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9838E1-665E-4963-A0EC-6BCEDCA60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A55DC-B5ED-440D-8241-971064E8544B}" type="datetimeFigureOut">
              <a:rPr lang="ko-KR" altLang="en-US" smtClean="0"/>
              <a:t>2020-08-10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EE6783-D468-48AA-B3B0-DD83829AC7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2570D5-9BFC-4343-9CDD-66C2A2DDFA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FA36D-839A-4CA0-917F-26617A81DA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02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07076-0A23-4EC5-9861-6FF963CD7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96106"/>
            <a:ext cx="9144000" cy="2494189"/>
          </a:xfrm>
        </p:spPr>
        <p:txBody>
          <a:bodyPr>
            <a:normAutofit/>
          </a:bodyPr>
          <a:lstStyle/>
          <a:p>
            <a:r>
              <a:rPr lang="ko-KR" altLang="en-US" dirty="0"/>
              <a:t>자료 구조</a:t>
            </a:r>
            <a:br>
              <a:rPr lang="en-US" altLang="ko-KR" dirty="0"/>
            </a:br>
            <a:r>
              <a:rPr lang="en-US" altLang="ko-KR" sz="4000" dirty="0"/>
              <a:t>(</a:t>
            </a:r>
            <a:r>
              <a:rPr lang="ko-KR" altLang="en-US" sz="4000" dirty="0"/>
              <a:t>리스트</a:t>
            </a:r>
            <a:r>
              <a:rPr lang="en-US" altLang="ko-KR" sz="4000" dirty="0"/>
              <a:t>)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2800" dirty="0"/>
              <a:t>https://youtu.be/wXSr4PWM4T0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5A19CD-3A05-412B-9556-13102BE37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34424" y="4772025"/>
            <a:ext cx="1933575" cy="485774"/>
          </a:xfrm>
        </p:spPr>
        <p:txBody>
          <a:bodyPr/>
          <a:lstStyle/>
          <a:p>
            <a:r>
              <a:rPr lang="ko-KR" altLang="en-US" dirty="0"/>
              <a:t>송경주</a:t>
            </a:r>
          </a:p>
        </p:txBody>
      </p:sp>
    </p:spTree>
    <p:extLst>
      <p:ext uri="{BB962C8B-B14F-4D97-AF65-F5344CB8AC3E}">
        <p14:creationId xmlns:p14="http://schemas.microsoft.com/office/powerpoint/2010/main" val="556286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단순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A18ACB5D-54D4-4DF3-8E8C-4BFB3CD6C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55" y="3120721"/>
            <a:ext cx="5811890" cy="2592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41E97B-9FDC-4AE5-905F-D05E0AD2E9CB}"/>
              </a:ext>
            </a:extLst>
          </p:cNvPr>
          <p:cNvSpPr txBox="1"/>
          <p:nvPr/>
        </p:nvSpPr>
        <p:spPr>
          <a:xfrm>
            <a:off x="676020" y="1979305"/>
            <a:ext cx="682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[new</a:t>
            </a:r>
            <a:r>
              <a:rPr lang="ko-KR" altLang="en-US" sz="2400" dirty="0"/>
              <a:t> </a:t>
            </a:r>
            <a:r>
              <a:rPr lang="en-US" altLang="ko-KR" sz="2400" dirty="0"/>
              <a:t>node x</a:t>
            </a:r>
            <a:r>
              <a:rPr lang="ko-KR" altLang="en-US" sz="2400" dirty="0"/>
              <a:t>를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와 </a:t>
            </a:r>
            <a:r>
              <a:rPr lang="en-US" altLang="ko-KR" sz="2400" dirty="0"/>
              <a:t>j </a:t>
            </a:r>
            <a:r>
              <a:rPr lang="ko-KR" altLang="en-US" sz="2400" dirty="0"/>
              <a:t>노드 사이에 삽입하는 경우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C7E1D5-3E22-494A-8170-92E89C572DD8}"/>
              </a:ext>
            </a:extLst>
          </p:cNvPr>
          <p:cNvSpPr txBox="1"/>
          <p:nvPr/>
        </p:nvSpPr>
        <p:spPr>
          <a:xfrm>
            <a:off x="6782765" y="4100501"/>
            <a:ext cx="50707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노드의 </a:t>
            </a:r>
            <a:r>
              <a:rPr lang="en-US" altLang="ko-KR" sz="2000" dirty="0"/>
              <a:t>link</a:t>
            </a:r>
            <a:r>
              <a:rPr lang="ko-KR" altLang="en-US" sz="2000" dirty="0"/>
              <a:t> 가 </a:t>
            </a:r>
            <a:r>
              <a:rPr lang="en-US" altLang="ko-KR" sz="2000" dirty="0"/>
              <a:t>x</a:t>
            </a:r>
            <a:r>
              <a:rPr lang="ko-KR" altLang="en-US" sz="2000" dirty="0"/>
              <a:t>를 가리키고</a:t>
            </a:r>
            <a:endParaRPr lang="en-US" altLang="ko-KR" sz="2000" dirty="0"/>
          </a:p>
          <a:p>
            <a:pPr algn="ctr"/>
            <a:r>
              <a:rPr lang="en-US" altLang="ko-KR" sz="2000" dirty="0"/>
              <a:t>X </a:t>
            </a:r>
            <a:r>
              <a:rPr lang="ko-KR" altLang="en-US" sz="2000" dirty="0"/>
              <a:t>노드의 </a:t>
            </a:r>
            <a:r>
              <a:rPr lang="en-US" altLang="ko-KR" sz="2000" dirty="0"/>
              <a:t>link</a:t>
            </a:r>
            <a:r>
              <a:rPr lang="ko-KR" altLang="en-US" sz="2000" dirty="0"/>
              <a:t>는 </a:t>
            </a:r>
            <a:r>
              <a:rPr lang="en-US" altLang="ko-KR" sz="2000" dirty="0"/>
              <a:t>j </a:t>
            </a:r>
            <a:r>
              <a:rPr lang="ko-KR" altLang="en-US" sz="2000" dirty="0"/>
              <a:t>노드를 가리킨다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D5D983-F9E2-4875-A8D7-7959ACDFB114}"/>
              </a:ext>
            </a:extLst>
          </p:cNvPr>
          <p:cNvSpPr/>
          <p:nvPr/>
        </p:nvSpPr>
        <p:spPr>
          <a:xfrm>
            <a:off x="7189940" y="3754249"/>
            <a:ext cx="4271375" cy="1325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순서도: 대체 처리 4">
            <a:extLst>
              <a:ext uri="{FF2B5EF4-FFF2-40B4-BE49-F238E27FC236}">
                <a16:creationId xmlns:a16="http://schemas.microsoft.com/office/drawing/2014/main" id="{A7379AAB-6BB5-4D15-9E9E-E919ECDBFE84}"/>
              </a:ext>
            </a:extLst>
          </p:cNvPr>
          <p:cNvSpPr/>
          <p:nvPr/>
        </p:nvSpPr>
        <p:spPr>
          <a:xfrm>
            <a:off x="1963271" y="3082866"/>
            <a:ext cx="3352800" cy="37573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93E2BA4-3D3E-4542-8CA3-2B87C83A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079" y="5964303"/>
            <a:ext cx="3599861" cy="190580"/>
          </a:xfrm>
          <a:prstGeom prst="rect">
            <a:avLst/>
          </a:prstGeom>
        </p:spPr>
      </p:pic>
      <p:sp>
        <p:nvSpPr>
          <p:cNvPr id="11" name="순서도: 대체 처리 10">
            <a:extLst>
              <a:ext uri="{FF2B5EF4-FFF2-40B4-BE49-F238E27FC236}">
                <a16:creationId xmlns:a16="http://schemas.microsoft.com/office/drawing/2014/main" id="{DFC56867-AA9E-4A67-BBCE-3D46FE3D0BD2}"/>
              </a:ext>
            </a:extLst>
          </p:cNvPr>
          <p:cNvSpPr/>
          <p:nvPr/>
        </p:nvSpPr>
        <p:spPr>
          <a:xfrm>
            <a:off x="3505445" y="5851176"/>
            <a:ext cx="3774142" cy="37573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970A9946-3B70-4A8D-B5BE-2CA4122E5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3600" y="3181437"/>
            <a:ext cx="3055856" cy="24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33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원형 연결 리스트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리스트의 마지막 노드의 링크가 첫 번째 노드를 가리키는 리스트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마지막 노드의 링크 필드가 </a:t>
            </a:r>
            <a:r>
              <a:rPr lang="en-US" altLang="ko-KR" sz="2000" dirty="0"/>
              <a:t>NULL</a:t>
            </a:r>
            <a:r>
              <a:rPr lang="ko-KR" altLang="en-US" sz="2000" dirty="0"/>
              <a:t>이 아닌 첫 번째 노드 주소</a:t>
            </a:r>
            <a:r>
              <a:rPr lang="en-US" altLang="ko-KR" sz="2000" dirty="0"/>
              <a:t>)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457200" lvl="1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장점</a:t>
            </a:r>
            <a:r>
              <a:rPr lang="en-US" altLang="ko-KR" sz="1600" dirty="0"/>
              <a:t>]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600" dirty="0"/>
              <a:t>특정 한 노드에서 모든 노드에 접근 가능</a:t>
            </a:r>
            <a:endParaRPr lang="en-US" altLang="ko-KR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E6541C-8029-452B-9003-0BF09A0772F0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020CCE-01B6-4A57-AC2A-BCFDC519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6"/>
          <a:stretch/>
        </p:blipFill>
        <p:spPr bwMode="auto">
          <a:xfrm>
            <a:off x="1335429" y="4131579"/>
            <a:ext cx="9521142" cy="14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화살표: 위로 구부러짐 12">
            <a:extLst>
              <a:ext uri="{FF2B5EF4-FFF2-40B4-BE49-F238E27FC236}">
                <a16:creationId xmlns:a16="http://schemas.microsoft.com/office/drawing/2014/main" id="{CB23FCF5-E1FD-43BA-BDB1-2EF29EF7DE6C}"/>
              </a:ext>
            </a:extLst>
          </p:cNvPr>
          <p:cNvSpPr/>
          <p:nvPr/>
        </p:nvSpPr>
        <p:spPr>
          <a:xfrm flipH="1">
            <a:off x="1530161" y="5501693"/>
            <a:ext cx="9110561" cy="443777"/>
          </a:xfrm>
          <a:prstGeom prst="curvedUpArrow">
            <a:avLst>
              <a:gd name="adj1" fmla="val 0"/>
              <a:gd name="adj2" fmla="val 68404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FCE5599-9CA4-4F50-B0A3-D0ECF1EDA0ED}"/>
              </a:ext>
            </a:extLst>
          </p:cNvPr>
          <p:cNvSpPr/>
          <p:nvPr/>
        </p:nvSpPr>
        <p:spPr>
          <a:xfrm>
            <a:off x="838199" y="3945699"/>
            <a:ext cx="10515599" cy="22312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398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EECDB8BA-AF98-422A-AC7F-2955FB43F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403" y="2118328"/>
            <a:ext cx="4544597" cy="40549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원형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C7E1D5-3E22-494A-8170-92E89C572DD8}"/>
              </a:ext>
            </a:extLst>
          </p:cNvPr>
          <p:cNvSpPr txBox="1"/>
          <p:nvPr/>
        </p:nvSpPr>
        <p:spPr>
          <a:xfrm>
            <a:off x="4137218" y="3967113"/>
            <a:ext cx="68490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다음 노드가 </a:t>
            </a:r>
            <a:r>
              <a:rPr lang="en-US" altLang="ko-KR" sz="1400" dirty="0"/>
              <a:t>head </a:t>
            </a:r>
            <a:r>
              <a:rPr lang="ko-KR" altLang="en-US" sz="1400" dirty="0"/>
              <a:t>인 노드</a:t>
            </a:r>
            <a:r>
              <a:rPr lang="en-US" altLang="ko-KR" sz="1400" dirty="0"/>
              <a:t>, </a:t>
            </a:r>
            <a:r>
              <a:rPr lang="ko-KR" altLang="en-US" sz="1400" dirty="0"/>
              <a:t>즉 마지막 노드를 찾아 새로운 노드 삽입 위치를 고름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D5D983-F9E2-4875-A8D7-7959ACDFB114}"/>
              </a:ext>
            </a:extLst>
          </p:cNvPr>
          <p:cNvSpPr/>
          <p:nvPr/>
        </p:nvSpPr>
        <p:spPr>
          <a:xfrm>
            <a:off x="1551403" y="4597406"/>
            <a:ext cx="1563839" cy="52144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C0FCE-868A-48DE-AB01-41C5A22C0C09}"/>
              </a:ext>
            </a:extLst>
          </p:cNvPr>
          <p:cNvSpPr/>
          <p:nvPr/>
        </p:nvSpPr>
        <p:spPr>
          <a:xfrm>
            <a:off x="1551403" y="3926541"/>
            <a:ext cx="1922049" cy="43125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6AEF0E-70D1-4AF8-9129-8492BC8A331A}"/>
              </a:ext>
            </a:extLst>
          </p:cNvPr>
          <p:cNvSpPr/>
          <p:nvPr/>
        </p:nvSpPr>
        <p:spPr>
          <a:xfrm>
            <a:off x="3473453" y="4030149"/>
            <a:ext cx="663766" cy="159799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37216-D557-4365-AF42-ED4FA3F2F695}"/>
              </a:ext>
            </a:extLst>
          </p:cNvPr>
          <p:cNvSpPr txBox="1"/>
          <p:nvPr/>
        </p:nvSpPr>
        <p:spPr>
          <a:xfrm>
            <a:off x="3901010" y="4729587"/>
            <a:ext cx="573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</a:t>
            </a:r>
            <a:r>
              <a:rPr lang="ko-KR" altLang="en-US" sz="1400" dirty="0"/>
              <a:t>가 없을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리스트가 비어 있으므로 새로운</a:t>
            </a:r>
            <a:r>
              <a:rPr lang="en-US" altLang="ko-KR" sz="1400" dirty="0"/>
              <a:t> </a:t>
            </a:r>
            <a:r>
              <a:rPr lang="ko-KR" altLang="en-US" sz="1400" dirty="0"/>
              <a:t>노드가 </a:t>
            </a:r>
            <a:r>
              <a:rPr lang="en-US" altLang="ko-KR" sz="1400" dirty="0"/>
              <a:t>head</a:t>
            </a:r>
            <a:r>
              <a:rPr lang="ko-KR" altLang="en-US" sz="1400" dirty="0"/>
              <a:t>가 됨</a:t>
            </a:r>
            <a:r>
              <a:rPr lang="en-US" altLang="ko-KR" sz="1400" dirty="0"/>
              <a:t>.</a:t>
            </a:r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F39487-B81C-4FD0-897B-EF9B44EE8D16}"/>
              </a:ext>
            </a:extLst>
          </p:cNvPr>
          <p:cNvSpPr/>
          <p:nvPr/>
        </p:nvSpPr>
        <p:spPr>
          <a:xfrm>
            <a:off x="3115243" y="4785433"/>
            <a:ext cx="663766" cy="155118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984924-DB46-4872-BBDA-BAB56B7273F4}"/>
              </a:ext>
            </a:extLst>
          </p:cNvPr>
          <p:cNvSpPr txBox="1"/>
          <p:nvPr/>
        </p:nvSpPr>
        <p:spPr>
          <a:xfrm>
            <a:off x="838200" y="1619565"/>
            <a:ext cx="3695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ko-KR" altLang="en-US" dirty="0"/>
              <a:t>원형리스트 가장 끝에 노드 삽입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6D97F14-25DF-41AE-A916-A2ABE2DC18A7}"/>
              </a:ext>
            </a:extLst>
          </p:cNvPr>
          <p:cNvSpPr/>
          <p:nvPr/>
        </p:nvSpPr>
        <p:spPr>
          <a:xfrm>
            <a:off x="1551403" y="5108394"/>
            <a:ext cx="1994144" cy="11279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3D9765-C68E-464A-8A36-430DE43D106B}"/>
              </a:ext>
            </a:extLst>
          </p:cNvPr>
          <p:cNvSpPr txBox="1"/>
          <p:nvPr/>
        </p:nvSpPr>
        <p:spPr>
          <a:xfrm>
            <a:off x="4394068" y="5540714"/>
            <a:ext cx="57359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Head</a:t>
            </a:r>
            <a:r>
              <a:rPr lang="ko-KR" altLang="en-US" sz="1400" dirty="0"/>
              <a:t>가 있을 경우</a:t>
            </a:r>
            <a:r>
              <a:rPr lang="en-US" altLang="ko-KR" sz="1400" dirty="0"/>
              <a:t>, </a:t>
            </a:r>
            <a:r>
              <a:rPr lang="ko-KR" altLang="en-US" sz="1400" dirty="0"/>
              <a:t>새로운 노드의 </a:t>
            </a:r>
            <a:r>
              <a:rPr lang="en-US" altLang="ko-KR" sz="1400" dirty="0"/>
              <a:t>next </a:t>
            </a:r>
            <a:r>
              <a:rPr lang="ko-KR" altLang="en-US" sz="1400" dirty="0"/>
              <a:t>링크가 </a:t>
            </a:r>
            <a:r>
              <a:rPr lang="en-US" altLang="ko-KR" sz="1400" dirty="0"/>
              <a:t>head</a:t>
            </a:r>
            <a:r>
              <a:rPr lang="ko-KR" altLang="en-US" sz="1400" dirty="0"/>
              <a:t>를 가리키도록 함</a:t>
            </a:r>
            <a:r>
              <a:rPr lang="en-US" altLang="ko-KR" sz="1400" dirty="0"/>
              <a:t>.</a:t>
            </a: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6D35F655-83EB-48C8-ACB7-60065B6FC9BE}"/>
              </a:ext>
            </a:extLst>
          </p:cNvPr>
          <p:cNvSpPr/>
          <p:nvPr/>
        </p:nvSpPr>
        <p:spPr>
          <a:xfrm>
            <a:off x="3545548" y="5603519"/>
            <a:ext cx="762000" cy="155118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0979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원형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CD1013-1669-4BB0-85B7-1FD6E5046C77}"/>
              </a:ext>
            </a:extLst>
          </p:cNvPr>
          <p:cNvSpPr txBox="1"/>
          <p:nvPr/>
        </p:nvSpPr>
        <p:spPr>
          <a:xfrm>
            <a:off x="2619102" y="5013924"/>
            <a:ext cx="6759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새로 삽입 할 노드 </a:t>
            </a:r>
            <a:r>
              <a:rPr lang="en-US" altLang="ko-KR" sz="2000" dirty="0"/>
              <a:t>link</a:t>
            </a:r>
            <a:r>
              <a:rPr lang="ko-KR" altLang="en-US" sz="2000" dirty="0"/>
              <a:t>가 </a:t>
            </a:r>
            <a:r>
              <a:rPr lang="en-US" altLang="ko-KR" sz="2000" dirty="0"/>
              <a:t>head</a:t>
            </a:r>
            <a:r>
              <a:rPr lang="ko-KR" altLang="en-US" sz="2000" dirty="0"/>
              <a:t>를 가리키도록 하고 </a:t>
            </a:r>
            <a:r>
              <a:rPr lang="en-US" altLang="ko-KR" sz="2000" dirty="0"/>
              <a:t>head </a:t>
            </a:r>
            <a:r>
              <a:rPr lang="ko-KR" altLang="en-US" sz="2000" dirty="0"/>
              <a:t>이전의 노드가 새로운 노드를 가리키도록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01E1C-41C2-49B7-ABD4-98D25DE2E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462" y="2224087"/>
            <a:ext cx="8601075" cy="24098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8421CA3-6967-4835-8746-AFA30E234476}"/>
              </a:ext>
            </a:extLst>
          </p:cNvPr>
          <p:cNvSpPr/>
          <p:nvPr/>
        </p:nvSpPr>
        <p:spPr>
          <a:xfrm>
            <a:off x="838201" y="1690688"/>
            <a:ext cx="10410172" cy="462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04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2. </a:t>
            </a:r>
            <a:r>
              <a:rPr lang="ko-KR" altLang="en-US" sz="3600" dirty="0"/>
              <a:t>원형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975C25B-A91A-4019-A627-904B903FCA32}"/>
              </a:ext>
            </a:extLst>
          </p:cNvPr>
          <p:cNvSpPr txBox="1"/>
          <p:nvPr/>
        </p:nvSpPr>
        <p:spPr>
          <a:xfrm>
            <a:off x="2213379" y="4814086"/>
            <a:ext cx="776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원형 연결 리스트는 원형으로 연결되어 있기 때문에</a:t>
            </a:r>
            <a:endParaRPr lang="en-US" altLang="ko-KR" sz="2000" dirty="0"/>
          </a:p>
          <a:p>
            <a:pPr algn="ctr"/>
            <a:r>
              <a:rPr lang="en-US" altLang="ko-KR" sz="2000" dirty="0"/>
              <a:t>head</a:t>
            </a:r>
            <a:r>
              <a:rPr lang="ko-KR" altLang="en-US" sz="2000" dirty="0"/>
              <a:t> 위치만 바꿔주면  새로운 노드가 마지막 노드가 된다</a:t>
            </a:r>
            <a:r>
              <a:rPr lang="en-US" altLang="ko-KR" sz="2000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5E2E77-22D4-4694-B0FB-D2DDC2132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635" y="2615142"/>
            <a:ext cx="8848725" cy="157162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66EA90-854F-4DED-B53B-12A812D1AD34}"/>
              </a:ext>
            </a:extLst>
          </p:cNvPr>
          <p:cNvSpPr/>
          <p:nvPr/>
        </p:nvSpPr>
        <p:spPr>
          <a:xfrm>
            <a:off x="838201" y="1690688"/>
            <a:ext cx="10410172" cy="46212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85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이중 연결 리스트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하나의 노드가 선행 노드와 후속 노드에 대한 두 개의 링크를 가지는 리스트</a:t>
            </a:r>
            <a:r>
              <a:rPr lang="en-US" altLang="ko-KR" sz="2400" dirty="0"/>
              <a:t>. (</a:t>
            </a:r>
            <a:r>
              <a:rPr lang="ko-KR" altLang="en-US" sz="2400" dirty="0"/>
              <a:t>헤드 노드를 추가해서 많이 사용함</a:t>
            </a:r>
            <a:r>
              <a:rPr lang="en-US" altLang="ko-KR" sz="2400" dirty="0"/>
              <a:t>.)</a:t>
            </a:r>
          </a:p>
          <a:p>
            <a:pPr marL="0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장점</a:t>
            </a:r>
            <a:r>
              <a:rPr lang="en-US" altLang="ko-KR" sz="1400" dirty="0"/>
              <a:t>]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양방향으로 자유롭게 움직일 수 있다</a:t>
            </a:r>
            <a:r>
              <a:rPr lang="en-US" altLang="ko-KR" sz="1400" dirty="0"/>
              <a:t>.</a:t>
            </a:r>
          </a:p>
          <a:p>
            <a:pPr marL="457200" lvl="1" indent="0">
              <a:buNone/>
            </a:pPr>
            <a:endParaRPr lang="en-US" altLang="ko-KR" sz="500" dirty="0"/>
          </a:p>
          <a:p>
            <a:pPr marL="457200" lvl="1" indent="0">
              <a:buNone/>
            </a:pPr>
            <a:r>
              <a:rPr lang="en-US" altLang="ko-KR" sz="1400" dirty="0"/>
              <a:t>[</a:t>
            </a:r>
            <a:r>
              <a:rPr lang="ko-KR" altLang="en-US" sz="1400" dirty="0"/>
              <a:t>단점</a:t>
            </a:r>
            <a:r>
              <a:rPr lang="en-US" altLang="ko-KR" sz="1400" dirty="0"/>
              <a:t>]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공간을 많이 차지하고 코드가 복잡해짐</a:t>
            </a:r>
            <a:r>
              <a:rPr lang="en-US" altLang="ko-KR" sz="1400" dirty="0"/>
              <a:t>.</a:t>
            </a:r>
            <a:endParaRPr lang="en-US" altLang="ko-KR" sz="1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E6541C-8029-452B-9003-0BF09A0772F0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이중 연결 리스트">
            <a:extLst>
              <a:ext uri="{FF2B5EF4-FFF2-40B4-BE49-F238E27FC236}">
                <a16:creationId xmlns:a16="http://schemas.microsoft.com/office/drawing/2014/main" id="{9A994FAE-BFA4-4C72-A622-43313DC0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5077" y="3980921"/>
            <a:ext cx="7507111" cy="233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324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이중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700547-002A-43F2-AF5D-3491C776A3CE}"/>
              </a:ext>
            </a:extLst>
          </p:cNvPr>
          <p:cNvSpPr txBox="1"/>
          <p:nvPr/>
        </p:nvSpPr>
        <p:spPr>
          <a:xfrm>
            <a:off x="643467" y="1680776"/>
            <a:ext cx="263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[node</a:t>
            </a:r>
            <a:r>
              <a:rPr lang="ko-KR" altLang="en-US" sz="2000" dirty="0"/>
              <a:t>를 중간에 삽입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7A6304-345B-4A14-8D78-F12963102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8148" r="32755"/>
          <a:stretch/>
        </p:blipFill>
        <p:spPr>
          <a:xfrm>
            <a:off x="643467" y="2615142"/>
            <a:ext cx="4226859" cy="294942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0955F-F328-42B6-BE45-4F2392972844}"/>
              </a:ext>
            </a:extLst>
          </p:cNvPr>
          <p:cNvSpPr/>
          <p:nvPr/>
        </p:nvSpPr>
        <p:spPr>
          <a:xfrm>
            <a:off x="1308850" y="3414748"/>
            <a:ext cx="3119716" cy="6275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232F6964-62B2-4C34-BE94-CEC468DB7E52}"/>
              </a:ext>
            </a:extLst>
          </p:cNvPr>
          <p:cNvSpPr/>
          <p:nvPr/>
        </p:nvSpPr>
        <p:spPr>
          <a:xfrm>
            <a:off x="4428566" y="3640555"/>
            <a:ext cx="1735122" cy="159799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B24197-3E13-465A-9F5C-F9E01CADDB8C}"/>
              </a:ext>
            </a:extLst>
          </p:cNvPr>
          <p:cNvSpPr txBox="1"/>
          <p:nvPr/>
        </p:nvSpPr>
        <p:spPr>
          <a:xfrm>
            <a:off x="6276994" y="3466916"/>
            <a:ext cx="5690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새로운 노드의 </a:t>
            </a:r>
            <a:r>
              <a:rPr lang="en-US" altLang="ko-KR" sz="1400" dirty="0"/>
              <a:t>next </a:t>
            </a:r>
            <a:r>
              <a:rPr lang="ko-KR" altLang="en-US" sz="1400" dirty="0"/>
              <a:t>포인터에 앞 노드의 </a:t>
            </a:r>
            <a:r>
              <a:rPr lang="en-US" altLang="ko-KR" sz="1400" dirty="0"/>
              <a:t>next </a:t>
            </a:r>
            <a:r>
              <a:rPr lang="ko-KR" altLang="en-US" sz="1400" dirty="0"/>
              <a:t>포인터를 복사하고</a:t>
            </a:r>
            <a:endParaRPr lang="en-US" altLang="ko-KR" sz="1400" dirty="0"/>
          </a:p>
          <a:p>
            <a:pPr algn="ctr"/>
            <a:r>
              <a:rPr lang="ko-KR" altLang="en-US" sz="1400" dirty="0"/>
              <a:t>새로운 노드의 </a:t>
            </a:r>
            <a:r>
              <a:rPr lang="en-US" altLang="ko-KR" sz="1400" dirty="0"/>
              <a:t>previous </a:t>
            </a:r>
            <a:r>
              <a:rPr lang="ko-KR" altLang="en-US" sz="1400" dirty="0"/>
              <a:t>포인터가 앞</a:t>
            </a:r>
            <a:r>
              <a:rPr lang="en-US" altLang="ko-KR" sz="1400" dirty="0"/>
              <a:t> </a:t>
            </a:r>
            <a:r>
              <a:rPr lang="ko-KR" altLang="en-US" sz="1400" dirty="0"/>
              <a:t>노드를 가리키도록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D075D85-7DF8-47F5-9E0D-4226732299A7}"/>
              </a:ext>
            </a:extLst>
          </p:cNvPr>
          <p:cNvSpPr/>
          <p:nvPr/>
        </p:nvSpPr>
        <p:spPr>
          <a:xfrm>
            <a:off x="1315801" y="4108803"/>
            <a:ext cx="3119716" cy="62755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6A39BC3-160C-489E-B8E6-A97AFA067A9C}"/>
              </a:ext>
            </a:extLst>
          </p:cNvPr>
          <p:cNvSpPr/>
          <p:nvPr/>
        </p:nvSpPr>
        <p:spPr>
          <a:xfrm>
            <a:off x="4435517" y="4334610"/>
            <a:ext cx="1735122" cy="159799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7931AD-0C39-41B6-A4E4-1F8CFCA21201}"/>
              </a:ext>
            </a:extLst>
          </p:cNvPr>
          <p:cNvSpPr txBox="1"/>
          <p:nvPr/>
        </p:nvSpPr>
        <p:spPr>
          <a:xfrm>
            <a:off x="6276994" y="4125077"/>
            <a:ext cx="53502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앞 노드의 </a:t>
            </a:r>
            <a:r>
              <a:rPr lang="en-US" altLang="ko-KR" sz="1400" dirty="0"/>
              <a:t>next </a:t>
            </a:r>
            <a:r>
              <a:rPr lang="ko-KR" altLang="en-US" sz="1400" dirty="0"/>
              <a:t>링크가 가리키고 있던 노드 즉</a:t>
            </a:r>
            <a:r>
              <a:rPr lang="en-US" altLang="ko-KR" sz="1400" dirty="0"/>
              <a:t>,</a:t>
            </a:r>
            <a:r>
              <a:rPr lang="ko-KR" altLang="en-US" sz="1400" dirty="0"/>
              <a:t> 뒤 노드의 </a:t>
            </a:r>
            <a:r>
              <a:rPr lang="en-US" altLang="ko-KR" sz="1400" dirty="0"/>
              <a:t>previous </a:t>
            </a:r>
            <a:r>
              <a:rPr lang="ko-KR" altLang="en-US" sz="1400" dirty="0"/>
              <a:t>포인터가 새로운 노드를 가리키도록 한다</a:t>
            </a:r>
            <a:r>
              <a:rPr lang="en-US" altLang="ko-KR" sz="1400" dirty="0"/>
              <a:t>.</a:t>
            </a:r>
          </a:p>
          <a:p>
            <a:pPr algn="ctr"/>
            <a:r>
              <a:rPr lang="ko-KR" altLang="en-US" sz="1400" dirty="0"/>
              <a:t>앞 노드의 </a:t>
            </a:r>
            <a:r>
              <a:rPr lang="en-US" altLang="ko-KR" sz="1400" dirty="0"/>
              <a:t>next </a:t>
            </a:r>
            <a:r>
              <a:rPr lang="ko-KR" altLang="en-US" sz="1400" dirty="0"/>
              <a:t>링크는 새로운 노드를 가리키도록 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9E1569BF-6821-4E44-A590-47FA74755084}"/>
              </a:ext>
            </a:extLst>
          </p:cNvPr>
          <p:cNvCxnSpPr>
            <a:cxnSpLocks/>
          </p:cNvCxnSpPr>
          <p:nvPr/>
        </p:nvCxnSpPr>
        <p:spPr>
          <a:xfrm>
            <a:off x="6535271" y="4042305"/>
            <a:ext cx="52443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5256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이중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CD1013-1669-4BB0-85B7-1FD6E5046C77}"/>
              </a:ext>
            </a:extLst>
          </p:cNvPr>
          <p:cNvSpPr txBox="1"/>
          <p:nvPr/>
        </p:nvSpPr>
        <p:spPr>
          <a:xfrm>
            <a:off x="1631284" y="5219707"/>
            <a:ext cx="873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새로운 노드의 </a:t>
            </a:r>
            <a:r>
              <a:rPr lang="en-US" altLang="ko-KR" sz="2000" dirty="0"/>
              <a:t>previous </a:t>
            </a:r>
            <a:r>
              <a:rPr lang="ko-KR" altLang="en-US" sz="2000" dirty="0"/>
              <a:t>포인터에 뒤</a:t>
            </a:r>
            <a:r>
              <a:rPr lang="en-US" altLang="ko-KR" sz="2000" dirty="0"/>
              <a:t> </a:t>
            </a:r>
            <a:r>
              <a:rPr lang="ko-KR" altLang="en-US" sz="2000" dirty="0"/>
              <a:t>노드의 </a:t>
            </a:r>
            <a:r>
              <a:rPr lang="en-US" altLang="ko-KR" sz="2000" dirty="0"/>
              <a:t>previous </a:t>
            </a:r>
            <a:r>
              <a:rPr lang="ko-KR" altLang="en-US" sz="2000" dirty="0"/>
              <a:t>를 복사하고  새로운 노드의 </a:t>
            </a:r>
            <a:r>
              <a:rPr lang="en-US" altLang="ko-KR" sz="2000" dirty="0"/>
              <a:t>next </a:t>
            </a:r>
            <a:r>
              <a:rPr lang="ko-KR" altLang="en-US" sz="2000" dirty="0"/>
              <a:t>포인터에 앞 노드의 </a:t>
            </a:r>
            <a:r>
              <a:rPr lang="en-US" altLang="ko-KR" sz="2000" dirty="0"/>
              <a:t>next </a:t>
            </a:r>
            <a:r>
              <a:rPr lang="ko-KR" altLang="en-US" sz="2000" dirty="0"/>
              <a:t>포인터를 복사한다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4C8A823-56C7-4C3D-A5E4-0B77CE06A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615" y="2369125"/>
            <a:ext cx="10376770" cy="2259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700547-002A-43F2-AF5D-3491C776A3CE}"/>
              </a:ext>
            </a:extLst>
          </p:cNvPr>
          <p:cNvSpPr txBox="1"/>
          <p:nvPr/>
        </p:nvSpPr>
        <p:spPr>
          <a:xfrm>
            <a:off x="643467" y="1680776"/>
            <a:ext cx="263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[node</a:t>
            </a:r>
            <a:r>
              <a:rPr lang="ko-KR" altLang="en-US" sz="2000" dirty="0"/>
              <a:t>를 중간에 삽입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7566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3. </a:t>
            </a:r>
            <a:r>
              <a:rPr lang="ko-KR" altLang="en-US" sz="3600" dirty="0"/>
              <a:t>이중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CD1013-1669-4BB0-85B7-1FD6E5046C77}"/>
              </a:ext>
            </a:extLst>
          </p:cNvPr>
          <p:cNvSpPr txBox="1"/>
          <p:nvPr/>
        </p:nvSpPr>
        <p:spPr>
          <a:xfrm>
            <a:off x="1631284" y="5219707"/>
            <a:ext cx="87346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/>
              <a:t>뒤</a:t>
            </a:r>
            <a:r>
              <a:rPr lang="en-US" altLang="ko-KR" sz="2000" dirty="0"/>
              <a:t> </a:t>
            </a:r>
            <a:r>
              <a:rPr lang="ko-KR" altLang="en-US" sz="2000" dirty="0"/>
              <a:t>노드의 </a:t>
            </a:r>
            <a:r>
              <a:rPr lang="en-US" altLang="ko-KR" sz="2000" dirty="0"/>
              <a:t>previous </a:t>
            </a:r>
            <a:r>
              <a:rPr lang="ko-KR" altLang="en-US" sz="2000" dirty="0"/>
              <a:t>가 새로운 노드를 가리키고</a:t>
            </a:r>
            <a:endParaRPr lang="en-US" altLang="ko-KR" sz="2000" dirty="0"/>
          </a:p>
          <a:p>
            <a:pPr algn="ctr"/>
            <a:r>
              <a:rPr lang="ko-KR" altLang="en-US" sz="2000" dirty="0"/>
              <a:t>앞 노드의 </a:t>
            </a:r>
            <a:r>
              <a:rPr lang="en-US" altLang="ko-KR" sz="2000" dirty="0"/>
              <a:t>next</a:t>
            </a:r>
            <a:r>
              <a:rPr lang="ko-KR" altLang="en-US" sz="2000" dirty="0"/>
              <a:t>가 새로운 노드를 가리키도록 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700547-002A-43F2-AF5D-3491C776A3CE}"/>
              </a:ext>
            </a:extLst>
          </p:cNvPr>
          <p:cNvSpPr txBox="1"/>
          <p:nvPr/>
        </p:nvSpPr>
        <p:spPr>
          <a:xfrm>
            <a:off x="643467" y="1680776"/>
            <a:ext cx="2630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[node</a:t>
            </a:r>
            <a:r>
              <a:rPr lang="ko-KR" altLang="en-US" sz="2000" dirty="0"/>
              <a:t>를 중간에 삽입</a:t>
            </a:r>
            <a:r>
              <a:rPr lang="en-US" altLang="ko-KR" sz="2000" dirty="0"/>
              <a:t>]</a:t>
            </a:r>
            <a:endParaRPr lang="ko-KR" altLang="en-US" sz="2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44440AF-614E-48B7-B5B4-B6A6E56DD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141" y="2386089"/>
            <a:ext cx="10351718" cy="2387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2364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A46FBC4C-A645-46CA-B338-2AC59A1A6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284" y="2766218"/>
            <a:ext cx="4557432" cy="1325563"/>
          </a:xfrm>
        </p:spPr>
        <p:txBody>
          <a:bodyPr>
            <a:normAutofit/>
          </a:bodyPr>
          <a:lstStyle/>
          <a:p>
            <a:r>
              <a:rPr lang="ko-KR" altLang="en-US" sz="5400" dirty="0"/>
              <a:t>감사합니다 </a:t>
            </a:r>
            <a:r>
              <a:rPr lang="en-US" altLang="ko-KR" sz="5400" dirty="0"/>
              <a:t>:-)</a:t>
            </a:r>
            <a:endParaRPr lang="ko-KR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87153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CAE37-13C5-4FE5-9A9A-BA846660F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8840A-5F89-4F63-BFD8-48492E69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5999"/>
            <a:ext cx="10515600" cy="3890963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dirty="0"/>
              <a:t>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연결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단순 연결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원형 연결 리스트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연결 리스트</a:t>
            </a:r>
            <a:endParaRPr lang="en-US" altLang="ko-KR" dirty="0"/>
          </a:p>
          <a:p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060ECCF-84C5-426F-A6BA-C1B5ED9057E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1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ko-KR" altLang="en-US" dirty="0"/>
              <a:t>리스트란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ko-KR" altLang="en-US" sz="2400" dirty="0"/>
              <a:t>하나 이상의 데이터가 순서대로 나열된 형태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공간적 순서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데이터 값에 의한 순서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2400" dirty="0"/>
              <a:t>리스트 구현</a:t>
            </a:r>
            <a:endParaRPr lang="en-US" altLang="ko-KR" sz="24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배열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포인터</a:t>
            </a:r>
            <a:endParaRPr lang="en-US" altLang="ko-KR" sz="2000" dirty="0"/>
          </a:p>
          <a:p>
            <a:endParaRPr lang="ko-KR" altLang="en-US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5D04F6E-A7A0-4DCE-9F45-0885794A45CA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배열로 구성된 리스트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자료 구조 중 가장 간단함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인덱스 번호를 통해 접근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크기가 고정됨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삽입과 삭제 시에 상당한 오버헤드</a:t>
            </a:r>
            <a:r>
              <a:rPr lang="en-US" altLang="ko-KR" sz="2000" dirty="0"/>
              <a:t>.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“</a:t>
            </a:r>
            <a:r>
              <a:rPr lang="ko-KR" altLang="en-US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연결 리스트</a:t>
            </a:r>
            <a:r>
              <a:rPr lang="en-US" altLang="ko-KR" sz="2000" b="1" dirty="0">
                <a:solidFill>
                  <a:schemeClr val="accent1"/>
                </a:solidFill>
                <a:sym typeface="Wingdings" panose="05000000000000000000" pitchFamily="2" charset="2"/>
              </a:rPr>
              <a:t>”</a:t>
            </a:r>
          </a:p>
          <a:p>
            <a:pPr marL="0" indent="0">
              <a:buNone/>
            </a:pPr>
            <a:endParaRPr lang="en-US" altLang="ko-KR" sz="2000" b="1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4492188-57CD-4D0C-AA89-7A8109F0932E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array">
            <a:extLst>
              <a:ext uri="{FF2B5EF4-FFF2-40B4-BE49-F238E27FC236}">
                <a16:creationId xmlns:a16="http://schemas.microsoft.com/office/drawing/2014/main" id="{2D903404-0376-40EF-BF04-9226C0E8C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6042" y="2048290"/>
            <a:ext cx="4348935" cy="3418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975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물리적으로 흩어져 있는 자료들을 서로 연결하여 하나로 묶는 방법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-</a:t>
            </a:r>
            <a:r>
              <a:rPr lang="ko-KR" altLang="en-US" sz="2400" dirty="0">
                <a:solidFill>
                  <a:schemeClr val="accent1"/>
                </a:solidFill>
                <a:sym typeface="Wingdings" panose="05000000000000000000" pitchFamily="2" charset="2"/>
              </a:rPr>
              <a:t>헤드 포인터 </a:t>
            </a:r>
            <a:r>
              <a:rPr lang="ko-KR" altLang="en-US" sz="2400" dirty="0">
                <a:sym typeface="Wingdings" panose="05000000000000000000" pitchFamily="2" charset="2"/>
              </a:rPr>
              <a:t>를 통해 첫번째 노드를 가리킴</a:t>
            </a:r>
            <a:r>
              <a:rPr lang="en-US" altLang="ko-KR" sz="2400" dirty="0">
                <a:sym typeface="Wingdings" panose="05000000000000000000" pitchFamily="2" charset="2"/>
              </a:rPr>
              <a:t>.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단순 연결 리스트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원형 연결 리스트</a:t>
            </a:r>
            <a:endParaRPr lang="en-US" altLang="ko-KR" sz="2000" dirty="0"/>
          </a:p>
          <a:p>
            <a:pPr marL="914400" lvl="1" indent="-457200">
              <a:buAutoNum type="arabicPeriod"/>
            </a:pPr>
            <a:r>
              <a:rPr lang="ko-KR" altLang="en-US" sz="2000" dirty="0"/>
              <a:t>이중 연결 리스트</a:t>
            </a:r>
            <a:endParaRPr lang="en-US" altLang="ko-KR" sz="20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B25EF-AB17-400D-B3F0-0BCDC65A9EC0}"/>
              </a:ext>
            </a:extLst>
          </p:cNvPr>
          <p:cNvSpPr/>
          <p:nvPr/>
        </p:nvSpPr>
        <p:spPr>
          <a:xfrm>
            <a:off x="1089763" y="4572000"/>
            <a:ext cx="10045875" cy="17399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A173C5E-902C-4E6E-BF2E-023F52A3D42F}"/>
              </a:ext>
            </a:extLst>
          </p:cNvPr>
          <p:cNvSpPr/>
          <p:nvPr/>
        </p:nvSpPr>
        <p:spPr>
          <a:xfrm>
            <a:off x="1631277" y="4885151"/>
            <a:ext cx="1207911" cy="1105405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1E1F0A9D-4C9F-4ACC-B139-49C5847A556B}"/>
              </a:ext>
            </a:extLst>
          </p:cNvPr>
          <p:cNvSpPr/>
          <p:nvPr/>
        </p:nvSpPr>
        <p:spPr>
          <a:xfrm>
            <a:off x="3574603" y="4871613"/>
            <a:ext cx="1207911" cy="1105405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356421C-D238-4551-87E0-A4677E61E854}"/>
              </a:ext>
            </a:extLst>
          </p:cNvPr>
          <p:cNvSpPr/>
          <p:nvPr/>
        </p:nvSpPr>
        <p:spPr>
          <a:xfrm>
            <a:off x="7417438" y="4885151"/>
            <a:ext cx="1207911" cy="1105405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C170D18-24F3-4947-8236-DFB460F4690E}"/>
              </a:ext>
            </a:extLst>
          </p:cNvPr>
          <p:cNvSpPr/>
          <p:nvPr/>
        </p:nvSpPr>
        <p:spPr>
          <a:xfrm>
            <a:off x="9352812" y="4885151"/>
            <a:ext cx="1207911" cy="1105405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405BEEC-AD22-4833-A02B-429980581DC1}"/>
              </a:ext>
            </a:extLst>
          </p:cNvPr>
          <p:cNvSpPr/>
          <p:nvPr/>
        </p:nvSpPr>
        <p:spPr>
          <a:xfrm>
            <a:off x="5514168" y="4885151"/>
            <a:ext cx="1207911" cy="1105405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49CB92-58D8-4760-9030-92C5BF762E95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562837" y="5562491"/>
            <a:ext cx="1011766" cy="13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B5A936-CB7C-424C-8749-76E917ED098C}"/>
              </a:ext>
            </a:extLst>
          </p:cNvPr>
          <p:cNvCxnSpPr>
            <a:cxnSpLocks/>
            <a:stCxn id="7" idx="4"/>
            <a:endCxn id="10" idx="2"/>
          </p:cNvCxnSpPr>
          <p:nvPr/>
        </p:nvCxnSpPr>
        <p:spPr>
          <a:xfrm>
            <a:off x="4506163" y="5562491"/>
            <a:ext cx="1008005" cy="13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91A16A-98D6-4D7E-A1FD-B1668A47977A}"/>
              </a:ext>
            </a:extLst>
          </p:cNvPr>
          <p:cNvCxnSpPr>
            <a:stCxn id="10" idx="4"/>
            <a:endCxn id="8" idx="2"/>
          </p:cNvCxnSpPr>
          <p:nvPr/>
        </p:nvCxnSpPr>
        <p:spPr>
          <a:xfrm>
            <a:off x="6445728" y="5576029"/>
            <a:ext cx="9717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9CC21B-9975-4125-ACDF-FAAE57D92836}"/>
              </a:ext>
            </a:extLst>
          </p:cNvPr>
          <p:cNvCxnSpPr>
            <a:cxnSpLocks/>
            <a:stCxn id="8" idx="4"/>
            <a:endCxn id="9" idx="2"/>
          </p:cNvCxnSpPr>
          <p:nvPr/>
        </p:nvCxnSpPr>
        <p:spPr>
          <a:xfrm>
            <a:off x="8348998" y="5576029"/>
            <a:ext cx="100381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67077-A00D-4958-8836-1561AB6D30BC}"/>
              </a:ext>
            </a:extLst>
          </p:cNvPr>
          <p:cNvSpPr txBox="1"/>
          <p:nvPr/>
        </p:nvSpPr>
        <p:spPr>
          <a:xfrm>
            <a:off x="1924096" y="5263215"/>
            <a:ext cx="4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74F22-D1AB-429F-A172-63AB272FC25B}"/>
              </a:ext>
            </a:extLst>
          </p:cNvPr>
          <p:cNvSpPr txBox="1"/>
          <p:nvPr/>
        </p:nvSpPr>
        <p:spPr>
          <a:xfrm>
            <a:off x="3851899" y="5263215"/>
            <a:ext cx="4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834B4F-13E8-496F-BF28-46A8DE511CBF}"/>
              </a:ext>
            </a:extLst>
          </p:cNvPr>
          <p:cNvSpPr txBox="1"/>
          <p:nvPr/>
        </p:nvSpPr>
        <p:spPr>
          <a:xfrm>
            <a:off x="9633636" y="5263215"/>
            <a:ext cx="4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E534D-2E48-4840-B548-3FAA29379282}"/>
              </a:ext>
            </a:extLst>
          </p:cNvPr>
          <p:cNvSpPr txBox="1"/>
          <p:nvPr/>
        </p:nvSpPr>
        <p:spPr>
          <a:xfrm>
            <a:off x="7722252" y="5263215"/>
            <a:ext cx="4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91202-AB76-4784-B008-06E9223D7B8B}"/>
              </a:ext>
            </a:extLst>
          </p:cNvPr>
          <p:cNvSpPr txBox="1"/>
          <p:nvPr/>
        </p:nvSpPr>
        <p:spPr>
          <a:xfrm>
            <a:off x="5818274" y="5263215"/>
            <a:ext cx="481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0631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A7D210-1797-40B1-85CD-EB22354CE67A}"/>
              </a:ext>
            </a:extLst>
          </p:cNvPr>
          <p:cNvSpPr/>
          <p:nvPr/>
        </p:nvSpPr>
        <p:spPr>
          <a:xfrm>
            <a:off x="1238491" y="4535776"/>
            <a:ext cx="7191488" cy="1575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582A49F0-ED79-4702-B919-BA0DD1617F3E}"/>
              </a:ext>
            </a:extLst>
          </p:cNvPr>
          <p:cNvSpPr/>
          <p:nvPr/>
        </p:nvSpPr>
        <p:spPr>
          <a:xfrm>
            <a:off x="1681338" y="1956835"/>
            <a:ext cx="1649591" cy="1591735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D9E2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연결 리스트란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775B10B-D326-4FCC-9F4B-93A856A13019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B25EF-AB17-400D-B3F0-0BCDC65A9EC0}"/>
              </a:ext>
            </a:extLst>
          </p:cNvPr>
          <p:cNvSpPr/>
          <p:nvPr/>
        </p:nvSpPr>
        <p:spPr>
          <a:xfrm>
            <a:off x="1238491" y="1844661"/>
            <a:ext cx="9572264" cy="185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4A173C5E-902C-4E6E-BF2E-023F52A3D42F}"/>
              </a:ext>
            </a:extLst>
          </p:cNvPr>
          <p:cNvSpPr/>
          <p:nvPr/>
        </p:nvSpPr>
        <p:spPr>
          <a:xfrm>
            <a:off x="1975556" y="2295503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1E1F0A9D-4C9F-4ACC-B139-49C5847A556B}"/>
              </a:ext>
            </a:extLst>
          </p:cNvPr>
          <p:cNvSpPr/>
          <p:nvPr/>
        </p:nvSpPr>
        <p:spPr>
          <a:xfrm>
            <a:off x="3773312" y="2281965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F356421C-D238-4551-87E0-A4677E61E854}"/>
              </a:ext>
            </a:extLst>
          </p:cNvPr>
          <p:cNvSpPr/>
          <p:nvPr/>
        </p:nvSpPr>
        <p:spPr>
          <a:xfrm>
            <a:off x="7368824" y="2295503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3C170D18-24F3-4947-8236-DFB460F4690E}"/>
              </a:ext>
            </a:extLst>
          </p:cNvPr>
          <p:cNvSpPr/>
          <p:nvPr/>
        </p:nvSpPr>
        <p:spPr>
          <a:xfrm>
            <a:off x="9166580" y="2295503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E405BEEC-AD22-4833-A02B-429980581DC1}"/>
              </a:ext>
            </a:extLst>
          </p:cNvPr>
          <p:cNvSpPr/>
          <p:nvPr/>
        </p:nvSpPr>
        <p:spPr>
          <a:xfrm>
            <a:off x="5571068" y="2295503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B49CB92-58D8-4760-9030-92C5BF762E95}"/>
              </a:ext>
            </a:extLst>
          </p:cNvPr>
          <p:cNvCxnSpPr>
            <a:cxnSpLocks/>
            <a:stCxn id="6" idx="4"/>
            <a:endCxn id="7" idx="2"/>
          </p:cNvCxnSpPr>
          <p:nvPr/>
        </p:nvCxnSpPr>
        <p:spPr>
          <a:xfrm flipV="1">
            <a:off x="2808111" y="2853465"/>
            <a:ext cx="965201" cy="13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4DB5A936-CB7C-424C-8749-76E917ED098C}"/>
              </a:ext>
            </a:extLst>
          </p:cNvPr>
          <p:cNvCxnSpPr>
            <a:cxnSpLocks/>
            <a:stCxn id="7" idx="4"/>
            <a:endCxn id="10" idx="2"/>
          </p:cNvCxnSpPr>
          <p:nvPr/>
        </p:nvCxnSpPr>
        <p:spPr>
          <a:xfrm>
            <a:off x="4605867" y="2853465"/>
            <a:ext cx="965201" cy="135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491A16A-98D6-4D7E-A1FD-B1668A47977A}"/>
              </a:ext>
            </a:extLst>
          </p:cNvPr>
          <p:cNvCxnSpPr>
            <a:stCxn id="10" idx="4"/>
            <a:endCxn id="8" idx="2"/>
          </p:cNvCxnSpPr>
          <p:nvPr/>
        </p:nvCxnSpPr>
        <p:spPr>
          <a:xfrm>
            <a:off x="6403623" y="2867003"/>
            <a:ext cx="9652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09CC21B-9975-4125-ACDF-FAAE57D92836}"/>
              </a:ext>
            </a:extLst>
          </p:cNvPr>
          <p:cNvCxnSpPr>
            <a:stCxn id="8" idx="4"/>
            <a:endCxn id="9" idx="2"/>
          </p:cNvCxnSpPr>
          <p:nvPr/>
        </p:nvCxnSpPr>
        <p:spPr>
          <a:xfrm>
            <a:off x="8201379" y="2867003"/>
            <a:ext cx="96520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3C67077-A00D-4958-8836-1561AB6D30BC}"/>
              </a:ext>
            </a:extLst>
          </p:cNvPr>
          <p:cNvSpPr txBox="1"/>
          <p:nvPr/>
        </p:nvSpPr>
        <p:spPr>
          <a:xfrm>
            <a:off x="2180165" y="2591855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F674F22-D1AB-429F-A172-63AB272FC25B}"/>
              </a:ext>
            </a:extLst>
          </p:cNvPr>
          <p:cNvSpPr txBox="1"/>
          <p:nvPr/>
        </p:nvSpPr>
        <p:spPr>
          <a:xfrm>
            <a:off x="3962398" y="2591855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B</a:t>
            </a:r>
            <a:endParaRPr lang="ko-KR" altLang="en-US" sz="2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8834B4F-13E8-496F-BF28-46A8DE511CBF}"/>
              </a:ext>
            </a:extLst>
          </p:cNvPr>
          <p:cNvSpPr txBox="1"/>
          <p:nvPr/>
        </p:nvSpPr>
        <p:spPr>
          <a:xfrm>
            <a:off x="9359194" y="2591855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E</a:t>
            </a:r>
            <a:endParaRPr lang="ko-KR" altLang="en-US" sz="28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14E534D-2E48-4840-B548-3FAA29379282}"/>
              </a:ext>
            </a:extLst>
          </p:cNvPr>
          <p:cNvSpPr txBox="1"/>
          <p:nvPr/>
        </p:nvSpPr>
        <p:spPr>
          <a:xfrm>
            <a:off x="7585428" y="2591855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</a:t>
            </a:r>
            <a:endParaRPr lang="ko-KR" altLang="en-US" sz="28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091202-AB76-4784-B008-06E9223D7B8B}"/>
              </a:ext>
            </a:extLst>
          </p:cNvPr>
          <p:cNvSpPr txBox="1"/>
          <p:nvPr/>
        </p:nvSpPr>
        <p:spPr>
          <a:xfrm>
            <a:off x="5786964" y="2591855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C</a:t>
            </a:r>
            <a:endParaRPr lang="ko-KR" altLang="en-US" sz="28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5AB4725-A532-4821-A2C1-4B7DBAF6FC48}"/>
              </a:ext>
            </a:extLst>
          </p:cNvPr>
          <p:cNvCxnSpPr>
            <a:cxnSpLocks/>
            <a:stCxn id="13" idx="4"/>
          </p:cNvCxnSpPr>
          <p:nvPr/>
        </p:nvCxnSpPr>
        <p:spPr>
          <a:xfrm>
            <a:off x="2506134" y="3548570"/>
            <a:ext cx="0" cy="8582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정육면체 27">
            <a:extLst>
              <a:ext uri="{FF2B5EF4-FFF2-40B4-BE49-F238E27FC236}">
                <a16:creationId xmlns:a16="http://schemas.microsoft.com/office/drawing/2014/main" id="{7A62C39F-A0CD-4A81-924D-E979C2597C17}"/>
              </a:ext>
            </a:extLst>
          </p:cNvPr>
          <p:cNvSpPr/>
          <p:nvPr/>
        </p:nvSpPr>
        <p:spPr>
          <a:xfrm>
            <a:off x="1975555" y="4910667"/>
            <a:ext cx="1061155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왼쪽/오른쪽 23">
            <a:extLst>
              <a:ext uri="{FF2B5EF4-FFF2-40B4-BE49-F238E27FC236}">
                <a16:creationId xmlns:a16="http://schemas.microsoft.com/office/drawing/2014/main" id="{AE35F52D-EB26-4FE1-B9E3-F1C2FF6E479A}"/>
              </a:ext>
            </a:extLst>
          </p:cNvPr>
          <p:cNvSpPr/>
          <p:nvPr/>
        </p:nvSpPr>
        <p:spPr>
          <a:xfrm>
            <a:off x="3546120" y="5142160"/>
            <a:ext cx="832555" cy="451413"/>
          </a:xfrm>
          <a:prstGeom prst="left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정육면체 33">
            <a:extLst>
              <a:ext uri="{FF2B5EF4-FFF2-40B4-BE49-F238E27FC236}">
                <a16:creationId xmlns:a16="http://schemas.microsoft.com/office/drawing/2014/main" id="{4F6A7A91-6FBF-4151-B349-2E5C55F329BF}"/>
              </a:ext>
            </a:extLst>
          </p:cNvPr>
          <p:cNvSpPr/>
          <p:nvPr/>
        </p:nvSpPr>
        <p:spPr>
          <a:xfrm>
            <a:off x="4888085" y="4890303"/>
            <a:ext cx="1423810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정육면체 34">
            <a:extLst>
              <a:ext uri="{FF2B5EF4-FFF2-40B4-BE49-F238E27FC236}">
                <a16:creationId xmlns:a16="http://schemas.microsoft.com/office/drawing/2014/main" id="{D347F9A7-24B3-4750-87A9-FED1A6D14373}"/>
              </a:ext>
            </a:extLst>
          </p:cNvPr>
          <p:cNvSpPr/>
          <p:nvPr/>
        </p:nvSpPr>
        <p:spPr>
          <a:xfrm>
            <a:off x="6095999" y="4890303"/>
            <a:ext cx="1423810" cy="914400"/>
          </a:xfrm>
          <a:prstGeom prst="cub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DB0F3D9-891A-4230-8634-AF0E742B03C4}"/>
              </a:ext>
            </a:extLst>
          </p:cNvPr>
          <p:cNvSpPr txBox="1"/>
          <p:nvPr/>
        </p:nvSpPr>
        <p:spPr>
          <a:xfrm>
            <a:off x="5061478" y="5173238"/>
            <a:ext cx="1115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data</a:t>
            </a:r>
            <a:endParaRPr lang="ko-KR" altLang="en-US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D68E81A-26BE-409E-9B43-963453115724}"/>
              </a:ext>
            </a:extLst>
          </p:cNvPr>
          <p:cNvSpPr txBox="1"/>
          <p:nvPr/>
        </p:nvSpPr>
        <p:spPr>
          <a:xfrm>
            <a:off x="6350004" y="5173238"/>
            <a:ext cx="8611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link</a:t>
            </a:r>
            <a:endParaRPr lang="ko-KR" altLang="en-US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E857A12-E112-4FB3-8DAE-A8A97FA6BE0D}"/>
              </a:ext>
            </a:extLst>
          </p:cNvPr>
          <p:cNvSpPr txBox="1"/>
          <p:nvPr/>
        </p:nvSpPr>
        <p:spPr>
          <a:xfrm>
            <a:off x="2180165" y="5197690"/>
            <a:ext cx="423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/>
              <a:t>A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3636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단순 연결 리스트</a:t>
            </a:r>
            <a:endParaRPr lang="en-US" altLang="ko-KR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0F821-8432-418D-A7FF-C386C37F6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-</a:t>
            </a:r>
            <a:r>
              <a:rPr lang="ko-KR" altLang="en-US" sz="2400" dirty="0"/>
              <a:t>하나의 방향으로만 연결</a:t>
            </a:r>
            <a:r>
              <a:rPr lang="en-US" altLang="ko-KR" sz="2400" dirty="0"/>
              <a:t>, </a:t>
            </a:r>
            <a:r>
              <a:rPr lang="ko-KR" altLang="en-US" sz="2400" dirty="0"/>
              <a:t>각 노드들은 하나의 링크 필드를 가짐</a:t>
            </a:r>
            <a:r>
              <a:rPr lang="en-US" altLang="ko-KR" sz="2400" dirty="0"/>
              <a:t>.</a:t>
            </a:r>
          </a:p>
          <a:p>
            <a:pPr marL="0" indent="0">
              <a:buNone/>
            </a:pPr>
            <a:r>
              <a:rPr lang="en-US" altLang="ko-KR" sz="2400" dirty="0"/>
              <a:t>(</a:t>
            </a:r>
            <a:r>
              <a:rPr lang="ko-KR" altLang="en-US" sz="2400" dirty="0"/>
              <a:t>마지막 노드의 링크 필드 값은 </a:t>
            </a:r>
            <a:r>
              <a:rPr lang="en-US" altLang="ko-KR" sz="2400" dirty="0"/>
              <a:t>NULL)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장점</a:t>
            </a:r>
            <a:r>
              <a:rPr lang="en-US" altLang="ko-KR" sz="1600" dirty="0"/>
              <a:t>]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구조가 간단함</a:t>
            </a:r>
            <a:r>
              <a:rPr lang="en-US" altLang="ko-KR" sz="1400" dirty="0"/>
              <a:t>.</a:t>
            </a:r>
          </a:p>
          <a:p>
            <a:pPr marL="800100" lvl="1" indent="-342900">
              <a:buFont typeface="+mj-ea"/>
              <a:buAutoNum type="circleNumDbPlain"/>
            </a:pP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[</a:t>
            </a:r>
            <a:r>
              <a:rPr lang="ko-KR" altLang="en-US" sz="1600" dirty="0"/>
              <a:t>단점</a:t>
            </a:r>
            <a:r>
              <a:rPr lang="en-US" altLang="ko-KR" sz="1600" dirty="0"/>
              <a:t>]</a:t>
            </a:r>
          </a:p>
          <a:p>
            <a:pPr marL="800100" lvl="1" indent="-342900">
              <a:buFont typeface="+mj-ea"/>
              <a:buAutoNum type="circleNumDbPlain"/>
            </a:pPr>
            <a:r>
              <a:rPr lang="ko-KR" altLang="en-US" sz="1400" dirty="0"/>
              <a:t>노드의 데이터를 찾거나 추가</a:t>
            </a:r>
            <a:r>
              <a:rPr lang="en-US" altLang="ko-KR" sz="1400" dirty="0"/>
              <a:t>, </a:t>
            </a:r>
            <a:r>
              <a:rPr lang="ko-KR" altLang="en-US" sz="1400" dirty="0"/>
              <a:t>제거 하기 위해서는 처음 </a:t>
            </a:r>
            <a:r>
              <a:rPr lang="en-US" altLang="ko-KR" sz="1400" dirty="0"/>
              <a:t>head </a:t>
            </a:r>
            <a:r>
              <a:rPr lang="ko-KR" altLang="en-US" sz="1400" dirty="0"/>
              <a:t>노드에서 부터 탐색 해야함</a:t>
            </a:r>
            <a:r>
              <a:rPr lang="en-US" altLang="ko-KR" sz="1400" dirty="0"/>
              <a:t>.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41E6541C-8029-452B-9003-0BF09A0772F0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020CCE-01B6-4A57-AC2A-BCFDC5198C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06"/>
          <a:stretch/>
        </p:blipFill>
        <p:spPr bwMode="auto">
          <a:xfrm>
            <a:off x="1238062" y="4872358"/>
            <a:ext cx="9521142" cy="1439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630946A-710E-4EB5-9F7F-00EC9D1F4FA9}"/>
              </a:ext>
            </a:extLst>
          </p:cNvPr>
          <p:cNvSpPr/>
          <p:nvPr/>
        </p:nvSpPr>
        <p:spPr>
          <a:xfrm>
            <a:off x="838201" y="4672208"/>
            <a:ext cx="10410172" cy="16396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7445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5C80FD1-5633-49C0-BDD5-9A11C3F12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1" y="2615142"/>
            <a:ext cx="7406640" cy="290209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단순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BC7E1D5-3E22-494A-8170-92E89C572DD8}"/>
              </a:ext>
            </a:extLst>
          </p:cNvPr>
          <p:cNvSpPr txBox="1"/>
          <p:nvPr/>
        </p:nvSpPr>
        <p:spPr>
          <a:xfrm>
            <a:off x="7933319" y="3229353"/>
            <a:ext cx="34204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동적할당을 통해 새로운 노드 생성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DD5D983-F9E2-4875-A8D7-7959ACDFB114}"/>
              </a:ext>
            </a:extLst>
          </p:cNvPr>
          <p:cNvSpPr/>
          <p:nvPr/>
        </p:nvSpPr>
        <p:spPr>
          <a:xfrm>
            <a:off x="1021976" y="4454443"/>
            <a:ext cx="4634753" cy="3077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7C0FCE-868A-48DE-AB01-41C5A22C0C09}"/>
              </a:ext>
            </a:extLst>
          </p:cNvPr>
          <p:cNvSpPr/>
          <p:nvPr/>
        </p:nvSpPr>
        <p:spPr>
          <a:xfrm>
            <a:off x="1021976" y="3252028"/>
            <a:ext cx="6018904" cy="277961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C86AEF0E-70D1-4AF8-9129-8492BC8A331A}"/>
              </a:ext>
            </a:extLst>
          </p:cNvPr>
          <p:cNvSpPr/>
          <p:nvPr/>
        </p:nvSpPr>
        <p:spPr>
          <a:xfrm>
            <a:off x="7140838" y="3297514"/>
            <a:ext cx="943307" cy="191253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FCBC554-461A-48EC-9409-1067AC39AD04}"/>
              </a:ext>
            </a:extLst>
          </p:cNvPr>
          <p:cNvSpPr/>
          <p:nvPr/>
        </p:nvSpPr>
        <p:spPr>
          <a:xfrm>
            <a:off x="5789742" y="4521274"/>
            <a:ext cx="1019961" cy="174114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37216-D557-4365-AF42-ED4FA3F2F695}"/>
              </a:ext>
            </a:extLst>
          </p:cNvPr>
          <p:cNvSpPr txBox="1"/>
          <p:nvPr/>
        </p:nvSpPr>
        <p:spPr>
          <a:xfrm>
            <a:off x="6942716" y="4463744"/>
            <a:ext cx="48225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새로운 노드의 링크에 삽입 위치 앞 노드의 링크를 복사함</a:t>
            </a:r>
            <a:r>
              <a:rPr lang="en-US" altLang="ko-KR" sz="1400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A2C5476-093B-46A3-859E-1115877A7173}"/>
              </a:ext>
            </a:extLst>
          </p:cNvPr>
          <p:cNvSpPr/>
          <p:nvPr/>
        </p:nvSpPr>
        <p:spPr>
          <a:xfrm>
            <a:off x="1021975" y="4771521"/>
            <a:ext cx="3603813" cy="30777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64F39487-B81C-4FD0-897B-EF9B44EE8D16}"/>
              </a:ext>
            </a:extLst>
          </p:cNvPr>
          <p:cNvSpPr/>
          <p:nvPr/>
        </p:nvSpPr>
        <p:spPr>
          <a:xfrm>
            <a:off x="4834656" y="4878555"/>
            <a:ext cx="1019961" cy="174114"/>
          </a:xfrm>
          <a:prstGeom prst="rightArrow">
            <a:avLst>
              <a:gd name="adj1" fmla="val 36556"/>
              <a:gd name="adj2" fmla="val 5224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09BF36-EE90-49B9-B3CC-E4B6D635B4BB}"/>
              </a:ext>
            </a:extLst>
          </p:cNvPr>
          <p:cNvSpPr txBox="1"/>
          <p:nvPr/>
        </p:nvSpPr>
        <p:spPr>
          <a:xfrm>
            <a:off x="5954575" y="4798533"/>
            <a:ext cx="33994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/>
              <a:t>앞 노드의 링크가 새로운 노드를 가리킴</a:t>
            </a:r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2534187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B495379B-710B-4C0B-AD32-944B1F988D9A}"/>
              </a:ext>
            </a:extLst>
          </p:cNvPr>
          <p:cNvSpPr/>
          <p:nvPr/>
        </p:nvSpPr>
        <p:spPr>
          <a:xfrm>
            <a:off x="8728429" y="4578307"/>
            <a:ext cx="1299882" cy="305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41EAA2F-F44A-4583-B98C-91E02C6067DF}"/>
              </a:ext>
            </a:extLst>
          </p:cNvPr>
          <p:cNvSpPr/>
          <p:nvPr/>
        </p:nvSpPr>
        <p:spPr>
          <a:xfrm>
            <a:off x="8365360" y="4278665"/>
            <a:ext cx="2015769" cy="305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40E07CF-B6BF-4DF4-BF36-F8A4C92359AE}"/>
              </a:ext>
            </a:extLst>
          </p:cNvPr>
          <p:cNvSpPr/>
          <p:nvPr/>
        </p:nvSpPr>
        <p:spPr>
          <a:xfrm>
            <a:off x="7065478" y="4583725"/>
            <a:ext cx="1299882" cy="305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3268B05-E20B-46AC-8B22-08568AD68807}"/>
              </a:ext>
            </a:extLst>
          </p:cNvPr>
          <p:cNvSpPr/>
          <p:nvPr/>
        </p:nvSpPr>
        <p:spPr>
          <a:xfrm>
            <a:off x="6750424" y="4278665"/>
            <a:ext cx="1299882" cy="30538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BE10575-30C2-4BDA-A4EA-10719307F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1. </a:t>
            </a:r>
            <a:r>
              <a:rPr lang="ko-KR" altLang="en-US" sz="3600" dirty="0"/>
              <a:t>단순 연결 리스트 </a:t>
            </a:r>
            <a:r>
              <a:rPr lang="en-US" altLang="ko-KR" sz="3600" dirty="0"/>
              <a:t>- </a:t>
            </a:r>
            <a:r>
              <a:rPr lang="ko-KR" altLang="en-US" sz="3600" dirty="0"/>
              <a:t>삽입연산</a:t>
            </a:r>
            <a:endParaRPr lang="en-US" altLang="ko-KR" sz="36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033A003C-746D-47A3-A9B8-0CD205AC8B78}"/>
              </a:ext>
            </a:extLst>
          </p:cNvPr>
          <p:cNvCxnSpPr/>
          <p:nvPr/>
        </p:nvCxnSpPr>
        <p:spPr>
          <a:xfrm>
            <a:off x="643467" y="1490133"/>
            <a:ext cx="10710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4E5CBF55-F55C-4FEE-AC8F-4E11C0FC1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26" y="2966939"/>
            <a:ext cx="5800684" cy="26815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E1C865A-58A3-40D9-82FB-8D1CAB85E328}"/>
              </a:ext>
            </a:extLst>
          </p:cNvPr>
          <p:cNvSpPr txBox="1"/>
          <p:nvPr/>
        </p:nvSpPr>
        <p:spPr>
          <a:xfrm>
            <a:off x="676020" y="1979305"/>
            <a:ext cx="68227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[new</a:t>
            </a:r>
            <a:r>
              <a:rPr lang="ko-KR" altLang="en-US" sz="2400" dirty="0"/>
              <a:t> </a:t>
            </a:r>
            <a:r>
              <a:rPr lang="en-US" altLang="ko-KR" sz="2400" dirty="0"/>
              <a:t>node x</a:t>
            </a:r>
            <a:r>
              <a:rPr lang="ko-KR" altLang="en-US" sz="2400" dirty="0"/>
              <a:t>를 </a:t>
            </a:r>
            <a:r>
              <a:rPr lang="en-US" altLang="ko-KR" sz="2400" dirty="0" err="1"/>
              <a:t>i</a:t>
            </a:r>
            <a:r>
              <a:rPr lang="ko-KR" altLang="en-US" sz="2400" dirty="0"/>
              <a:t>와 </a:t>
            </a:r>
            <a:r>
              <a:rPr lang="en-US" altLang="ko-KR" sz="2400" dirty="0"/>
              <a:t>j </a:t>
            </a:r>
            <a:r>
              <a:rPr lang="ko-KR" altLang="en-US" sz="2400" dirty="0"/>
              <a:t>노드 사이에 삽입하는 경우</a:t>
            </a:r>
            <a:r>
              <a:rPr lang="en-US" altLang="ko-KR" sz="2400" dirty="0"/>
              <a:t>]</a:t>
            </a:r>
            <a:endParaRPr lang="ko-KR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75C25B-A91A-4019-A627-904B903FCA32}"/>
              </a:ext>
            </a:extLst>
          </p:cNvPr>
          <p:cNvSpPr txBox="1"/>
          <p:nvPr/>
        </p:nvSpPr>
        <p:spPr>
          <a:xfrm>
            <a:off x="6576164" y="3946608"/>
            <a:ext cx="5300497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dirty="0"/>
              <a:t>노드를 삽입하고자 하는 </a:t>
            </a:r>
            <a:r>
              <a:rPr lang="ko-KR" altLang="en-US" sz="1900" dirty="0">
                <a:solidFill>
                  <a:schemeClr val="accent1"/>
                </a:solidFill>
              </a:rPr>
              <a:t>위치를 지정</a:t>
            </a:r>
            <a:r>
              <a:rPr lang="ko-KR" altLang="en-US" sz="1900" dirty="0"/>
              <a:t>한 후</a:t>
            </a:r>
            <a:r>
              <a:rPr lang="en-US" altLang="ko-KR" sz="1900" dirty="0"/>
              <a:t>,</a:t>
            </a:r>
          </a:p>
          <a:p>
            <a:pPr algn="ctr"/>
            <a:r>
              <a:rPr lang="en-US" altLang="ko-KR" sz="1900" dirty="0" err="1"/>
              <a:t>i</a:t>
            </a:r>
            <a:r>
              <a:rPr lang="ko-KR" altLang="en-US" sz="1900" dirty="0"/>
              <a:t>노드의 </a:t>
            </a:r>
            <a:r>
              <a:rPr lang="en-US" altLang="ko-KR" sz="1900" dirty="0"/>
              <a:t>link</a:t>
            </a:r>
            <a:r>
              <a:rPr lang="ko-KR" altLang="en-US" sz="1900" dirty="0"/>
              <a:t>를 새로운</a:t>
            </a:r>
            <a:r>
              <a:rPr lang="en-US" altLang="ko-KR" sz="1900" dirty="0"/>
              <a:t> </a:t>
            </a:r>
            <a:r>
              <a:rPr lang="ko-KR" altLang="en-US" sz="1900" dirty="0"/>
              <a:t>노드의 </a:t>
            </a:r>
            <a:r>
              <a:rPr lang="en-US" altLang="ko-KR" sz="1900" dirty="0"/>
              <a:t>link</a:t>
            </a:r>
            <a:r>
              <a:rPr lang="ko-KR" altLang="en-US" sz="1900" dirty="0"/>
              <a:t>로 복제하고</a:t>
            </a:r>
            <a:endParaRPr lang="en-US" altLang="ko-KR" sz="1900" dirty="0"/>
          </a:p>
          <a:p>
            <a:pPr algn="ctr"/>
            <a:r>
              <a:rPr lang="en-US" altLang="ko-KR" sz="1900" dirty="0"/>
              <a:t>i</a:t>
            </a:r>
            <a:r>
              <a:rPr lang="ko-KR" altLang="en-US" sz="1900" dirty="0"/>
              <a:t>노드의 </a:t>
            </a:r>
            <a:r>
              <a:rPr lang="en-US" altLang="ko-KR" sz="1900" dirty="0"/>
              <a:t>link</a:t>
            </a:r>
            <a:r>
              <a:rPr lang="ko-KR" altLang="en-US" sz="1900" dirty="0"/>
              <a:t>가 새로운 노드를 가리킨다</a:t>
            </a:r>
            <a:r>
              <a:rPr lang="en-US" altLang="ko-KR" sz="1900" dirty="0"/>
              <a:t>.</a:t>
            </a:r>
            <a:endParaRPr lang="ko-KR" altLang="en-US" sz="19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06D93F-96D3-4855-A513-00318874939C}"/>
              </a:ext>
            </a:extLst>
          </p:cNvPr>
          <p:cNvSpPr/>
          <p:nvPr/>
        </p:nvSpPr>
        <p:spPr>
          <a:xfrm>
            <a:off x="6576164" y="3666570"/>
            <a:ext cx="5300497" cy="150092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11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</TotalTime>
  <Words>597</Words>
  <Application>Microsoft Office PowerPoint</Application>
  <PresentationFormat>와이드스크린</PresentationFormat>
  <Paragraphs>110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3" baseType="lpstr">
      <vt:lpstr>맑은 고딕</vt:lpstr>
      <vt:lpstr>Arial</vt:lpstr>
      <vt:lpstr>Wingdings</vt:lpstr>
      <vt:lpstr>Office 테마</vt:lpstr>
      <vt:lpstr>자료 구조 (리스트)  https://youtu.be/wXSr4PWM4T0</vt:lpstr>
      <vt:lpstr>목차</vt:lpstr>
      <vt:lpstr>리스트</vt:lpstr>
      <vt:lpstr>배열로 구성된 리스트</vt:lpstr>
      <vt:lpstr>연결 리스트란?</vt:lpstr>
      <vt:lpstr>연결 리스트란?</vt:lpstr>
      <vt:lpstr>1. 단순 연결 리스트</vt:lpstr>
      <vt:lpstr>1. 단순 연결 리스트 - 삽입연산</vt:lpstr>
      <vt:lpstr>1. 단순 연결 리스트 - 삽입연산</vt:lpstr>
      <vt:lpstr>1. 단순 연결 리스트 - 삽입연산</vt:lpstr>
      <vt:lpstr>2. 원형 연결 리스트</vt:lpstr>
      <vt:lpstr>2. 원형 연결 리스트 - 삽입연산</vt:lpstr>
      <vt:lpstr>2. 원형 연결 리스트 - 삽입연산</vt:lpstr>
      <vt:lpstr>2. 원형 연결 리스트 - 삽입연산</vt:lpstr>
      <vt:lpstr>3. 이중 연결 리스트</vt:lpstr>
      <vt:lpstr>3. 이중 연결 리스트 - 삽입연산</vt:lpstr>
      <vt:lpstr>3. 이중 연결 리스트 - 삽입연산</vt:lpstr>
      <vt:lpstr>3. 이중 연결 리스트 - 삽입연산</vt:lpstr>
      <vt:lpstr>감사합니다 :-)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자료 구조</dc:title>
  <dc:creator>송 경주</dc:creator>
  <cp:lastModifiedBy>송 경주</cp:lastModifiedBy>
  <cp:revision>7</cp:revision>
  <dcterms:created xsi:type="dcterms:W3CDTF">2020-07-12T07:49:40Z</dcterms:created>
  <dcterms:modified xsi:type="dcterms:W3CDTF">2020-08-09T15:07:38Z</dcterms:modified>
</cp:coreProperties>
</file>