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80" r:id="rId4"/>
    <p:sldId id="281" r:id="rId5"/>
    <p:sldId id="283" r:id="rId6"/>
    <p:sldId id="284" r:id="rId7"/>
    <p:sldId id="282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63" autoAdjust="0"/>
    <p:restoredTop sz="94660"/>
  </p:normalViewPr>
  <p:slideViewPr>
    <p:cSldViewPr snapToGrid="0">
      <p:cViewPr>
        <p:scale>
          <a:sx n="155" d="100"/>
          <a:sy n="155" d="100"/>
        </p:scale>
        <p:origin x="-2904" y="-1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2019. 7. 29.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FvV8H4EiK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2800" dirty="0"/>
              <a:t>Detecting Similar Code Segments through Side Channel Leakage in Microcontrollers</a:t>
            </a:r>
            <a:br>
              <a:rPr lang="en" altLang="ko-KR" sz="2800" dirty="0"/>
            </a:br>
            <a:r>
              <a:rPr lang="en-US" altLang="ko-KR" sz="1800" dirty="0"/>
              <a:t>(</a:t>
            </a:r>
            <a:r>
              <a:rPr lang="ko-KR" altLang="en-US" sz="1800" dirty="0"/>
              <a:t>마</a:t>
            </a:r>
            <a:r>
              <a:rPr lang="ko-KR" altLang="ko-KR" sz="1800" dirty="0"/>
              <a:t>이크로 컨트롤러의 </a:t>
            </a:r>
            <a:r>
              <a:rPr lang="ko-KR" altLang="en-US" sz="1800" dirty="0"/>
              <a:t>사이드</a:t>
            </a:r>
            <a:r>
              <a:rPr lang="ko-KR" altLang="ko-KR" sz="1800" dirty="0"/>
              <a:t> 채널 </a:t>
            </a:r>
            <a:r>
              <a:rPr lang="ko-KR" altLang="en-US" sz="1800" dirty="0"/>
              <a:t>누출</a:t>
            </a:r>
            <a:r>
              <a:rPr lang="ko-KR" altLang="ko-KR" sz="1800" dirty="0"/>
              <a:t>을 통</a:t>
            </a:r>
            <a:r>
              <a:rPr lang="ko-KR" altLang="en-US" sz="1800" dirty="0"/>
              <a:t>한</a:t>
            </a:r>
            <a:r>
              <a:rPr lang="ko-KR" altLang="ko-KR" sz="1800" dirty="0"/>
              <a:t> 유사한 코드</a:t>
            </a:r>
            <a:r>
              <a:rPr lang="ko-KR" altLang="en-US" sz="1800" dirty="0"/>
              <a:t>의</a:t>
            </a:r>
            <a:r>
              <a:rPr lang="ko-KR" altLang="ko-KR" sz="1800" dirty="0"/>
              <a:t> 세그먼트 감지</a:t>
            </a:r>
            <a:r>
              <a:rPr lang="en-US" altLang="ko-KR" sz="1800" dirty="0"/>
              <a:t>)</a:t>
            </a:r>
            <a:br>
              <a:rPr lang="en" altLang="ko-KR" sz="2800" dirty="0"/>
            </a:br>
            <a:r>
              <a:rPr lang="ko-KR" altLang="en-US" sz="2800" dirty="0"/>
              <a:t>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https://youtu.be/iFvV8H4EiKo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0B0F3-9C60-8545-A932-63028233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방 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4219C8-2CA5-FD46-9A1F-07FD30A60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36232"/>
          </a:xfrm>
        </p:spPr>
        <p:txBody>
          <a:bodyPr/>
          <a:lstStyle/>
          <a:p>
            <a:r>
              <a:rPr kumimoji="1" lang="en-US" altLang="ko-KR" dirty="0"/>
              <a:t>Maximum </a:t>
            </a:r>
            <a:r>
              <a:rPr kumimoji="1" lang="ko-KR" altLang="en-US" dirty="0"/>
              <a:t>값으로 </a:t>
            </a:r>
            <a:r>
              <a:rPr kumimoji="1" lang="ko-KR" altLang="en-US" dirty="0" err="1"/>
              <a:t>사영</a:t>
            </a:r>
            <a:endParaRPr kumimoji="1" lang="ko-KR" altLang="en-US" dirty="0"/>
          </a:p>
        </p:txBody>
      </p:sp>
      <p:pic>
        <p:nvPicPr>
          <p:cNvPr id="2050" name="Picture 2" descr="https://lh6.googleusercontent.com/Lcu56VsBfBhShhmUF6kQd5Zjrtfh9BKuK5uaDTKSXtPCnO2boCxLOnfR_u2IF8MRGz2KqacxAN4cxjmlzqH-IYSyTukawjsviBlj-C1OGz_t9Xwue7tTd0jGfickWMS2KHB-izrKfwk">
            <a:extLst>
              <a:ext uri="{FF2B5EF4-FFF2-40B4-BE49-F238E27FC236}">
                <a16:creationId xmlns:a16="http://schemas.microsoft.com/office/drawing/2014/main" id="{1CD6DE9E-A9B0-5545-9E25-3D1CB88AC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2037665"/>
            <a:ext cx="86995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EC73142-E663-9444-8442-498ED936DF22}"/>
              </a:ext>
            </a:extLst>
          </p:cNvPr>
          <p:cNvSpPr/>
          <p:nvPr/>
        </p:nvSpPr>
        <p:spPr>
          <a:xfrm>
            <a:off x="569008" y="1925845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2B7E4-5447-2840-ACBC-638BC6919F0E}"/>
              </a:ext>
            </a:extLst>
          </p:cNvPr>
          <p:cNvSpPr/>
          <p:nvPr/>
        </p:nvSpPr>
        <p:spPr>
          <a:xfrm>
            <a:off x="569008" y="2298911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63CA595-FD96-AC45-83CF-76F5461AAE20}"/>
              </a:ext>
            </a:extLst>
          </p:cNvPr>
          <p:cNvSpPr/>
          <p:nvPr/>
        </p:nvSpPr>
        <p:spPr>
          <a:xfrm>
            <a:off x="745500" y="27302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CA42288-4004-6449-B868-57EAF1968CDC}"/>
              </a:ext>
            </a:extLst>
          </p:cNvPr>
          <p:cNvSpPr/>
          <p:nvPr/>
        </p:nvSpPr>
        <p:spPr>
          <a:xfrm>
            <a:off x="749616" y="28249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F62665C-60DD-884D-A747-032656812C57}"/>
              </a:ext>
            </a:extLst>
          </p:cNvPr>
          <p:cNvSpPr/>
          <p:nvPr/>
        </p:nvSpPr>
        <p:spPr>
          <a:xfrm>
            <a:off x="745494" y="29197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2BDBA-111F-4F4B-83C3-B06CA1BCAFA4}"/>
              </a:ext>
            </a:extLst>
          </p:cNvPr>
          <p:cNvSpPr/>
          <p:nvPr/>
        </p:nvSpPr>
        <p:spPr>
          <a:xfrm>
            <a:off x="579110" y="3131098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969773-ECDC-B649-8D07-412B26DDFC0A}"/>
              </a:ext>
            </a:extLst>
          </p:cNvPr>
          <p:cNvSpPr/>
          <p:nvPr/>
        </p:nvSpPr>
        <p:spPr>
          <a:xfrm>
            <a:off x="1114365" y="1929562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08D924-461C-2046-B6D0-B6A43CD5B361}"/>
              </a:ext>
            </a:extLst>
          </p:cNvPr>
          <p:cNvSpPr/>
          <p:nvPr/>
        </p:nvSpPr>
        <p:spPr>
          <a:xfrm>
            <a:off x="1114365" y="2311245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87F945E-E2F4-7D40-8930-6B04DB2E57A0}"/>
              </a:ext>
            </a:extLst>
          </p:cNvPr>
          <p:cNvSpPr/>
          <p:nvPr/>
        </p:nvSpPr>
        <p:spPr>
          <a:xfrm>
            <a:off x="1280755" y="27302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9765DB-940D-0B47-93ED-0C8607191A8B}"/>
              </a:ext>
            </a:extLst>
          </p:cNvPr>
          <p:cNvSpPr/>
          <p:nvPr/>
        </p:nvSpPr>
        <p:spPr>
          <a:xfrm>
            <a:off x="1276633" y="28249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904211D-9651-AB47-9BC8-A14837B7ADC4}"/>
              </a:ext>
            </a:extLst>
          </p:cNvPr>
          <p:cNvSpPr/>
          <p:nvPr/>
        </p:nvSpPr>
        <p:spPr>
          <a:xfrm>
            <a:off x="1280749" y="29197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060A17-7477-914D-8B35-A142B16E9E58}"/>
              </a:ext>
            </a:extLst>
          </p:cNvPr>
          <p:cNvSpPr/>
          <p:nvPr/>
        </p:nvSpPr>
        <p:spPr>
          <a:xfrm>
            <a:off x="1114365" y="3131098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8422505-075E-BD4D-92CD-5B3492511F39}"/>
              </a:ext>
            </a:extLst>
          </p:cNvPr>
          <p:cNvSpPr/>
          <p:nvPr/>
        </p:nvSpPr>
        <p:spPr>
          <a:xfrm>
            <a:off x="1630866" y="20588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BE286CA-BC85-524C-A5A2-BF53761C71F2}"/>
              </a:ext>
            </a:extLst>
          </p:cNvPr>
          <p:cNvSpPr/>
          <p:nvPr/>
        </p:nvSpPr>
        <p:spPr>
          <a:xfrm>
            <a:off x="1783266" y="20547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3C35014-0733-1F4D-B567-6BBCE64A1019}"/>
              </a:ext>
            </a:extLst>
          </p:cNvPr>
          <p:cNvSpPr/>
          <p:nvPr/>
        </p:nvSpPr>
        <p:spPr>
          <a:xfrm>
            <a:off x="1943904" y="20588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4DB5B0-4853-4940-8DC6-79750F1C7E47}"/>
              </a:ext>
            </a:extLst>
          </p:cNvPr>
          <p:cNvSpPr/>
          <p:nvPr/>
        </p:nvSpPr>
        <p:spPr>
          <a:xfrm>
            <a:off x="2125279" y="1916668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944DBC-A9B6-F843-87C3-8B11C775D9D3}"/>
              </a:ext>
            </a:extLst>
          </p:cNvPr>
          <p:cNvSpPr/>
          <p:nvPr/>
        </p:nvSpPr>
        <p:spPr>
          <a:xfrm>
            <a:off x="1635235" y="24410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BB0F639-7D39-554B-A90F-3D2A74096634}"/>
              </a:ext>
            </a:extLst>
          </p:cNvPr>
          <p:cNvSpPr/>
          <p:nvPr/>
        </p:nvSpPr>
        <p:spPr>
          <a:xfrm>
            <a:off x="1787635" y="24369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A99A490-D97D-FD43-AAF1-36087FE06FBC}"/>
              </a:ext>
            </a:extLst>
          </p:cNvPr>
          <p:cNvSpPr/>
          <p:nvPr/>
        </p:nvSpPr>
        <p:spPr>
          <a:xfrm>
            <a:off x="1948273" y="24410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D35118-4E51-C64C-8501-40F1831A311F}"/>
              </a:ext>
            </a:extLst>
          </p:cNvPr>
          <p:cNvSpPr/>
          <p:nvPr/>
        </p:nvSpPr>
        <p:spPr>
          <a:xfrm>
            <a:off x="2129648" y="2298911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8DB1B54-2029-F44E-99D6-9C91AD21B886}"/>
              </a:ext>
            </a:extLst>
          </p:cNvPr>
          <p:cNvSpPr/>
          <p:nvPr/>
        </p:nvSpPr>
        <p:spPr>
          <a:xfrm>
            <a:off x="2135381" y="3117879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4830F6-757D-044F-9933-4FED732BC939}"/>
              </a:ext>
            </a:extLst>
          </p:cNvPr>
          <p:cNvSpPr/>
          <p:nvPr/>
        </p:nvSpPr>
        <p:spPr>
          <a:xfrm>
            <a:off x="1622877" y="32442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7622DC3-46FB-9F47-8256-2ABF85763509}"/>
              </a:ext>
            </a:extLst>
          </p:cNvPr>
          <p:cNvSpPr/>
          <p:nvPr/>
        </p:nvSpPr>
        <p:spPr>
          <a:xfrm>
            <a:off x="1775277" y="32401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6283C7A-A9FF-5E41-BC7D-8E5BC8F229D8}"/>
              </a:ext>
            </a:extLst>
          </p:cNvPr>
          <p:cNvSpPr/>
          <p:nvPr/>
        </p:nvSpPr>
        <p:spPr>
          <a:xfrm>
            <a:off x="1935915" y="32442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FB4878-29C3-8C4E-97FF-D590ADB3BF0C}"/>
              </a:ext>
            </a:extLst>
          </p:cNvPr>
          <p:cNvSpPr/>
          <p:nvPr/>
        </p:nvSpPr>
        <p:spPr>
          <a:xfrm>
            <a:off x="2298131" y="27425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8909392-6F02-9E43-A123-704337DDD03D}"/>
              </a:ext>
            </a:extLst>
          </p:cNvPr>
          <p:cNvSpPr/>
          <p:nvPr/>
        </p:nvSpPr>
        <p:spPr>
          <a:xfrm>
            <a:off x="2294009" y="28373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67A529F-561D-E642-8B0C-399666C7D4BB}"/>
              </a:ext>
            </a:extLst>
          </p:cNvPr>
          <p:cNvSpPr/>
          <p:nvPr/>
        </p:nvSpPr>
        <p:spPr>
          <a:xfrm>
            <a:off x="2298125" y="29320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아래쪽 화살표[D] 3">
            <a:extLst>
              <a:ext uri="{FF2B5EF4-FFF2-40B4-BE49-F238E27FC236}">
                <a16:creationId xmlns:a16="http://schemas.microsoft.com/office/drawing/2014/main" id="{785B2001-25E4-1445-AC70-4568E77D4EC9}"/>
              </a:ext>
            </a:extLst>
          </p:cNvPr>
          <p:cNvSpPr/>
          <p:nvPr/>
        </p:nvSpPr>
        <p:spPr>
          <a:xfrm>
            <a:off x="1322352" y="3962400"/>
            <a:ext cx="452925" cy="63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8C7CC0B-E6F9-8849-8069-E4C8045633AB}"/>
              </a:ext>
            </a:extLst>
          </p:cNvPr>
          <p:cNvSpPr/>
          <p:nvPr/>
        </p:nvSpPr>
        <p:spPr>
          <a:xfrm>
            <a:off x="544373" y="5130631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B4CCC63-3F05-BB48-8187-F016194D9119}"/>
              </a:ext>
            </a:extLst>
          </p:cNvPr>
          <p:cNvSpPr/>
          <p:nvPr/>
        </p:nvSpPr>
        <p:spPr>
          <a:xfrm>
            <a:off x="1079628" y="5130631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F9747F-EB58-D745-801B-849DFD532524}"/>
              </a:ext>
            </a:extLst>
          </p:cNvPr>
          <p:cNvSpPr/>
          <p:nvPr/>
        </p:nvSpPr>
        <p:spPr>
          <a:xfrm>
            <a:off x="2100644" y="5117412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021160E-F9CF-794A-8DF0-3B04149636A6}"/>
              </a:ext>
            </a:extLst>
          </p:cNvPr>
          <p:cNvSpPr/>
          <p:nvPr/>
        </p:nvSpPr>
        <p:spPr>
          <a:xfrm>
            <a:off x="1588140" y="52438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8C4E129-3000-324A-8667-00E06B6AE290}"/>
              </a:ext>
            </a:extLst>
          </p:cNvPr>
          <p:cNvSpPr/>
          <p:nvPr/>
        </p:nvSpPr>
        <p:spPr>
          <a:xfrm>
            <a:off x="1740540" y="5239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19F1199-4DE1-0443-B2A9-7572E17423E3}"/>
              </a:ext>
            </a:extLst>
          </p:cNvPr>
          <p:cNvSpPr/>
          <p:nvPr/>
        </p:nvSpPr>
        <p:spPr>
          <a:xfrm>
            <a:off x="1901178" y="524380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텍스트 개체 틀 2">
            <a:extLst>
              <a:ext uri="{FF2B5EF4-FFF2-40B4-BE49-F238E27FC236}">
                <a16:creationId xmlns:a16="http://schemas.microsoft.com/office/drawing/2014/main" id="{C5B03582-6211-4540-9B7F-D3EF78E8EAE6}"/>
              </a:ext>
            </a:extLst>
          </p:cNvPr>
          <p:cNvSpPr txBox="1">
            <a:spLocks/>
          </p:cNvSpPr>
          <p:nvPr/>
        </p:nvSpPr>
        <p:spPr>
          <a:xfrm>
            <a:off x="-99971" y="5086906"/>
            <a:ext cx="902795" cy="536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ko-KR" sz="2000" dirty="0"/>
              <a:t>max</a:t>
            </a:r>
            <a:endParaRPr kumimoji="1" lang="ko-KR" altLang="en-US" sz="2000" dirty="0"/>
          </a:p>
        </p:txBody>
      </p:sp>
      <p:sp>
        <p:nvSpPr>
          <p:cNvPr id="40" name="아래쪽 화살표[D] 39">
            <a:extLst>
              <a:ext uri="{FF2B5EF4-FFF2-40B4-BE49-F238E27FC236}">
                <a16:creationId xmlns:a16="http://schemas.microsoft.com/office/drawing/2014/main" id="{E4667DD6-E72F-7D45-BE86-55C3576F89D6}"/>
              </a:ext>
            </a:extLst>
          </p:cNvPr>
          <p:cNvSpPr/>
          <p:nvPr/>
        </p:nvSpPr>
        <p:spPr>
          <a:xfrm rot="16200000">
            <a:off x="2880779" y="4922533"/>
            <a:ext cx="452925" cy="6343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6176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82698-EF1F-0E4C-8D05-95CF931A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논문 내용 실행</a:t>
            </a:r>
          </a:p>
        </p:txBody>
      </p:sp>
      <p:pic>
        <p:nvPicPr>
          <p:cNvPr id="3074" name="Picture 2" descr="https://lh5.googleusercontent.com/A6faIra2DBrwS9KX0Lu62fxyUvoJiFRI2_0oFe7h6ptt9Ho8Z9s6GizSpMzhyoV1ffzZJxjfegvbPdGAA14gbUU3pJurvtuoxxcEuF_FYGVl8ffi6D5CV345KYMM4SBeKau5CoXkhkI">
            <a:extLst>
              <a:ext uri="{FF2B5EF4-FFF2-40B4-BE49-F238E27FC236}">
                <a16:creationId xmlns:a16="http://schemas.microsoft.com/office/drawing/2014/main" id="{F0570A6E-974A-8149-BB04-B31ACB7F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969910"/>
            <a:ext cx="6969183" cy="544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83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7F6EF-7310-1942-BC95-A3BF78A0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논문 내용 실행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3FF258-8375-6841-92EB-D3BFB2F9FB0B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  <p:pic>
        <p:nvPicPr>
          <p:cNvPr id="5122" name="Picture 2" descr="https://lh6.googleusercontent.com/skK0owzGm0x87vnp4OBdGy3XavVXfiWoowq6_GmOi5cSHUR3Wxa9WlpTjNShaITgH369DfKZLamOBUYq3jtGtxqtOYdCYBeBHVNMPMvJQ79qM18HCo08Vk2n-rqwUhA2i8cDAegGqTY">
            <a:extLst>
              <a:ext uri="{FF2B5EF4-FFF2-40B4-BE49-F238E27FC236}">
                <a16:creationId xmlns:a16="http://schemas.microsoft.com/office/drawing/2014/main" id="{AA880EE2-6DF1-6441-8947-95B13454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29" y="1873727"/>
            <a:ext cx="4773655" cy="405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heHNSmA0-dVkgukj1dSiHQT1OJ7ppNNDWYMgQkx-EciXXvJhtoWiKRukR75T8kiaGuGctqNTMZKvp28jqDuO6-AKMhvUitTVuGJdJnQmizAvW4IlYJibX3DJEYDFUjnrPAi6GCNhqj0">
            <a:extLst>
              <a:ext uri="{FF2B5EF4-FFF2-40B4-BE49-F238E27FC236}">
                <a16:creationId xmlns:a16="http://schemas.microsoft.com/office/drawing/2014/main" id="{A1F254D7-FC1A-E248-A471-35E7AABC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135" y="1876472"/>
            <a:ext cx="4921936" cy="418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63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DF3DE-7633-5C4C-B11A-765653D7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논문 내용 실행</a:t>
            </a:r>
          </a:p>
        </p:txBody>
      </p:sp>
      <p:pic>
        <p:nvPicPr>
          <p:cNvPr id="6146" name="Picture 2" descr="https://lh5.googleusercontent.com/No2cccjMNELHeODIBlyXs7ZHzeQub1g7-2mwTzcRu-Jkiy42RLHHmljT7l8TkLJ6i11OuMw2dQCTwqaDsZmktfCVjNJRMcoxpY5JUcVzbpy3YhVJx6zTkaJfT51rMovahGp2Ki3XeXY">
            <a:extLst>
              <a:ext uri="{FF2B5EF4-FFF2-40B4-BE49-F238E27FC236}">
                <a16:creationId xmlns:a16="http://schemas.microsoft.com/office/drawing/2014/main" id="{F574262F-FC4B-1148-8F39-3D6C7E9D8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66" y="1785310"/>
            <a:ext cx="4897223" cy="41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4.googleusercontent.com/3h1_akwPaT7xUOlXF8j3DnoXmBcnGKpVkAHVcRm04DX3mth-xp60BR-caIEIXHwPLZqACMJ0RiZtkj_opwaHCIhpf6buh0toQoDtv-SFp9I4CQoQqqeaMOtcDMl2XUfCJAo1Bp3IbLM">
            <a:extLst>
              <a:ext uri="{FF2B5EF4-FFF2-40B4-BE49-F238E27FC236}">
                <a16:creationId xmlns:a16="http://schemas.microsoft.com/office/drawing/2014/main" id="{7E75AAE6-93D3-7A40-B4CC-DF8F2C4CC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63" y="1785310"/>
            <a:ext cx="4897224" cy="41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260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0E37A-F86B-F94C-BBCB-3ABAA98A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문제점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5B218-5A47-D64D-B6E9-F05671D6F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같은 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입력값을</a:t>
            </a:r>
            <a:r>
              <a:rPr kumimoji="1" lang="ko-KR" altLang="en-US" dirty="0"/>
              <a:t> 사용해야함</a:t>
            </a:r>
            <a:endParaRPr kumimoji="1" lang="en-US" altLang="ko-KR" dirty="0"/>
          </a:p>
          <a:p>
            <a:r>
              <a:rPr kumimoji="1" lang="ko-KR" altLang="en-US" dirty="0"/>
              <a:t> </a:t>
            </a:r>
            <a:r>
              <a:rPr kumimoji="1" lang="en-US" altLang="ko-KR" dirty="0" err="1"/>
              <a:t>Chipwhisperer</a:t>
            </a:r>
            <a:r>
              <a:rPr kumimoji="1" lang="ko-KR" altLang="en-US" dirty="0"/>
              <a:t>에는 그러한 기능이 없음</a:t>
            </a:r>
            <a:br>
              <a:rPr kumimoji="1" lang="en-US" altLang="ko-KR" dirty="0"/>
            </a:b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Chipwhisperer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평문을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넣기위한</a:t>
            </a:r>
            <a:r>
              <a:rPr kumimoji="1" lang="ko-KR" altLang="en-US" dirty="0"/>
              <a:t> 모듈 추가  필요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84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18D51-5B59-FA4E-852E-67092AD6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추후 응용 논문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318B4-D274-7F41-B376-F164F7EFB6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811554"/>
            <a:ext cx="11369675" cy="3320619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lang="en" altLang="ko-KR" dirty="0"/>
              <a:t>LEA, CHAM, HIGHT</a:t>
            </a:r>
            <a:r>
              <a:rPr lang="ko-KR" altLang="en-US" dirty="0"/>
              <a:t>와 같은 국산 암호에 적용</a:t>
            </a:r>
            <a:endParaRPr lang="en-US" altLang="ko-KR" dirty="0"/>
          </a:p>
          <a:p>
            <a:endParaRPr kumimoji="1" lang="en-US" altLang="ko-KR" dirty="0"/>
          </a:p>
          <a:p>
            <a:r>
              <a:rPr lang="en" altLang="ko-KR" dirty="0"/>
              <a:t>ARX </a:t>
            </a:r>
            <a:r>
              <a:rPr lang="ko-KR" altLang="en-US" dirty="0"/>
              <a:t>연산의 특성과 </a:t>
            </a:r>
            <a:r>
              <a:rPr lang="en" altLang="ko-KR" dirty="0"/>
              <a:t>S-BOX</a:t>
            </a:r>
            <a:r>
              <a:rPr lang="ko-KR" altLang="en-US" dirty="0"/>
              <a:t>연산의 특성 등을 분석하여 이를 이용하면 명확히 특허 침해 확인이 가능</a:t>
            </a:r>
            <a:endParaRPr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새로운 부분에 대해서 아이디어 논의 필요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239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ko-KR" altLang="en-US" dirty="0"/>
              <a:t> 논문 목적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마이크로 컨트롤러의 소프트웨어를 표절 하였을 때 </a:t>
            </a:r>
            <a:br>
              <a:rPr lang="en-US" altLang="ko-KR" dirty="0"/>
            </a:br>
            <a:r>
              <a:rPr lang="ko-KR" altLang="en-US" dirty="0"/>
              <a:t>지적재산권을 확인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의심스러운 프로그램 코드를 내부 코드 메모리에서 물리적으로 추출해야하기 때문에 직접 </a:t>
            </a:r>
            <a:r>
              <a:rPr lang="ko-KR" altLang="en-US" dirty="0" err="1"/>
              <a:t>바이너티</a:t>
            </a:r>
            <a:r>
              <a:rPr lang="ko-KR" altLang="en-US" dirty="0"/>
              <a:t> 분석을 수행 할 수 없음</a:t>
            </a:r>
            <a:br>
              <a:rPr lang="ko-KR" altLang="en-US" dirty="0"/>
            </a:br>
            <a:endParaRPr lang="en-US" altLang="ko-KR" dirty="0"/>
          </a:p>
          <a:p>
            <a:pPr>
              <a:buFont typeface="Wingdings" pitchFamily="2" charset="2"/>
              <a:buChar char="Ø"/>
            </a:pPr>
            <a:r>
              <a:rPr lang="ko-KR" altLang="en-US" dirty="0" err="1"/>
              <a:t>부채널</a:t>
            </a:r>
            <a:r>
              <a:rPr lang="ko-KR" altLang="en-US" dirty="0"/>
              <a:t> 전력 분석으로 두 구현된 시스템을 비교 하여 </a:t>
            </a:r>
            <a:br>
              <a:rPr lang="en-US" altLang="ko-KR" dirty="0"/>
            </a:br>
            <a:r>
              <a:rPr lang="ko-KR" altLang="en-US" dirty="0"/>
              <a:t>지적 재산권을 확인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178B-863F-6C4B-A461-B0BC6B3C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관련 연구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71767-BDA0-DF4C-B97D-116CB3446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ATMega8 </a:t>
            </a:r>
            <a:r>
              <a:rPr lang="ko-KR" altLang="en-US" dirty="0"/>
              <a:t>마이크로 컨트롤러가 명령을 가져올 때 </a:t>
            </a:r>
            <a:r>
              <a:rPr lang="en" altLang="ko-KR" dirty="0"/>
              <a:t>opcode</a:t>
            </a:r>
            <a:r>
              <a:rPr lang="ko-KR" altLang="en-US" dirty="0"/>
              <a:t>의 </a:t>
            </a:r>
            <a:r>
              <a:rPr lang="ko-KR" altLang="en-US" dirty="0" err="1"/>
              <a:t>해밍</a:t>
            </a:r>
            <a:r>
              <a:rPr lang="ko-KR" altLang="en-US" dirty="0"/>
              <a:t> 웨이트를 누출한다는 우연한 사실을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모든 마이크로 컨트롤러가 연산 코드의 </a:t>
            </a:r>
            <a:r>
              <a:rPr lang="ko-KR" altLang="en-US" dirty="0" err="1"/>
              <a:t>해밍</a:t>
            </a:r>
            <a:r>
              <a:rPr lang="ko-KR" altLang="en-US" dirty="0"/>
              <a:t> 웨이트를 누출하지는 않음</a:t>
            </a:r>
          </a:p>
          <a:p>
            <a:r>
              <a:rPr lang="ko-KR" altLang="en-US" dirty="0"/>
              <a:t>연산 코드의 </a:t>
            </a:r>
            <a:r>
              <a:rPr lang="ko-KR" altLang="en-US" dirty="0" err="1"/>
              <a:t>해밍</a:t>
            </a:r>
            <a:r>
              <a:rPr lang="ko-KR" altLang="en-US" dirty="0"/>
              <a:t> 가중치는 </a:t>
            </a:r>
            <a:r>
              <a:rPr lang="ko-KR" altLang="en-US" dirty="0" err="1"/>
              <a:t>고유하지고</a:t>
            </a:r>
            <a:r>
              <a:rPr lang="ko-KR" altLang="en-US" dirty="0"/>
              <a:t> 다른 명령들이 동일한 </a:t>
            </a:r>
            <a:r>
              <a:rPr lang="ko-KR" altLang="en-US" dirty="0" err="1"/>
              <a:t>해밍</a:t>
            </a:r>
            <a:r>
              <a:rPr lang="ko-KR" altLang="en-US" dirty="0"/>
              <a:t> 웨이트를 가질 수 있음</a:t>
            </a:r>
          </a:p>
          <a:p>
            <a:r>
              <a:rPr lang="ko-KR" altLang="en-US" dirty="0"/>
              <a:t>어셈블리 명령어를 교환하는 코드 변환 공격에 대해서는 강력하지 않음</a:t>
            </a:r>
            <a:br>
              <a:rPr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00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178B-863F-6C4B-A461-B0BC6B3C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관련 연구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71767-BDA0-DF4C-B97D-116CB3446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267857"/>
            <a:ext cx="11369675" cy="4136167"/>
          </a:xfrm>
        </p:spPr>
        <p:txBody>
          <a:bodyPr/>
          <a:lstStyle/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PIC16F687 </a:t>
            </a:r>
            <a:r>
              <a:rPr lang="ko-KR" altLang="en-US" dirty="0"/>
              <a:t>마이크로 컨트롤러의 전자기장 </a:t>
            </a:r>
            <a:r>
              <a:rPr lang="ko-KR" altLang="en-US" dirty="0" err="1"/>
              <a:t>트레이스에서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명령어 </a:t>
            </a:r>
            <a:r>
              <a:rPr lang="ko-KR" altLang="en-US" dirty="0" err="1"/>
              <a:t>클래스를구분할</a:t>
            </a:r>
            <a:r>
              <a:rPr lang="ko-KR" altLang="en-US" dirty="0"/>
              <a:t> 수 있는 </a:t>
            </a:r>
            <a:r>
              <a:rPr lang="ko-KR" altLang="en-US" dirty="0" err="1"/>
              <a:t>분류자를</a:t>
            </a:r>
            <a:r>
              <a:rPr lang="ko-KR" altLang="en-US" dirty="0"/>
              <a:t> 훈련 </a:t>
            </a:r>
            <a:br>
              <a:rPr lang="en-US" altLang="ko-KR" dirty="0"/>
            </a:br>
            <a:r>
              <a:rPr lang="ko-KR" altLang="en-US" dirty="0"/>
              <a:t>해당 명령어를 분해하려고 시도</a:t>
            </a:r>
          </a:p>
          <a:p>
            <a:endParaRPr lang="en-US" altLang="ko-KR" dirty="0"/>
          </a:p>
          <a:p>
            <a:r>
              <a:rPr lang="ko-KR" altLang="en-US" dirty="0"/>
              <a:t>이 방법은 작은 범위에서만 테스트</a:t>
            </a:r>
          </a:p>
          <a:p>
            <a:pPr marL="0" indent="0">
              <a:buNone/>
            </a:pPr>
            <a:br>
              <a:rPr lang="ko-KR" altLang="en-US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58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3178B-863F-6C4B-A461-B0BC6B3C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관련 연구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071767-BDA0-DF4C-B97D-116CB34460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580895"/>
            <a:ext cx="11369675" cy="22764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 err="1"/>
              <a:t>시간축을</a:t>
            </a:r>
            <a:r>
              <a:rPr lang="ko-KR" altLang="en-US" dirty="0"/>
              <a:t> 따라 </a:t>
            </a:r>
            <a:r>
              <a:rPr lang="ko-KR" altLang="en-US" dirty="0" err="1"/>
              <a:t>피어슨의</a:t>
            </a:r>
            <a:r>
              <a:rPr lang="ko-KR" altLang="en-US" dirty="0"/>
              <a:t> 상관 관계를 이용하여 </a:t>
            </a:r>
            <a:br>
              <a:rPr lang="en-US" altLang="ko-KR" dirty="0"/>
            </a:br>
            <a:r>
              <a:rPr lang="en-US" altLang="ko-KR" dirty="0"/>
              <a:t>2 </a:t>
            </a:r>
            <a:r>
              <a:rPr lang="ko-KR" altLang="en-US" dirty="0"/>
              <a:t>개의 파워 </a:t>
            </a:r>
            <a:r>
              <a:rPr lang="ko-KR" altLang="en-US" dirty="0" err="1"/>
              <a:t>트레이스의</a:t>
            </a:r>
            <a:r>
              <a:rPr lang="ko-KR" altLang="en-US" dirty="0"/>
              <a:t> </a:t>
            </a:r>
            <a:r>
              <a:rPr lang="ko-KR" altLang="en-US" dirty="0" err="1"/>
              <a:t>유사도를</a:t>
            </a:r>
            <a:r>
              <a:rPr lang="ko-KR" altLang="en-US" dirty="0"/>
              <a:t> 계산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제안 된 방법은 공격자가 더미 명령어를 코드에 추가하면 견고하지 않음</a:t>
            </a:r>
            <a:br>
              <a:rPr lang="ko-KR" altLang="en-US" dirty="0"/>
            </a:b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6990941-6F00-8D4E-9A01-9B60B6B10E21}"/>
              </a:ext>
            </a:extLst>
          </p:cNvPr>
          <p:cNvSpPr txBox="1">
            <a:spLocks/>
          </p:cNvSpPr>
          <p:nvPr/>
        </p:nvSpPr>
        <p:spPr>
          <a:xfrm>
            <a:off x="411163" y="4615643"/>
            <a:ext cx="11369675" cy="110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ko-KR" altLang="en-US" dirty="0"/>
              <a:t>소프트웨어 </a:t>
            </a:r>
            <a:r>
              <a:rPr lang="ko-KR" altLang="en-US" dirty="0" err="1"/>
              <a:t>표절에대해</a:t>
            </a:r>
            <a:r>
              <a:rPr lang="ko-KR" altLang="en-US" dirty="0"/>
              <a:t> 전체적인 표절 여부 뿐 아니라 세부적인 표절 확인 가능</a:t>
            </a:r>
            <a:endParaRPr kumimoji="1" lang="ko-KR" altLang="en-US" dirty="0"/>
          </a:p>
        </p:txBody>
      </p:sp>
      <p:sp>
        <p:nvSpPr>
          <p:cNvPr id="5" name="아래쪽 화살표[D] 4">
            <a:extLst>
              <a:ext uri="{FF2B5EF4-FFF2-40B4-BE49-F238E27FC236}">
                <a16:creationId xmlns:a16="http://schemas.microsoft.com/office/drawing/2014/main" id="{3DFAB0BD-18E7-E741-AE50-711E56C2D0C3}"/>
              </a:ext>
            </a:extLst>
          </p:cNvPr>
          <p:cNvSpPr/>
          <p:nvPr/>
        </p:nvSpPr>
        <p:spPr>
          <a:xfrm>
            <a:off x="5476461" y="3516752"/>
            <a:ext cx="619539" cy="83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495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5BC2-8810-FD43-9855-557052C6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방 법</a:t>
            </a: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7BCE5713-6DC2-0F44-B2C0-929A6D79CBF5}"/>
              </a:ext>
            </a:extLst>
          </p:cNvPr>
          <p:cNvSpPr/>
          <p:nvPr/>
        </p:nvSpPr>
        <p:spPr>
          <a:xfrm>
            <a:off x="1033670" y="1585311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3BDFE902-23F0-A241-9B08-D6DF0B3A377B}"/>
              </a:ext>
            </a:extLst>
          </p:cNvPr>
          <p:cNvSpPr/>
          <p:nvPr/>
        </p:nvSpPr>
        <p:spPr>
          <a:xfrm>
            <a:off x="1027045" y="2213351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C59BC4FE-D93F-264C-8A82-5FEA56ACBBB5}"/>
              </a:ext>
            </a:extLst>
          </p:cNvPr>
          <p:cNvSpPr/>
          <p:nvPr/>
        </p:nvSpPr>
        <p:spPr>
          <a:xfrm>
            <a:off x="1011073" y="3436767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43B5D66A-DE3B-0D42-9DF8-DC75988A0D18}"/>
              </a:ext>
            </a:extLst>
          </p:cNvPr>
          <p:cNvSpPr/>
          <p:nvPr/>
        </p:nvSpPr>
        <p:spPr>
          <a:xfrm>
            <a:off x="6679096" y="1519407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75A27270-0178-5944-ADB5-9657223BFCCD}"/>
              </a:ext>
            </a:extLst>
          </p:cNvPr>
          <p:cNvSpPr/>
          <p:nvPr/>
        </p:nvSpPr>
        <p:spPr>
          <a:xfrm>
            <a:off x="6679096" y="2072086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F126858B-C640-5D46-8024-712FE837E5DB}"/>
              </a:ext>
            </a:extLst>
          </p:cNvPr>
          <p:cNvSpPr/>
          <p:nvPr/>
        </p:nvSpPr>
        <p:spPr>
          <a:xfrm>
            <a:off x="6692349" y="3164289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6B95384-8018-454E-A6BE-32C0A7F7054B}"/>
              </a:ext>
            </a:extLst>
          </p:cNvPr>
          <p:cNvSpPr txBox="1">
            <a:spLocks/>
          </p:cNvSpPr>
          <p:nvPr/>
        </p:nvSpPr>
        <p:spPr>
          <a:xfrm>
            <a:off x="1676407" y="1091670"/>
            <a:ext cx="2577542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진짜 코드 파형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A48164A-61BC-B945-9D76-318E167A3F46}"/>
              </a:ext>
            </a:extLst>
          </p:cNvPr>
          <p:cNvSpPr txBox="1">
            <a:spLocks/>
          </p:cNvSpPr>
          <p:nvPr/>
        </p:nvSpPr>
        <p:spPr>
          <a:xfrm>
            <a:off x="6898058" y="1099975"/>
            <a:ext cx="3130823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모르는 코드 파형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8CFA6-81C9-AA47-89F4-912AB16F649D}"/>
              </a:ext>
            </a:extLst>
          </p:cNvPr>
          <p:cNvSpPr txBox="1"/>
          <p:nvPr/>
        </p:nvSpPr>
        <p:spPr>
          <a:xfrm>
            <a:off x="155412" y="1495768"/>
            <a:ext cx="68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평문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-US" altLang="ko-KR" dirty="0"/>
              <a:t>p</a:t>
            </a:r>
            <a:r>
              <a:rPr lang="en-US" altLang="ko-KR" baseline="-25000" dirty="0"/>
              <a:t>1</a:t>
            </a:r>
            <a:r>
              <a:rPr lang="ko-KR" altLang="ko-KR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en-US" altLang="ko-KR" baseline="-25000" dirty="0"/>
              <a:t>2</a:t>
            </a:r>
            <a:r>
              <a:rPr lang="ko-KR" altLang="ko-KR" dirty="0"/>
              <a:t> </a:t>
            </a:r>
            <a:endParaRPr lang="en-US" altLang="ko-KR" dirty="0"/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en-US" altLang="ko-KR" baseline="-25000" dirty="0"/>
              <a:t>i</a:t>
            </a:r>
            <a:r>
              <a:rPr lang="ko-KR" altLang="ko-KR" dirty="0"/>
              <a:t> 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7A97BB-ABAA-014D-9BEA-E071F1A2A73D}"/>
              </a:ext>
            </a:extLst>
          </p:cNvPr>
          <p:cNvSpPr/>
          <p:nvPr/>
        </p:nvSpPr>
        <p:spPr>
          <a:xfrm>
            <a:off x="2965178" y="2848985"/>
            <a:ext cx="31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DF19FA-ABD5-8D47-B5F8-3EFFEC203EEC}"/>
              </a:ext>
            </a:extLst>
          </p:cNvPr>
          <p:cNvSpPr/>
          <p:nvPr/>
        </p:nvSpPr>
        <p:spPr>
          <a:xfrm>
            <a:off x="8213261" y="2465923"/>
            <a:ext cx="31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6E25F1E-695D-A74D-B627-EA6F884BBF7F}"/>
              </a:ext>
            </a:extLst>
          </p:cNvPr>
          <p:cNvCxnSpPr>
            <a:cxnSpLocks/>
          </p:cNvCxnSpPr>
          <p:nvPr/>
        </p:nvCxnSpPr>
        <p:spPr>
          <a:xfrm flipH="1">
            <a:off x="987200" y="1771135"/>
            <a:ext cx="31860" cy="245428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B580E4-44C1-874B-8075-E240CAEF5CEA}"/>
              </a:ext>
            </a:extLst>
          </p:cNvPr>
          <p:cNvSpPr txBox="1"/>
          <p:nvPr/>
        </p:nvSpPr>
        <p:spPr>
          <a:xfrm>
            <a:off x="841213" y="4371860"/>
            <a:ext cx="3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endParaRPr kumimoji="1" lang="ko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1382BF3-F652-8445-A8AB-FB443C28A4EE}"/>
              </a:ext>
            </a:extLst>
          </p:cNvPr>
          <p:cNvCxnSpPr>
            <a:cxnSpLocks/>
          </p:cNvCxnSpPr>
          <p:nvPr/>
        </p:nvCxnSpPr>
        <p:spPr>
          <a:xfrm flipH="1">
            <a:off x="6660458" y="1774853"/>
            <a:ext cx="31860" cy="245428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8D4ED1-E4C6-B740-AF6B-B258152AFE91}"/>
              </a:ext>
            </a:extLst>
          </p:cNvPr>
          <p:cNvSpPr txBox="1"/>
          <p:nvPr/>
        </p:nvSpPr>
        <p:spPr>
          <a:xfrm>
            <a:off x="6514471" y="4317908"/>
            <a:ext cx="3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3D51FC-CE8B-7440-AD0D-5B00E6AB46F8}"/>
              </a:ext>
            </a:extLst>
          </p:cNvPr>
          <p:cNvSpPr/>
          <p:nvPr/>
        </p:nvSpPr>
        <p:spPr>
          <a:xfrm>
            <a:off x="750149" y="4741192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A9CC0-DBA3-7440-AB0F-41CA0D0A5F27}"/>
              </a:ext>
            </a:extLst>
          </p:cNvPr>
          <p:cNvSpPr/>
          <p:nvPr/>
        </p:nvSpPr>
        <p:spPr>
          <a:xfrm>
            <a:off x="750149" y="4954904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F4AF1A-C1E1-1E41-B132-80B0F706D019}"/>
              </a:ext>
            </a:extLst>
          </p:cNvPr>
          <p:cNvSpPr/>
          <p:nvPr/>
        </p:nvSpPr>
        <p:spPr>
          <a:xfrm>
            <a:off x="972056" y="5268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372E28-8F8E-9F4B-B0CA-E703A80A3FDA}"/>
              </a:ext>
            </a:extLst>
          </p:cNvPr>
          <p:cNvSpPr/>
          <p:nvPr/>
        </p:nvSpPr>
        <p:spPr>
          <a:xfrm>
            <a:off x="976172" y="53633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D3F6A92-ED99-694D-A530-29BD4F67C2FA}"/>
              </a:ext>
            </a:extLst>
          </p:cNvPr>
          <p:cNvSpPr/>
          <p:nvPr/>
        </p:nvSpPr>
        <p:spPr>
          <a:xfrm>
            <a:off x="972050" y="54581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FE0E7B-4023-A044-8202-2189BA60AD67}"/>
              </a:ext>
            </a:extLst>
          </p:cNvPr>
          <p:cNvSpPr/>
          <p:nvPr/>
        </p:nvSpPr>
        <p:spPr>
          <a:xfrm>
            <a:off x="750149" y="5574007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76CC3E-E68F-574B-9211-E9DFE81905C5}"/>
              </a:ext>
            </a:extLst>
          </p:cNvPr>
          <p:cNvSpPr/>
          <p:nvPr/>
        </p:nvSpPr>
        <p:spPr>
          <a:xfrm>
            <a:off x="6432181" y="4722836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5E32B6-090B-2746-B717-968941A184DF}"/>
              </a:ext>
            </a:extLst>
          </p:cNvPr>
          <p:cNvSpPr/>
          <p:nvPr/>
        </p:nvSpPr>
        <p:spPr>
          <a:xfrm>
            <a:off x="6432181" y="4936548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2C3272-7709-3545-B51A-A8C9818E8057}"/>
              </a:ext>
            </a:extLst>
          </p:cNvPr>
          <p:cNvSpPr/>
          <p:nvPr/>
        </p:nvSpPr>
        <p:spPr>
          <a:xfrm>
            <a:off x="6654088" y="52502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849E36-F207-5543-AFA8-B9B43A259132}"/>
              </a:ext>
            </a:extLst>
          </p:cNvPr>
          <p:cNvSpPr/>
          <p:nvPr/>
        </p:nvSpPr>
        <p:spPr>
          <a:xfrm>
            <a:off x="6658204" y="5345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F445D06-4C28-8540-8DD4-97B74C079206}"/>
              </a:ext>
            </a:extLst>
          </p:cNvPr>
          <p:cNvSpPr/>
          <p:nvPr/>
        </p:nvSpPr>
        <p:spPr>
          <a:xfrm>
            <a:off x="6654082" y="54397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5430D4-9639-A942-9020-92EDDCEAAF06}"/>
              </a:ext>
            </a:extLst>
          </p:cNvPr>
          <p:cNvSpPr/>
          <p:nvPr/>
        </p:nvSpPr>
        <p:spPr>
          <a:xfrm>
            <a:off x="6432181" y="5555651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DF35FA1A-37AA-9C48-B9E9-95B2E0C3B72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654082" y="5744441"/>
            <a:ext cx="16996" cy="53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392C9FF7-2A7D-0B42-8807-E05CDD2D9587}"/>
              </a:ext>
            </a:extLst>
          </p:cNvPr>
          <p:cNvCxnSpPr>
            <a:stCxn id="36" idx="2"/>
          </p:cNvCxnSpPr>
          <p:nvPr/>
        </p:nvCxnSpPr>
        <p:spPr>
          <a:xfrm rot="16200000" flipH="1">
            <a:off x="4039067" y="2712776"/>
            <a:ext cx="506198" cy="660624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80B55BC0-5BFC-0A46-858C-4AFC4EAE95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23858" y="5358670"/>
            <a:ext cx="1581755" cy="238897"/>
          </a:xfrm>
          <a:prstGeom prst="bentConnector3">
            <a:avLst>
              <a:gd name="adj1" fmla="val 999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1080A15-94D1-F24E-822F-D5F13156397E}"/>
              </a:ext>
            </a:extLst>
          </p:cNvPr>
          <p:cNvSpPr/>
          <p:nvPr/>
        </p:nvSpPr>
        <p:spPr>
          <a:xfrm>
            <a:off x="7892445" y="4633140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2" name="텍스트 개체 틀 2">
            <a:extLst>
              <a:ext uri="{FF2B5EF4-FFF2-40B4-BE49-F238E27FC236}">
                <a16:creationId xmlns:a16="http://schemas.microsoft.com/office/drawing/2014/main" id="{FF51D6A1-F33A-A442-8EF4-C54DEA8DB580}"/>
              </a:ext>
            </a:extLst>
          </p:cNvPr>
          <p:cNvSpPr txBox="1">
            <a:spLocks/>
          </p:cNvSpPr>
          <p:nvPr/>
        </p:nvSpPr>
        <p:spPr>
          <a:xfrm>
            <a:off x="7357811" y="4253939"/>
            <a:ext cx="2577542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/>
              <a:t>상관 관계 값</a:t>
            </a:r>
          </a:p>
        </p:txBody>
      </p:sp>
    </p:spTree>
    <p:extLst>
      <p:ext uri="{BB962C8B-B14F-4D97-AF65-F5344CB8AC3E}">
        <p14:creationId xmlns:p14="http://schemas.microsoft.com/office/powerpoint/2010/main" val="164668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5BC2-8810-FD43-9855-557052C6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방 법</a:t>
            </a: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7BCE5713-6DC2-0F44-B2C0-929A6D79CBF5}"/>
              </a:ext>
            </a:extLst>
          </p:cNvPr>
          <p:cNvSpPr/>
          <p:nvPr/>
        </p:nvSpPr>
        <p:spPr>
          <a:xfrm>
            <a:off x="1033670" y="1585311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3BDFE902-23F0-A241-9B08-D6DF0B3A377B}"/>
              </a:ext>
            </a:extLst>
          </p:cNvPr>
          <p:cNvSpPr/>
          <p:nvPr/>
        </p:nvSpPr>
        <p:spPr>
          <a:xfrm>
            <a:off x="1027045" y="2213351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C59BC4FE-D93F-264C-8A82-5FEA56ACBBB5}"/>
              </a:ext>
            </a:extLst>
          </p:cNvPr>
          <p:cNvSpPr/>
          <p:nvPr/>
        </p:nvSpPr>
        <p:spPr>
          <a:xfrm>
            <a:off x="1011073" y="3436767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43B5D66A-DE3B-0D42-9DF8-DC75988A0D18}"/>
              </a:ext>
            </a:extLst>
          </p:cNvPr>
          <p:cNvSpPr/>
          <p:nvPr/>
        </p:nvSpPr>
        <p:spPr>
          <a:xfrm>
            <a:off x="6679096" y="1519407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75A27270-0178-5944-ADB5-9657223BFCCD}"/>
              </a:ext>
            </a:extLst>
          </p:cNvPr>
          <p:cNvSpPr/>
          <p:nvPr/>
        </p:nvSpPr>
        <p:spPr>
          <a:xfrm>
            <a:off x="6679096" y="2072086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F126858B-C640-5D46-8024-712FE837E5DB}"/>
              </a:ext>
            </a:extLst>
          </p:cNvPr>
          <p:cNvSpPr/>
          <p:nvPr/>
        </p:nvSpPr>
        <p:spPr>
          <a:xfrm>
            <a:off x="6692349" y="3164289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6B95384-8018-454E-A6BE-32C0A7F7054B}"/>
              </a:ext>
            </a:extLst>
          </p:cNvPr>
          <p:cNvSpPr txBox="1">
            <a:spLocks/>
          </p:cNvSpPr>
          <p:nvPr/>
        </p:nvSpPr>
        <p:spPr>
          <a:xfrm>
            <a:off x="1676407" y="1091670"/>
            <a:ext cx="2577542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진짜 코드 파형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A48164A-61BC-B945-9D76-318E167A3F46}"/>
              </a:ext>
            </a:extLst>
          </p:cNvPr>
          <p:cNvSpPr txBox="1">
            <a:spLocks/>
          </p:cNvSpPr>
          <p:nvPr/>
        </p:nvSpPr>
        <p:spPr>
          <a:xfrm>
            <a:off x="6898058" y="1099975"/>
            <a:ext cx="3130823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모르는 코드 파형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8CFA6-81C9-AA47-89F4-912AB16F649D}"/>
              </a:ext>
            </a:extLst>
          </p:cNvPr>
          <p:cNvSpPr txBox="1"/>
          <p:nvPr/>
        </p:nvSpPr>
        <p:spPr>
          <a:xfrm>
            <a:off x="155412" y="1495768"/>
            <a:ext cx="68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평문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-US" altLang="ko-KR" dirty="0"/>
              <a:t>p</a:t>
            </a:r>
            <a:r>
              <a:rPr lang="en-US" altLang="ko-KR" baseline="-25000" dirty="0"/>
              <a:t>1</a:t>
            </a:r>
            <a:r>
              <a:rPr lang="ko-KR" altLang="ko-KR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en-US" altLang="ko-KR" baseline="-25000" dirty="0"/>
              <a:t>2</a:t>
            </a:r>
            <a:r>
              <a:rPr lang="ko-KR" altLang="ko-KR" dirty="0"/>
              <a:t> </a:t>
            </a:r>
            <a:endParaRPr lang="en-US" altLang="ko-KR" dirty="0"/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en-US" altLang="ko-KR" baseline="-25000" dirty="0"/>
              <a:t>i</a:t>
            </a:r>
            <a:r>
              <a:rPr lang="ko-KR" altLang="ko-KR" dirty="0"/>
              <a:t> 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7A97BB-ABAA-014D-9BEA-E071F1A2A73D}"/>
              </a:ext>
            </a:extLst>
          </p:cNvPr>
          <p:cNvSpPr/>
          <p:nvPr/>
        </p:nvSpPr>
        <p:spPr>
          <a:xfrm>
            <a:off x="2965178" y="2848985"/>
            <a:ext cx="31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DF19FA-ABD5-8D47-B5F8-3EFFEC203EEC}"/>
              </a:ext>
            </a:extLst>
          </p:cNvPr>
          <p:cNvSpPr/>
          <p:nvPr/>
        </p:nvSpPr>
        <p:spPr>
          <a:xfrm>
            <a:off x="8213261" y="2465923"/>
            <a:ext cx="31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6E25F1E-695D-A74D-B627-EA6F884BBF7F}"/>
              </a:ext>
            </a:extLst>
          </p:cNvPr>
          <p:cNvCxnSpPr>
            <a:cxnSpLocks/>
          </p:cNvCxnSpPr>
          <p:nvPr/>
        </p:nvCxnSpPr>
        <p:spPr>
          <a:xfrm flipH="1">
            <a:off x="987200" y="1771135"/>
            <a:ext cx="31860" cy="245428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B580E4-44C1-874B-8075-E240CAEF5CEA}"/>
              </a:ext>
            </a:extLst>
          </p:cNvPr>
          <p:cNvSpPr txBox="1"/>
          <p:nvPr/>
        </p:nvSpPr>
        <p:spPr>
          <a:xfrm>
            <a:off x="841213" y="4371860"/>
            <a:ext cx="3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endParaRPr kumimoji="1" lang="ko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1382BF3-F652-8445-A8AB-FB443C28A4EE}"/>
              </a:ext>
            </a:extLst>
          </p:cNvPr>
          <p:cNvCxnSpPr>
            <a:cxnSpLocks/>
          </p:cNvCxnSpPr>
          <p:nvPr/>
        </p:nvCxnSpPr>
        <p:spPr>
          <a:xfrm flipH="1">
            <a:off x="6924072" y="1774853"/>
            <a:ext cx="31860" cy="245428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8D4ED1-E4C6-B740-AF6B-B258152AFE91}"/>
              </a:ext>
            </a:extLst>
          </p:cNvPr>
          <p:cNvSpPr txBox="1"/>
          <p:nvPr/>
        </p:nvSpPr>
        <p:spPr>
          <a:xfrm>
            <a:off x="6811035" y="4317908"/>
            <a:ext cx="3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3D51FC-CE8B-7440-AD0D-5B00E6AB46F8}"/>
              </a:ext>
            </a:extLst>
          </p:cNvPr>
          <p:cNvSpPr/>
          <p:nvPr/>
        </p:nvSpPr>
        <p:spPr>
          <a:xfrm>
            <a:off x="750149" y="4741192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A9CC0-DBA3-7440-AB0F-41CA0D0A5F27}"/>
              </a:ext>
            </a:extLst>
          </p:cNvPr>
          <p:cNvSpPr/>
          <p:nvPr/>
        </p:nvSpPr>
        <p:spPr>
          <a:xfrm>
            <a:off x="750149" y="4954904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F4AF1A-C1E1-1E41-B132-80B0F706D019}"/>
              </a:ext>
            </a:extLst>
          </p:cNvPr>
          <p:cNvSpPr/>
          <p:nvPr/>
        </p:nvSpPr>
        <p:spPr>
          <a:xfrm>
            <a:off x="972056" y="5268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372E28-8F8E-9F4B-B0CA-E703A80A3FDA}"/>
              </a:ext>
            </a:extLst>
          </p:cNvPr>
          <p:cNvSpPr/>
          <p:nvPr/>
        </p:nvSpPr>
        <p:spPr>
          <a:xfrm>
            <a:off x="976172" y="53633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D3F6A92-ED99-694D-A530-29BD4F67C2FA}"/>
              </a:ext>
            </a:extLst>
          </p:cNvPr>
          <p:cNvSpPr/>
          <p:nvPr/>
        </p:nvSpPr>
        <p:spPr>
          <a:xfrm>
            <a:off x="972050" y="54581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FE0E7B-4023-A044-8202-2189BA60AD67}"/>
              </a:ext>
            </a:extLst>
          </p:cNvPr>
          <p:cNvSpPr/>
          <p:nvPr/>
        </p:nvSpPr>
        <p:spPr>
          <a:xfrm>
            <a:off x="750149" y="5574007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76CC3E-E68F-574B-9211-E9DFE81905C5}"/>
              </a:ext>
            </a:extLst>
          </p:cNvPr>
          <p:cNvSpPr/>
          <p:nvPr/>
        </p:nvSpPr>
        <p:spPr>
          <a:xfrm>
            <a:off x="6432181" y="4722836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5E32B6-090B-2746-B717-968941A184DF}"/>
              </a:ext>
            </a:extLst>
          </p:cNvPr>
          <p:cNvSpPr/>
          <p:nvPr/>
        </p:nvSpPr>
        <p:spPr>
          <a:xfrm>
            <a:off x="6432181" y="4936548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2C3272-7709-3545-B51A-A8C9818E8057}"/>
              </a:ext>
            </a:extLst>
          </p:cNvPr>
          <p:cNvSpPr/>
          <p:nvPr/>
        </p:nvSpPr>
        <p:spPr>
          <a:xfrm>
            <a:off x="6654088" y="52502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849E36-F207-5543-AFA8-B9B43A259132}"/>
              </a:ext>
            </a:extLst>
          </p:cNvPr>
          <p:cNvSpPr/>
          <p:nvPr/>
        </p:nvSpPr>
        <p:spPr>
          <a:xfrm>
            <a:off x="6658204" y="5345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F445D06-4C28-8540-8DD4-97B74C079206}"/>
              </a:ext>
            </a:extLst>
          </p:cNvPr>
          <p:cNvSpPr/>
          <p:nvPr/>
        </p:nvSpPr>
        <p:spPr>
          <a:xfrm>
            <a:off x="6654082" y="54397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5430D4-9639-A942-9020-92EDDCEAAF06}"/>
              </a:ext>
            </a:extLst>
          </p:cNvPr>
          <p:cNvSpPr/>
          <p:nvPr/>
        </p:nvSpPr>
        <p:spPr>
          <a:xfrm>
            <a:off x="6432181" y="5555651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DF35FA1A-37AA-9C48-B9E9-95B2E0C3B72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654082" y="5744441"/>
            <a:ext cx="16996" cy="53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392C9FF7-2A7D-0B42-8807-E05CDD2D9587}"/>
              </a:ext>
            </a:extLst>
          </p:cNvPr>
          <p:cNvCxnSpPr>
            <a:stCxn id="36" idx="2"/>
          </p:cNvCxnSpPr>
          <p:nvPr/>
        </p:nvCxnSpPr>
        <p:spPr>
          <a:xfrm rot="16200000" flipH="1">
            <a:off x="4039067" y="2712776"/>
            <a:ext cx="506198" cy="660624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80B55BC0-5BFC-0A46-858C-4AFC4EAE95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47967" y="5591015"/>
            <a:ext cx="1133536" cy="238897"/>
          </a:xfrm>
          <a:prstGeom prst="bentConnector3">
            <a:avLst>
              <a:gd name="adj1" fmla="val 9941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1080A15-94D1-F24E-822F-D5F13156397E}"/>
              </a:ext>
            </a:extLst>
          </p:cNvPr>
          <p:cNvSpPr/>
          <p:nvPr/>
        </p:nvSpPr>
        <p:spPr>
          <a:xfrm>
            <a:off x="7892445" y="4633140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2DE528-5255-3547-838A-2B1DEC3449A6}"/>
              </a:ext>
            </a:extLst>
          </p:cNvPr>
          <p:cNvSpPr/>
          <p:nvPr/>
        </p:nvSpPr>
        <p:spPr>
          <a:xfrm>
            <a:off x="7892445" y="5006206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텍스트 개체 틀 2">
            <a:extLst>
              <a:ext uri="{FF2B5EF4-FFF2-40B4-BE49-F238E27FC236}">
                <a16:creationId xmlns:a16="http://schemas.microsoft.com/office/drawing/2014/main" id="{1ADBF4EC-D956-E84D-8899-86ACD1C1FD6A}"/>
              </a:ext>
            </a:extLst>
          </p:cNvPr>
          <p:cNvSpPr txBox="1">
            <a:spLocks/>
          </p:cNvSpPr>
          <p:nvPr/>
        </p:nvSpPr>
        <p:spPr>
          <a:xfrm>
            <a:off x="7357811" y="4253939"/>
            <a:ext cx="2577542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/>
              <a:t>상관 관계 값</a:t>
            </a:r>
          </a:p>
        </p:txBody>
      </p:sp>
    </p:spTree>
    <p:extLst>
      <p:ext uri="{BB962C8B-B14F-4D97-AF65-F5344CB8AC3E}">
        <p14:creationId xmlns:p14="http://schemas.microsoft.com/office/powerpoint/2010/main" val="385285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45BC2-8810-FD43-9855-557052C6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방 법</a:t>
            </a:r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7BCE5713-6DC2-0F44-B2C0-929A6D79CBF5}"/>
              </a:ext>
            </a:extLst>
          </p:cNvPr>
          <p:cNvSpPr/>
          <p:nvPr/>
        </p:nvSpPr>
        <p:spPr>
          <a:xfrm>
            <a:off x="1033670" y="1585311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3BDFE902-23F0-A241-9B08-D6DF0B3A377B}"/>
              </a:ext>
            </a:extLst>
          </p:cNvPr>
          <p:cNvSpPr/>
          <p:nvPr/>
        </p:nvSpPr>
        <p:spPr>
          <a:xfrm>
            <a:off x="1027045" y="2213351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자유형 6">
            <a:extLst>
              <a:ext uri="{FF2B5EF4-FFF2-40B4-BE49-F238E27FC236}">
                <a16:creationId xmlns:a16="http://schemas.microsoft.com/office/drawing/2014/main" id="{C59BC4FE-D93F-264C-8A82-5FEA56ACBBB5}"/>
              </a:ext>
            </a:extLst>
          </p:cNvPr>
          <p:cNvSpPr/>
          <p:nvPr/>
        </p:nvSpPr>
        <p:spPr>
          <a:xfrm>
            <a:off x="1011073" y="3436767"/>
            <a:ext cx="3935895" cy="879209"/>
          </a:xfrm>
          <a:custGeom>
            <a:avLst/>
            <a:gdLst>
              <a:gd name="connsiteX0" fmla="*/ 0 w 2355573"/>
              <a:gd name="connsiteY0" fmla="*/ 1878275 h 2383719"/>
              <a:gd name="connsiteX1" fmla="*/ 516834 w 2355573"/>
              <a:gd name="connsiteY1" fmla="*/ 546432 h 2383719"/>
              <a:gd name="connsiteX2" fmla="*/ 616226 w 2355573"/>
              <a:gd name="connsiteY2" fmla="*/ 2186388 h 2383719"/>
              <a:gd name="connsiteX3" fmla="*/ 1033669 w 2355573"/>
              <a:gd name="connsiteY3" fmla="*/ 238319 h 2383719"/>
              <a:gd name="connsiteX4" fmla="*/ 1222513 w 2355573"/>
              <a:gd name="connsiteY4" fmla="*/ 1749066 h 2383719"/>
              <a:gd name="connsiteX5" fmla="*/ 1282147 w 2355573"/>
              <a:gd name="connsiteY5" fmla="*/ 854545 h 2383719"/>
              <a:gd name="connsiteX6" fmla="*/ 1391478 w 2355573"/>
              <a:gd name="connsiteY6" fmla="*/ 1510527 h 2383719"/>
              <a:gd name="connsiteX7" fmla="*/ 1580321 w 2355573"/>
              <a:gd name="connsiteY7" fmla="*/ 9719 h 2383719"/>
              <a:gd name="connsiteX8" fmla="*/ 1828800 w 2355573"/>
              <a:gd name="connsiteY8" fmla="*/ 2375232 h 2383719"/>
              <a:gd name="connsiteX9" fmla="*/ 1938130 w 2355573"/>
              <a:gd name="connsiteY9" fmla="*/ 834666 h 2383719"/>
              <a:gd name="connsiteX10" fmla="*/ 2107095 w 2355573"/>
              <a:gd name="connsiteY10" fmla="*/ 1768945 h 2383719"/>
              <a:gd name="connsiteX11" fmla="*/ 2355573 w 2355573"/>
              <a:gd name="connsiteY11" fmla="*/ 1103023 h 238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55573" h="2383719">
                <a:moveTo>
                  <a:pt x="0" y="1878275"/>
                </a:moveTo>
                <a:cubicBezTo>
                  <a:pt x="207065" y="1186677"/>
                  <a:pt x="414130" y="495080"/>
                  <a:pt x="516834" y="546432"/>
                </a:cubicBezTo>
                <a:cubicBezTo>
                  <a:pt x="619538" y="597784"/>
                  <a:pt x="530087" y="2237740"/>
                  <a:pt x="616226" y="2186388"/>
                </a:cubicBezTo>
                <a:cubicBezTo>
                  <a:pt x="702365" y="2135036"/>
                  <a:pt x="932621" y="311206"/>
                  <a:pt x="1033669" y="238319"/>
                </a:cubicBezTo>
                <a:cubicBezTo>
                  <a:pt x="1134717" y="165432"/>
                  <a:pt x="1181100" y="1646362"/>
                  <a:pt x="1222513" y="1749066"/>
                </a:cubicBezTo>
                <a:cubicBezTo>
                  <a:pt x="1263926" y="1851770"/>
                  <a:pt x="1253986" y="894301"/>
                  <a:pt x="1282147" y="854545"/>
                </a:cubicBezTo>
                <a:cubicBezTo>
                  <a:pt x="1310308" y="814789"/>
                  <a:pt x="1341782" y="1651331"/>
                  <a:pt x="1391478" y="1510527"/>
                </a:cubicBezTo>
                <a:cubicBezTo>
                  <a:pt x="1441174" y="1369723"/>
                  <a:pt x="1507434" y="-134399"/>
                  <a:pt x="1580321" y="9719"/>
                </a:cubicBezTo>
                <a:cubicBezTo>
                  <a:pt x="1653208" y="153836"/>
                  <a:pt x="1769165" y="2237741"/>
                  <a:pt x="1828800" y="2375232"/>
                </a:cubicBezTo>
                <a:cubicBezTo>
                  <a:pt x="1888435" y="2512723"/>
                  <a:pt x="1891748" y="935714"/>
                  <a:pt x="1938130" y="834666"/>
                </a:cubicBezTo>
                <a:cubicBezTo>
                  <a:pt x="1984512" y="733618"/>
                  <a:pt x="2037521" y="1724219"/>
                  <a:pt x="2107095" y="1768945"/>
                </a:cubicBezTo>
                <a:cubicBezTo>
                  <a:pt x="2176669" y="1813671"/>
                  <a:pt x="2289312" y="1227262"/>
                  <a:pt x="2355573" y="11030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자유형 9">
            <a:extLst>
              <a:ext uri="{FF2B5EF4-FFF2-40B4-BE49-F238E27FC236}">
                <a16:creationId xmlns:a16="http://schemas.microsoft.com/office/drawing/2014/main" id="{43B5D66A-DE3B-0D42-9DF8-DC75988A0D18}"/>
              </a:ext>
            </a:extLst>
          </p:cNvPr>
          <p:cNvSpPr/>
          <p:nvPr/>
        </p:nvSpPr>
        <p:spPr>
          <a:xfrm>
            <a:off x="6679096" y="1519407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자유형 11">
            <a:extLst>
              <a:ext uri="{FF2B5EF4-FFF2-40B4-BE49-F238E27FC236}">
                <a16:creationId xmlns:a16="http://schemas.microsoft.com/office/drawing/2014/main" id="{75A27270-0178-5944-ADB5-9657223BFCCD}"/>
              </a:ext>
            </a:extLst>
          </p:cNvPr>
          <p:cNvSpPr/>
          <p:nvPr/>
        </p:nvSpPr>
        <p:spPr>
          <a:xfrm>
            <a:off x="6679096" y="2072086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자유형 12">
            <a:extLst>
              <a:ext uri="{FF2B5EF4-FFF2-40B4-BE49-F238E27FC236}">
                <a16:creationId xmlns:a16="http://schemas.microsoft.com/office/drawing/2014/main" id="{F126858B-C640-5D46-8024-712FE837E5DB}"/>
              </a:ext>
            </a:extLst>
          </p:cNvPr>
          <p:cNvSpPr/>
          <p:nvPr/>
        </p:nvSpPr>
        <p:spPr>
          <a:xfrm>
            <a:off x="6692349" y="3164289"/>
            <a:ext cx="3542243" cy="1210003"/>
          </a:xfrm>
          <a:custGeom>
            <a:avLst/>
            <a:gdLst>
              <a:gd name="connsiteX0" fmla="*/ 0 w 3542243"/>
              <a:gd name="connsiteY0" fmla="*/ 2150618 h 2150618"/>
              <a:gd name="connsiteX1" fmla="*/ 626165 w 3542243"/>
              <a:gd name="connsiteY1" fmla="*/ 162792 h 2150618"/>
              <a:gd name="connsiteX2" fmla="*/ 1003852 w 3542243"/>
              <a:gd name="connsiteY2" fmla="*/ 1862384 h 2150618"/>
              <a:gd name="connsiteX3" fmla="*/ 1222513 w 3542243"/>
              <a:gd name="connsiteY3" fmla="*/ 1146766 h 2150618"/>
              <a:gd name="connsiteX4" fmla="*/ 1331843 w 3542243"/>
              <a:gd name="connsiteY4" fmla="*/ 1564210 h 2150618"/>
              <a:gd name="connsiteX5" fmla="*/ 1699591 w 3542243"/>
              <a:gd name="connsiteY5" fmla="*/ 341697 h 2150618"/>
              <a:gd name="connsiteX6" fmla="*/ 2136913 w 3542243"/>
              <a:gd name="connsiteY6" fmla="*/ 1514514 h 2150618"/>
              <a:gd name="connsiteX7" fmla="*/ 2514600 w 3542243"/>
              <a:gd name="connsiteY7" fmla="*/ 828714 h 2150618"/>
              <a:gd name="connsiteX8" fmla="*/ 2604052 w 3542243"/>
              <a:gd name="connsiteY8" fmla="*/ 1266036 h 2150618"/>
              <a:gd name="connsiteX9" fmla="*/ 2951921 w 3542243"/>
              <a:gd name="connsiteY9" fmla="*/ 3766 h 2150618"/>
              <a:gd name="connsiteX10" fmla="*/ 3419060 w 3542243"/>
              <a:gd name="connsiteY10" fmla="*/ 1743114 h 2150618"/>
              <a:gd name="connsiteX11" fmla="*/ 3538330 w 3542243"/>
              <a:gd name="connsiteY11" fmla="*/ 1206401 h 2150618"/>
              <a:gd name="connsiteX12" fmla="*/ 3538330 w 3542243"/>
              <a:gd name="connsiteY12" fmla="*/ 1534392 h 215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42243" h="2150618">
                <a:moveTo>
                  <a:pt x="0" y="2150618"/>
                </a:moveTo>
                <a:cubicBezTo>
                  <a:pt x="229428" y="1180724"/>
                  <a:pt x="458856" y="210831"/>
                  <a:pt x="626165" y="162792"/>
                </a:cubicBezTo>
                <a:cubicBezTo>
                  <a:pt x="793474" y="114753"/>
                  <a:pt x="904461" y="1698388"/>
                  <a:pt x="1003852" y="1862384"/>
                </a:cubicBezTo>
                <a:cubicBezTo>
                  <a:pt x="1103243" y="2026380"/>
                  <a:pt x="1167848" y="1196462"/>
                  <a:pt x="1222513" y="1146766"/>
                </a:cubicBezTo>
                <a:cubicBezTo>
                  <a:pt x="1277178" y="1097070"/>
                  <a:pt x="1252330" y="1698388"/>
                  <a:pt x="1331843" y="1564210"/>
                </a:cubicBezTo>
                <a:cubicBezTo>
                  <a:pt x="1411356" y="1430032"/>
                  <a:pt x="1565413" y="349980"/>
                  <a:pt x="1699591" y="341697"/>
                </a:cubicBezTo>
                <a:cubicBezTo>
                  <a:pt x="1833769" y="333414"/>
                  <a:pt x="2001078" y="1433345"/>
                  <a:pt x="2136913" y="1514514"/>
                </a:cubicBezTo>
                <a:cubicBezTo>
                  <a:pt x="2272748" y="1595683"/>
                  <a:pt x="2436744" y="870127"/>
                  <a:pt x="2514600" y="828714"/>
                </a:cubicBezTo>
                <a:cubicBezTo>
                  <a:pt x="2592457" y="787301"/>
                  <a:pt x="2531165" y="1403527"/>
                  <a:pt x="2604052" y="1266036"/>
                </a:cubicBezTo>
                <a:cubicBezTo>
                  <a:pt x="2676939" y="1128545"/>
                  <a:pt x="2816086" y="-75747"/>
                  <a:pt x="2951921" y="3766"/>
                </a:cubicBezTo>
                <a:cubicBezTo>
                  <a:pt x="3087756" y="83279"/>
                  <a:pt x="3321325" y="1542675"/>
                  <a:pt x="3419060" y="1743114"/>
                </a:cubicBezTo>
                <a:cubicBezTo>
                  <a:pt x="3516795" y="1943553"/>
                  <a:pt x="3518452" y="1241188"/>
                  <a:pt x="3538330" y="1206401"/>
                </a:cubicBezTo>
                <a:cubicBezTo>
                  <a:pt x="3558208" y="1171614"/>
                  <a:pt x="3493604" y="1497948"/>
                  <a:pt x="3538330" y="1534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/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26B95384-8018-454E-A6BE-32C0A7F7054B}"/>
              </a:ext>
            </a:extLst>
          </p:cNvPr>
          <p:cNvSpPr txBox="1">
            <a:spLocks/>
          </p:cNvSpPr>
          <p:nvPr/>
        </p:nvSpPr>
        <p:spPr>
          <a:xfrm>
            <a:off x="1676407" y="1091670"/>
            <a:ext cx="2577542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진짜 코드 파형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FA48164A-61BC-B945-9D76-318E167A3F46}"/>
              </a:ext>
            </a:extLst>
          </p:cNvPr>
          <p:cNvSpPr txBox="1">
            <a:spLocks/>
          </p:cNvSpPr>
          <p:nvPr/>
        </p:nvSpPr>
        <p:spPr>
          <a:xfrm>
            <a:off x="6898058" y="1099975"/>
            <a:ext cx="3130823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dirty="0"/>
              <a:t>모르는 코드 파형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08CFA6-81C9-AA47-89F4-912AB16F649D}"/>
              </a:ext>
            </a:extLst>
          </p:cNvPr>
          <p:cNvSpPr txBox="1"/>
          <p:nvPr/>
        </p:nvSpPr>
        <p:spPr>
          <a:xfrm>
            <a:off x="155412" y="1495768"/>
            <a:ext cx="685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평문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lang="en-US" altLang="ko-KR" dirty="0"/>
              <a:t>p</a:t>
            </a:r>
            <a:r>
              <a:rPr lang="en-US" altLang="ko-KR" baseline="-25000" dirty="0"/>
              <a:t>1</a:t>
            </a:r>
            <a:r>
              <a:rPr lang="ko-KR" altLang="ko-KR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</a:t>
            </a:r>
            <a:r>
              <a:rPr lang="en-US" altLang="ko-KR" baseline="-25000" dirty="0"/>
              <a:t>2</a:t>
            </a:r>
            <a:r>
              <a:rPr lang="ko-KR" altLang="ko-KR" dirty="0"/>
              <a:t> </a:t>
            </a:r>
            <a:endParaRPr lang="en-US" altLang="ko-KR" dirty="0"/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p</a:t>
            </a:r>
            <a:r>
              <a:rPr lang="en-US" altLang="ko-KR" baseline="-25000" dirty="0"/>
              <a:t>i</a:t>
            </a:r>
            <a:r>
              <a:rPr lang="ko-KR" altLang="ko-KR" dirty="0"/>
              <a:t>  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D7A97BB-ABAA-014D-9BEA-E071F1A2A73D}"/>
              </a:ext>
            </a:extLst>
          </p:cNvPr>
          <p:cNvSpPr/>
          <p:nvPr/>
        </p:nvSpPr>
        <p:spPr>
          <a:xfrm>
            <a:off x="2965178" y="2848985"/>
            <a:ext cx="31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DF19FA-ABD5-8D47-B5F8-3EFFEC203EEC}"/>
              </a:ext>
            </a:extLst>
          </p:cNvPr>
          <p:cNvSpPr/>
          <p:nvPr/>
        </p:nvSpPr>
        <p:spPr>
          <a:xfrm>
            <a:off x="8213261" y="2465923"/>
            <a:ext cx="3134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6E25F1E-695D-A74D-B627-EA6F884BBF7F}"/>
              </a:ext>
            </a:extLst>
          </p:cNvPr>
          <p:cNvCxnSpPr>
            <a:cxnSpLocks/>
          </p:cNvCxnSpPr>
          <p:nvPr/>
        </p:nvCxnSpPr>
        <p:spPr>
          <a:xfrm flipH="1">
            <a:off x="1324953" y="1771135"/>
            <a:ext cx="31860" cy="245428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B580E4-44C1-874B-8075-E240CAEF5CEA}"/>
              </a:ext>
            </a:extLst>
          </p:cNvPr>
          <p:cNvSpPr txBox="1"/>
          <p:nvPr/>
        </p:nvSpPr>
        <p:spPr>
          <a:xfrm>
            <a:off x="1178966" y="4371860"/>
            <a:ext cx="3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baseline="-25000" dirty="0"/>
              <a:t>2</a:t>
            </a:r>
            <a:endParaRPr kumimoji="1" lang="ko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1382BF3-F652-8445-A8AB-FB443C28A4EE}"/>
              </a:ext>
            </a:extLst>
          </p:cNvPr>
          <p:cNvCxnSpPr>
            <a:cxnSpLocks/>
          </p:cNvCxnSpPr>
          <p:nvPr/>
        </p:nvCxnSpPr>
        <p:spPr>
          <a:xfrm flipH="1">
            <a:off x="6668696" y="1939612"/>
            <a:ext cx="31860" cy="245428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D8D4ED1-E4C6-B740-AF6B-B258152AFE91}"/>
              </a:ext>
            </a:extLst>
          </p:cNvPr>
          <p:cNvSpPr txBox="1"/>
          <p:nvPr/>
        </p:nvSpPr>
        <p:spPr>
          <a:xfrm>
            <a:off x="6530946" y="4317908"/>
            <a:ext cx="386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93D51FC-CE8B-7440-AD0D-5B00E6AB46F8}"/>
              </a:ext>
            </a:extLst>
          </p:cNvPr>
          <p:cNvSpPr/>
          <p:nvPr/>
        </p:nvSpPr>
        <p:spPr>
          <a:xfrm>
            <a:off x="750149" y="4741192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AA9CC0-DBA3-7440-AB0F-41CA0D0A5F27}"/>
              </a:ext>
            </a:extLst>
          </p:cNvPr>
          <p:cNvSpPr/>
          <p:nvPr/>
        </p:nvSpPr>
        <p:spPr>
          <a:xfrm>
            <a:off x="750149" y="4954904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7F4AF1A-C1E1-1E41-B132-80B0F706D019}"/>
              </a:ext>
            </a:extLst>
          </p:cNvPr>
          <p:cNvSpPr/>
          <p:nvPr/>
        </p:nvSpPr>
        <p:spPr>
          <a:xfrm>
            <a:off x="972056" y="52686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0372E28-8F8E-9F4B-B0CA-E703A80A3FDA}"/>
              </a:ext>
            </a:extLst>
          </p:cNvPr>
          <p:cNvSpPr/>
          <p:nvPr/>
        </p:nvSpPr>
        <p:spPr>
          <a:xfrm>
            <a:off x="976172" y="536338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D3F6A92-ED99-694D-A530-29BD4F67C2FA}"/>
              </a:ext>
            </a:extLst>
          </p:cNvPr>
          <p:cNvSpPr/>
          <p:nvPr/>
        </p:nvSpPr>
        <p:spPr>
          <a:xfrm>
            <a:off x="972050" y="545812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2FE0E7B-4023-A044-8202-2189BA60AD67}"/>
              </a:ext>
            </a:extLst>
          </p:cNvPr>
          <p:cNvSpPr/>
          <p:nvPr/>
        </p:nvSpPr>
        <p:spPr>
          <a:xfrm>
            <a:off x="750149" y="5574007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76CC3E-E68F-574B-9211-E9DFE81905C5}"/>
              </a:ext>
            </a:extLst>
          </p:cNvPr>
          <p:cNvSpPr/>
          <p:nvPr/>
        </p:nvSpPr>
        <p:spPr>
          <a:xfrm>
            <a:off x="6432181" y="4722836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5E32B6-090B-2746-B717-968941A184DF}"/>
              </a:ext>
            </a:extLst>
          </p:cNvPr>
          <p:cNvSpPr/>
          <p:nvPr/>
        </p:nvSpPr>
        <p:spPr>
          <a:xfrm>
            <a:off x="6432181" y="4936548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92C3272-7709-3545-B51A-A8C9818E8057}"/>
              </a:ext>
            </a:extLst>
          </p:cNvPr>
          <p:cNvSpPr/>
          <p:nvPr/>
        </p:nvSpPr>
        <p:spPr>
          <a:xfrm>
            <a:off x="6654088" y="525029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7849E36-F207-5543-AFA8-B9B43A259132}"/>
              </a:ext>
            </a:extLst>
          </p:cNvPr>
          <p:cNvSpPr/>
          <p:nvPr/>
        </p:nvSpPr>
        <p:spPr>
          <a:xfrm>
            <a:off x="6658204" y="5345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F445D06-4C28-8540-8DD4-97B74C079206}"/>
              </a:ext>
            </a:extLst>
          </p:cNvPr>
          <p:cNvSpPr/>
          <p:nvPr/>
        </p:nvSpPr>
        <p:spPr>
          <a:xfrm>
            <a:off x="6654082" y="54397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5430D4-9639-A942-9020-92EDDCEAAF06}"/>
              </a:ext>
            </a:extLst>
          </p:cNvPr>
          <p:cNvSpPr/>
          <p:nvPr/>
        </p:nvSpPr>
        <p:spPr>
          <a:xfrm>
            <a:off x="6432181" y="5555651"/>
            <a:ext cx="477794" cy="188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DF35FA1A-37AA-9C48-B9E9-95B2E0C3B72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654082" y="5744441"/>
            <a:ext cx="16996" cy="5327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392C9FF7-2A7D-0B42-8807-E05CDD2D9587}"/>
              </a:ext>
            </a:extLst>
          </p:cNvPr>
          <p:cNvCxnSpPr>
            <a:stCxn id="36" idx="2"/>
          </p:cNvCxnSpPr>
          <p:nvPr/>
        </p:nvCxnSpPr>
        <p:spPr>
          <a:xfrm rot="16200000" flipH="1">
            <a:off x="4039067" y="2712776"/>
            <a:ext cx="506198" cy="6606240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80B55BC0-5BFC-0A46-858C-4AFC4EAE951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19457" y="4857285"/>
            <a:ext cx="1795776" cy="1044118"/>
          </a:xfrm>
          <a:prstGeom prst="bentConnector3">
            <a:avLst>
              <a:gd name="adj1" fmla="val 10825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1080A15-94D1-F24E-822F-D5F13156397E}"/>
              </a:ext>
            </a:extLst>
          </p:cNvPr>
          <p:cNvSpPr/>
          <p:nvPr/>
        </p:nvSpPr>
        <p:spPr>
          <a:xfrm>
            <a:off x="7892445" y="4633140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2DE528-5255-3547-838A-2B1DEC3449A6}"/>
              </a:ext>
            </a:extLst>
          </p:cNvPr>
          <p:cNvSpPr/>
          <p:nvPr/>
        </p:nvSpPr>
        <p:spPr>
          <a:xfrm>
            <a:off x="7892445" y="5006206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1089849-FCA6-434E-AD83-C66E6B3AB93A}"/>
              </a:ext>
            </a:extLst>
          </p:cNvPr>
          <p:cNvSpPr/>
          <p:nvPr/>
        </p:nvSpPr>
        <p:spPr>
          <a:xfrm>
            <a:off x="8068937" y="543752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121B42B-36EC-9043-860D-B2956F6018AC}"/>
              </a:ext>
            </a:extLst>
          </p:cNvPr>
          <p:cNvSpPr/>
          <p:nvPr/>
        </p:nvSpPr>
        <p:spPr>
          <a:xfrm>
            <a:off x="8073053" y="553226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CCF5129-1B41-9742-A52D-BF2BB7110432}"/>
              </a:ext>
            </a:extLst>
          </p:cNvPr>
          <p:cNvSpPr/>
          <p:nvPr/>
        </p:nvSpPr>
        <p:spPr>
          <a:xfrm>
            <a:off x="8068931" y="562699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FBCFF94-0886-7048-9CD7-82FCA2326D98}"/>
              </a:ext>
            </a:extLst>
          </p:cNvPr>
          <p:cNvSpPr/>
          <p:nvPr/>
        </p:nvSpPr>
        <p:spPr>
          <a:xfrm>
            <a:off x="7902547" y="5838393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892236C-1ED1-3742-A0EE-950A5355B723}"/>
              </a:ext>
            </a:extLst>
          </p:cNvPr>
          <p:cNvSpPr/>
          <p:nvPr/>
        </p:nvSpPr>
        <p:spPr>
          <a:xfrm>
            <a:off x="8446040" y="4620381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304AF8EA-1B95-2744-B793-6592DB14D686}"/>
              </a:ext>
            </a:extLst>
          </p:cNvPr>
          <p:cNvSpPr txBox="1">
            <a:spLocks/>
          </p:cNvSpPr>
          <p:nvPr/>
        </p:nvSpPr>
        <p:spPr>
          <a:xfrm>
            <a:off x="8736769" y="4229015"/>
            <a:ext cx="2577542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/>
              <a:t>상관 관계 값</a:t>
            </a:r>
          </a:p>
        </p:txBody>
      </p:sp>
    </p:spTree>
    <p:extLst>
      <p:ext uri="{BB962C8B-B14F-4D97-AF65-F5344CB8AC3E}">
        <p14:creationId xmlns:p14="http://schemas.microsoft.com/office/powerpoint/2010/main" val="51952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091EE-E94C-B54E-8283-0015DEDB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 방 법</a:t>
            </a:r>
          </a:p>
        </p:txBody>
      </p:sp>
      <p:pic>
        <p:nvPicPr>
          <p:cNvPr id="1026" name="Picture 2" descr="https://lh6.googleusercontent.com/tcuo5eulzepJzrvHFIGclghJdChdpm3dLl9OHX9KN7pJ8dHPkjyD00pw6YPwgql_gEe84Aq1rzjEKLa-VYtZ2nho_Vt68AgjLY-Mm823uEtKICYpWMR9n8Az3BTYxlKVxGAmlBE-Dt0">
            <a:extLst>
              <a:ext uri="{FF2B5EF4-FFF2-40B4-BE49-F238E27FC236}">
                <a16:creationId xmlns:a16="http://schemas.microsoft.com/office/drawing/2014/main" id="{0C034A6F-98A8-484C-A47E-AE08B8522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640" y="1946270"/>
            <a:ext cx="3069109" cy="33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CFC6FA-8664-624E-AE6B-D6E41016EEAE}"/>
              </a:ext>
            </a:extLst>
          </p:cNvPr>
          <p:cNvSpPr/>
          <p:nvPr/>
        </p:nvSpPr>
        <p:spPr>
          <a:xfrm>
            <a:off x="569008" y="1925845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C9D310-9682-B64F-8593-C0577FEA91C0}"/>
              </a:ext>
            </a:extLst>
          </p:cNvPr>
          <p:cNvSpPr/>
          <p:nvPr/>
        </p:nvSpPr>
        <p:spPr>
          <a:xfrm>
            <a:off x="569008" y="2298911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00F8A68-665B-8649-B294-6B756545DA47}"/>
              </a:ext>
            </a:extLst>
          </p:cNvPr>
          <p:cNvSpPr/>
          <p:nvPr/>
        </p:nvSpPr>
        <p:spPr>
          <a:xfrm>
            <a:off x="745500" y="27302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17F47A0-FC71-9F43-B425-2C70AE4866F3}"/>
              </a:ext>
            </a:extLst>
          </p:cNvPr>
          <p:cNvSpPr/>
          <p:nvPr/>
        </p:nvSpPr>
        <p:spPr>
          <a:xfrm>
            <a:off x="749616" y="28249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04914C8-85E0-EC47-9319-A16CFE8F8B48}"/>
              </a:ext>
            </a:extLst>
          </p:cNvPr>
          <p:cNvSpPr/>
          <p:nvPr/>
        </p:nvSpPr>
        <p:spPr>
          <a:xfrm>
            <a:off x="745494" y="29197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5D5DD7-99E5-CD40-A1B9-3D56EC82097B}"/>
              </a:ext>
            </a:extLst>
          </p:cNvPr>
          <p:cNvSpPr/>
          <p:nvPr/>
        </p:nvSpPr>
        <p:spPr>
          <a:xfrm>
            <a:off x="579110" y="3131098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F33E16-D55A-4C4A-871F-E845B4D36569}"/>
              </a:ext>
            </a:extLst>
          </p:cNvPr>
          <p:cNvSpPr/>
          <p:nvPr/>
        </p:nvSpPr>
        <p:spPr>
          <a:xfrm>
            <a:off x="1114365" y="1929562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F54137-8DC4-714F-8DEF-7CBC78FD5B98}"/>
              </a:ext>
            </a:extLst>
          </p:cNvPr>
          <p:cNvSpPr/>
          <p:nvPr/>
        </p:nvSpPr>
        <p:spPr>
          <a:xfrm>
            <a:off x="1114365" y="2311245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CF92B18-8504-2B44-8790-F12EBD67A558}"/>
              </a:ext>
            </a:extLst>
          </p:cNvPr>
          <p:cNvSpPr/>
          <p:nvPr/>
        </p:nvSpPr>
        <p:spPr>
          <a:xfrm>
            <a:off x="1280755" y="27302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C4FD55F-6D79-2C4F-BDEC-38CFB7B2DF6B}"/>
              </a:ext>
            </a:extLst>
          </p:cNvPr>
          <p:cNvSpPr/>
          <p:nvPr/>
        </p:nvSpPr>
        <p:spPr>
          <a:xfrm>
            <a:off x="1276633" y="28249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70F8592-396E-8242-B141-09E30BA08740}"/>
              </a:ext>
            </a:extLst>
          </p:cNvPr>
          <p:cNvSpPr/>
          <p:nvPr/>
        </p:nvSpPr>
        <p:spPr>
          <a:xfrm>
            <a:off x="1280749" y="29197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CF6DF4-2DDE-F043-9FE6-EFE35B781123}"/>
              </a:ext>
            </a:extLst>
          </p:cNvPr>
          <p:cNvSpPr/>
          <p:nvPr/>
        </p:nvSpPr>
        <p:spPr>
          <a:xfrm>
            <a:off x="1114365" y="3131098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FFB7FEF-F407-784D-852E-D7DAA6EDAC4E}"/>
              </a:ext>
            </a:extLst>
          </p:cNvPr>
          <p:cNvSpPr/>
          <p:nvPr/>
        </p:nvSpPr>
        <p:spPr>
          <a:xfrm>
            <a:off x="1630866" y="20588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8AF1ADB-764D-BF47-8C47-CCFBA1171C9A}"/>
              </a:ext>
            </a:extLst>
          </p:cNvPr>
          <p:cNvSpPr/>
          <p:nvPr/>
        </p:nvSpPr>
        <p:spPr>
          <a:xfrm>
            <a:off x="1783266" y="20547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FAA15EC-8905-F34A-B67A-FBA91CAE87D5}"/>
              </a:ext>
            </a:extLst>
          </p:cNvPr>
          <p:cNvSpPr/>
          <p:nvPr/>
        </p:nvSpPr>
        <p:spPr>
          <a:xfrm>
            <a:off x="1943904" y="205883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1BD04A-0221-BA4A-83B4-1C551EF77F4C}"/>
              </a:ext>
            </a:extLst>
          </p:cNvPr>
          <p:cNvSpPr/>
          <p:nvPr/>
        </p:nvSpPr>
        <p:spPr>
          <a:xfrm>
            <a:off x="2125279" y="1916668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E6AFA99-C493-654B-80DF-7CE080659C11}"/>
              </a:ext>
            </a:extLst>
          </p:cNvPr>
          <p:cNvSpPr/>
          <p:nvPr/>
        </p:nvSpPr>
        <p:spPr>
          <a:xfrm>
            <a:off x="1635235" y="24410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DB38EED-E4EF-544F-8830-DEC293FD295B}"/>
              </a:ext>
            </a:extLst>
          </p:cNvPr>
          <p:cNvSpPr/>
          <p:nvPr/>
        </p:nvSpPr>
        <p:spPr>
          <a:xfrm>
            <a:off x="1787635" y="24369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EC5F71B-8346-274F-B5CE-6A3322F05EE8}"/>
              </a:ext>
            </a:extLst>
          </p:cNvPr>
          <p:cNvSpPr/>
          <p:nvPr/>
        </p:nvSpPr>
        <p:spPr>
          <a:xfrm>
            <a:off x="1948273" y="244108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640F99C-79B0-004D-AD92-C989354D7CF2}"/>
              </a:ext>
            </a:extLst>
          </p:cNvPr>
          <p:cNvSpPr/>
          <p:nvPr/>
        </p:nvSpPr>
        <p:spPr>
          <a:xfrm>
            <a:off x="2129648" y="2298911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78EEB8-8E1A-8C45-A98C-D38A9AE44B81}"/>
              </a:ext>
            </a:extLst>
          </p:cNvPr>
          <p:cNvSpPr/>
          <p:nvPr/>
        </p:nvSpPr>
        <p:spPr>
          <a:xfrm>
            <a:off x="2135381" y="3117879"/>
            <a:ext cx="386730" cy="303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0F91F00-3DAF-FE46-BB7B-BE80E56645F5}"/>
              </a:ext>
            </a:extLst>
          </p:cNvPr>
          <p:cNvSpPr/>
          <p:nvPr/>
        </p:nvSpPr>
        <p:spPr>
          <a:xfrm>
            <a:off x="1622877" y="32442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67BE392-86FF-5842-9604-4747677747C1}"/>
              </a:ext>
            </a:extLst>
          </p:cNvPr>
          <p:cNvSpPr/>
          <p:nvPr/>
        </p:nvSpPr>
        <p:spPr>
          <a:xfrm>
            <a:off x="1775277" y="32401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8E2589-82E2-5842-B12B-8E157A5B5977}"/>
              </a:ext>
            </a:extLst>
          </p:cNvPr>
          <p:cNvSpPr/>
          <p:nvPr/>
        </p:nvSpPr>
        <p:spPr>
          <a:xfrm>
            <a:off x="1935915" y="324427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FC53A16-53D5-5045-AD6D-AF28A13FDC8A}"/>
              </a:ext>
            </a:extLst>
          </p:cNvPr>
          <p:cNvSpPr/>
          <p:nvPr/>
        </p:nvSpPr>
        <p:spPr>
          <a:xfrm>
            <a:off x="2298131" y="274258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8608928-91F4-1043-9513-D6C49BEDFC82}"/>
              </a:ext>
            </a:extLst>
          </p:cNvPr>
          <p:cNvSpPr/>
          <p:nvPr/>
        </p:nvSpPr>
        <p:spPr>
          <a:xfrm>
            <a:off x="2294009" y="28373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2FD06D-82C8-9D43-8144-90FD3206B4E1}"/>
              </a:ext>
            </a:extLst>
          </p:cNvPr>
          <p:cNvSpPr/>
          <p:nvPr/>
        </p:nvSpPr>
        <p:spPr>
          <a:xfrm>
            <a:off x="2298125" y="293205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8D7FA5F1-AC49-9640-8BE1-29DBAC1D61E2}"/>
              </a:ext>
            </a:extLst>
          </p:cNvPr>
          <p:cNvSpPr/>
          <p:nvPr/>
        </p:nvSpPr>
        <p:spPr>
          <a:xfrm>
            <a:off x="2817341" y="2482685"/>
            <a:ext cx="930875" cy="38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80C6719C-72EA-854B-864C-431760236296}"/>
              </a:ext>
            </a:extLst>
          </p:cNvPr>
          <p:cNvSpPr txBox="1">
            <a:spLocks/>
          </p:cNvSpPr>
          <p:nvPr/>
        </p:nvSpPr>
        <p:spPr>
          <a:xfrm>
            <a:off x="2670636" y="2077549"/>
            <a:ext cx="1408323" cy="543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ko-KR" altLang="en-US" sz="1800" dirty="0"/>
              <a:t>이미지화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357EB94-88A4-7B41-8CF4-B6FFBE7A0B66}"/>
              </a:ext>
            </a:extLst>
          </p:cNvPr>
          <p:cNvSpPr/>
          <p:nvPr/>
        </p:nvSpPr>
        <p:spPr>
          <a:xfrm>
            <a:off x="7125727" y="1402573"/>
            <a:ext cx="2042984" cy="19821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8AF22AF0-6B33-334B-836A-7DA65F8601E4}"/>
              </a:ext>
            </a:extLst>
          </p:cNvPr>
          <p:cNvCxnSpPr/>
          <p:nvPr/>
        </p:nvCxnSpPr>
        <p:spPr>
          <a:xfrm>
            <a:off x="7125727" y="1402573"/>
            <a:ext cx="2034746" cy="1982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255D92C-0622-7C4B-A29E-565719574EB8}"/>
              </a:ext>
            </a:extLst>
          </p:cNvPr>
          <p:cNvSpPr/>
          <p:nvPr/>
        </p:nvSpPr>
        <p:spPr>
          <a:xfrm>
            <a:off x="9535273" y="1402573"/>
            <a:ext cx="2042984" cy="19821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421845D2-F125-0149-94B0-2AB782BD9A2A}"/>
              </a:ext>
            </a:extLst>
          </p:cNvPr>
          <p:cNvCxnSpPr>
            <a:cxnSpLocks/>
          </p:cNvCxnSpPr>
          <p:nvPr/>
        </p:nvCxnSpPr>
        <p:spPr>
          <a:xfrm>
            <a:off x="9535273" y="1402573"/>
            <a:ext cx="712823" cy="81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C2630B-8EF4-764D-972A-E1A8C30D17EA}"/>
              </a:ext>
            </a:extLst>
          </p:cNvPr>
          <p:cNvSpPr/>
          <p:nvPr/>
        </p:nvSpPr>
        <p:spPr>
          <a:xfrm>
            <a:off x="7125727" y="3660756"/>
            <a:ext cx="2042984" cy="19821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E0FF92CB-2CAA-824A-AAC5-AE869537110F}"/>
              </a:ext>
            </a:extLst>
          </p:cNvPr>
          <p:cNvCxnSpPr>
            <a:cxnSpLocks/>
          </p:cNvCxnSpPr>
          <p:nvPr/>
        </p:nvCxnSpPr>
        <p:spPr>
          <a:xfrm>
            <a:off x="7125727" y="3660756"/>
            <a:ext cx="444846" cy="400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1722FB6-E61B-E841-9A47-25B8F99E5AED}"/>
              </a:ext>
            </a:extLst>
          </p:cNvPr>
          <p:cNvSpPr/>
          <p:nvPr/>
        </p:nvSpPr>
        <p:spPr>
          <a:xfrm>
            <a:off x="9535273" y="3660756"/>
            <a:ext cx="2042984" cy="198215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3DC610A4-7457-4748-9582-CA75F8FE04A3}"/>
              </a:ext>
            </a:extLst>
          </p:cNvPr>
          <p:cNvCxnSpPr>
            <a:cxnSpLocks/>
          </p:cNvCxnSpPr>
          <p:nvPr/>
        </p:nvCxnSpPr>
        <p:spPr>
          <a:xfrm>
            <a:off x="10857196" y="2602319"/>
            <a:ext cx="712823" cy="817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2D09A539-5461-4343-AE14-AD9A2680A145}"/>
              </a:ext>
            </a:extLst>
          </p:cNvPr>
          <p:cNvCxnSpPr>
            <a:cxnSpLocks/>
          </p:cNvCxnSpPr>
          <p:nvPr/>
        </p:nvCxnSpPr>
        <p:spPr>
          <a:xfrm>
            <a:off x="7607556" y="4127157"/>
            <a:ext cx="185439" cy="14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1C6A515E-9E70-AF4D-9D0D-79BEF053BA4F}"/>
              </a:ext>
            </a:extLst>
          </p:cNvPr>
          <p:cNvCxnSpPr>
            <a:cxnSpLocks/>
          </p:cNvCxnSpPr>
          <p:nvPr/>
        </p:nvCxnSpPr>
        <p:spPr>
          <a:xfrm>
            <a:off x="7910253" y="4337222"/>
            <a:ext cx="185439" cy="14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D0E49F9-2B1D-0A43-B901-5B59AADBA5AD}"/>
              </a:ext>
            </a:extLst>
          </p:cNvPr>
          <p:cNvCxnSpPr>
            <a:cxnSpLocks/>
          </p:cNvCxnSpPr>
          <p:nvPr/>
        </p:nvCxnSpPr>
        <p:spPr>
          <a:xfrm>
            <a:off x="8095692" y="4778003"/>
            <a:ext cx="185439" cy="14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4369B20C-EB18-824F-8A71-F206411ADF95}"/>
              </a:ext>
            </a:extLst>
          </p:cNvPr>
          <p:cNvCxnSpPr>
            <a:cxnSpLocks/>
          </p:cNvCxnSpPr>
          <p:nvPr/>
        </p:nvCxnSpPr>
        <p:spPr>
          <a:xfrm>
            <a:off x="8452024" y="4868676"/>
            <a:ext cx="345987" cy="271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B70718EF-7908-8746-9AEA-6D49B6B2004B}"/>
              </a:ext>
            </a:extLst>
          </p:cNvPr>
          <p:cNvCxnSpPr>
            <a:cxnSpLocks/>
          </p:cNvCxnSpPr>
          <p:nvPr/>
        </p:nvCxnSpPr>
        <p:spPr>
          <a:xfrm flipH="1" flipV="1">
            <a:off x="8798011" y="5274302"/>
            <a:ext cx="156519" cy="121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1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257</Words>
  <Application>Microsoft Macintosh PowerPoint</Application>
  <PresentationFormat>와이드스크린</PresentationFormat>
  <Paragraphs>111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Wingdings</vt:lpstr>
      <vt:lpstr>CryptoCraft 테마</vt:lpstr>
      <vt:lpstr>제목 테마</vt:lpstr>
      <vt:lpstr>Detecting Similar Code Segments through Side Channel Leakage in Microcontrollers (마이크로 컨트롤러의 사이드 채널 누출을 통한 유사한 코드의 세그먼트 감지) 논문 리뷰</vt:lpstr>
      <vt:lpstr> 논문 목적</vt:lpstr>
      <vt:lpstr> 관련 연구1</vt:lpstr>
      <vt:lpstr> 관련 연구2</vt:lpstr>
      <vt:lpstr> 관련 연구3</vt:lpstr>
      <vt:lpstr> 방 법</vt:lpstr>
      <vt:lpstr> 방 법</vt:lpstr>
      <vt:lpstr> 방 법</vt:lpstr>
      <vt:lpstr> 방 법</vt:lpstr>
      <vt:lpstr> 방 법</vt:lpstr>
      <vt:lpstr> 논문 내용 실행</vt:lpstr>
      <vt:lpstr> 논문 내용 실행</vt:lpstr>
      <vt:lpstr> 논문 내용 실행</vt:lpstr>
      <vt:lpstr> 문제점 </vt:lpstr>
      <vt:lpstr> 추후 응용 논문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46</cp:revision>
  <dcterms:created xsi:type="dcterms:W3CDTF">2019-03-05T04:29:07Z</dcterms:created>
  <dcterms:modified xsi:type="dcterms:W3CDTF">2019-07-29T03:07:45Z</dcterms:modified>
</cp:coreProperties>
</file>