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46"/>
  </p:notesMasterIdLst>
  <p:handoutMasterIdLst>
    <p:handoutMasterId r:id="rId47"/>
  </p:handoutMasterIdLst>
  <p:sldIdLst>
    <p:sldId id="269" r:id="rId3"/>
    <p:sldId id="275" r:id="rId4"/>
    <p:sldId id="280" r:id="rId5"/>
    <p:sldId id="281" r:id="rId6"/>
    <p:sldId id="284" r:id="rId7"/>
    <p:sldId id="282" r:id="rId8"/>
    <p:sldId id="285" r:id="rId9"/>
    <p:sldId id="283" r:id="rId10"/>
    <p:sldId id="286" r:id="rId11"/>
    <p:sldId id="288" r:id="rId12"/>
    <p:sldId id="289" r:id="rId13"/>
    <p:sldId id="291" r:id="rId14"/>
    <p:sldId id="287" r:id="rId15"/>
    <p:sldId id="295" r:id="rId16"/>
    <p:sldId id="293" r:id="rId17"/>
    <p:sldId id="292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7" r:id="rId27"/>
    <p:sldId id="308" r:id="rId28"/>
    <p:sldId id="309" r:id="rId29"/>
    <p:sldId id="310" r:id="rId30"/>
    <p:sldId id="311" r:id="rId31"/>
    <p:sldId id="312" r:id="rId32"/>
    <p:sldId id="314" r:id="rId33"/>
    <p:sldId id="315" r:id="rId34"/>
    <p:sldId id="313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87" d="100"/>
          <a:sy n="87" d="100"/>
        </p:scale>
        <p:origin x="782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 smtClean="0"/>
              <a:t>Fast AES implementation using ARMv8 ASIMD without Cryptography Extension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IT</a:t>
            </a:r>
            <a:r>
              <a:rPr lang="ko-KR" altLang="en-US" dirty="0" err="1" smtClean="0"/>
              <a:t>융합공학부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/>
              <a:t>: </a:t>
            </a:r>
            <a:r>
              <a:rPr lang="en-US" altLang="ko-KR" dirty="0" err="1"/>
              <a:t>SubBytes</a:t>
            </a:r>
            <a:r>
              <a:rPr lang="en-US" altLang="ko-KR" dirty="0"/>
              <a:t> &amp; </a:t>
            </a:r>
            <a:r>
              <a:rPr lang="en-US" altLang="ko-KR" dirty="0" err="1"/>
              <a:t>ShiftRows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480462"/>
            <a:ext cx="11369675" cy="2729838"/>
          </a:xfrm>
        </p:spPr>
        <p:txBody>
          <a:bodyPr anchor="ctr">
            <a:normAutofit/>
          </a:bodyPr>
          <a:lstStyle/>
          <a:p>
            <a:r>
              <a:rPr lang="ko-KR" altLang="en-US" dirty="0" smtClean="0"/>
              <a:t>첫 </a:t>
            </a:r>
            <a:r>
              <a:rPr lang="en-US" altLang="ko-KR" dirty="0" smtClean="0"/>
              <a:t>1/4 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2/4</a:t>
            </a:r>
          </a:p>
          <a:p>
            <a:pPr lvl="1"/>
            <a:r>
              <a:rPr lang="ko-KR" altLang="en-US" dirty="0" smtClean="0"/>
              <a:t>모든 </a:t>
            </a:r>
            <a:r>
              <a:rPr lang="en-US" altLang="ko-KR" dirty="0" smtClean="0"/>
              <a:t>input byte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0x40(64)</a:t>
            </a:r>
            <a:r>
              <a:rPr lang="ko-KR" altLang="en-US" dirty="0" smtClean="0"/>
              <a:t>을 뺀다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tbx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명령어를 통해 인덱스 조회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이를 통해 </a:t>
            </a:r>
            <a:r>
              <a:rPr lang="en-US" altLang="ko-KR" b="1" dirty="0" smtClean="0">
                <a:solidFill>
                  <a:srgbClr val="FF0000"/>
                </a:solidFill>
              </a:rPr>
              <a:t>0x40 ~ 0x7F </a:t>
            </a:r>
            <a:r>
              <a:rPr lang="ko-KR" altLang="en-US" b="1" dirty="0" smtClean="0">
                <a:solidFill>
                  <a:srgbClr val="FF0000"/>
                </a:solidFill>
              </a:rPr>
              <a:t>범위 내로 치환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smtClean="0"/>
              <a:t>범위 초과시 영향 없음</a:t>
            </a:r>
            <a:endParaRPr lang="en-US" altLang="ko-KR" dirty="0" smtClean="0"/>
          </a:p>
          <a:p>
            <a:pPr lvl="2"/>
            <a:r>
              <a:rPr lang="en-US" altLang="ko-KR" b="1" dirty="0" err="1" smtClean="0"/>
              <a:t>tbx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명령어는 </a:t>
            </a:r>
            <a:r>
              <a:rPr lang="en-US" altLang="ko-KR" b="1" dirty="0" smtClean="0"/>
              <a:t>index </a:t>
            </a:r>
            <a:r>
              <a:rPr lang="ko-KR" altLang="en-US" b="1" dirty="0" smtClean="0"/>
              <a:t>초과 범위를 수정 또는 삭제하지 않음</a:t>
            </a:r>
            <a:endParaRPr lang="en-US" altLang="ko-KR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16" y="1152525"/>
            <a:ext cx="5178368" cy="21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60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/>
              <a:t>: </a:t>
            </a:r>
            <a:r>
              <a:rPr lang="en-US" altLang="ko-KR" dirty="0" err="1"/>
              <a:t>SubBytes</a:t>
            </a:r>
            <a:r>
              <a:rPr lang="en-US" altLang="ko-KR" dirty="0"/>
              <a:t> &amp; </a:t>
            </a:r>
            <a:r>
              <a:rPr lang="en-US" altLang="ko-KR" dirty="0" err="1"/>
              <a:t>ShiftRows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480462"/>
            <a:ext cx="11369675" cy="272983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Substitution(</a:t>
            </a:r>
            <a:r>
              <a:rPr lang="en-US" altLang="ko-KR" dirty="0" err="1" smtClean="0"/>
              <a:t>SubByte</a:t>
            </a:r>
            <a:r>
              <a:rPr lang="en-US" altLang="ko-KR" dirty="0" smtClean="0"/>
              <a:t>) </a:t>
            </a:r>
            <a:r>
              <a:rPr lang="ko-KR" altLang="en-US" dirty="0" smtClean="0"/>
              <a:t>과정을 완료하기 위해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Sub(</a:t>
            </a:r>
            <a:r>
              <a:rPr lang="ko-KR" altLang="en-US" dirty="0" smtClean="0"/>
              <a:t>뺄셈</a:t>
            </a:r>
            <a:r>
              <a:rPr lang="en-US" altLang="ko-KR" dirty="0" smtClean="0"/>
              <a:t>), Sub(</a:t>
            </a:r>
            <a:r>
              <a:rPr lang="ko-KR" altLang="en-US" dirty="0" smtClean="0"/>
              <a:t>치환</a:t>
            </a:r>
            <a:r>
              <a:rPr lang="en-US" altLang="ko-KR" dirty="0" smtClean="0"/>
              <a:t>) </a:t>
            </a:r>
            <a:r>
              <a:rPr lang="ko-KR" altLang="en-US" dirty="0" smtClean="0"/>
              <a:t>연산이 </a:t>
            </a:r>
            <a:r>
              <a:rPr lang="en-US" altLang="ko-KR" dirty="0" smtClean="0"/>
              <a:t>2</a:t>
            </a:r>
            <a:r>
              <a:rPr lang="ko-KR" altLang="en-US" dirty="0" smtClean="0"/>
              <a:t>회 추가로 필요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3/4, 4/4 </a:t>
            </a:r>
            <a:r>
              <a:rPr lang="ko-KR" altLang="en-US" b="1" dirty="0" smtClean="0">
                <a:solidFill>
                  <a:srgbClr val="FF0000"/>
                </a:solidFill>
              </a:rPr>
              <a:t>부분의 </a:t>
            </a:r>
            <a:r>
              <a:rPr lang="en-US" altLang="ko-KR" b="1" dirty="0" smtClean="0">
                <a:solidFill>
                  <a:srgbClr val="FF0000"/>
                </a:solidFill>
              </a:rPr>
              <a:t>S-Box</a:t>
            </a:r>
            <a:r>
              <a:rPr lang="ko-KR" altLang="en-US" b="1" dirty="0" smtClean="0">
                <a:solidFill>
                  <a:srgbClr val="FF0000"/>
                </a:solidFill>
              </a:rPr>
              <a:t>까지 진행</a:t>
            </a:r>
            <a:r>
              <a:rPr lang="ko-KR" altLang="en-US" dirty="0" smtClean="0"/>
              <a:t>이 되어야 하기 때문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16" y="1152525"/>
            <a:ext cx="5178368" cy="214532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06816" y="1222132"/>
            <a:ext cx="5178368" cy="5870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506816" y="1809194"/>
            <a:ext cx="5178368" cy="53835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506816" y="2347546"/>
            <a:ext cx="5178368" cy="53835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06816" y="2883876"/>
            <a:ext cx="5178368" cy="3077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81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MixColumns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32-bit</a:t>
            </a:r>
            <a:r>
              <a:rPr lang="ko-KR" altLang="en-US" dirty="0" smtClean="0"/>
              <a:t>에서 연산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각각의 </a:t>
            </a:r>
            <a:r>
              <a:rPr lang="en-US" altLang="ko-KR" dirty="0" smtClean="0"/>
              <a:t>AES </a:t>
            </a:r>
            <a:r>
              <a:rPr lang="ko-KR" altLang="en-US" dirty="0" smtClean="0"/>
              <a:t>상태의 </a:t>
            </a:r>
            <a:r>
              <a:rPr lang="en-US" altLang="ko-KR" dirty="0" smtClean="0"/>
              <a:t>j</a:t>
            </a:r>
            <a:r>
              <a:rPr lang="ko-KR" altLang="en-US" dirty="0" smtClean="0"/>
              <a:t>열에 대해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2</a:t>
            </a:r>
            <a:r>
              <a:rPr lang="ko-KR" altLang="en-US" dirty="0" smtClean="0"/>
              <a:t>회의 </a:t>
            </a:r>
            <a:r>
              <a:rPr lang="en-US" altLang="ko-KR" dirty="0" smtClean="0"/>
              <a:t>rotation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</a:t>
            </a:r>
            <a:r>
              <a:rPr lang="ko-KR" altLang="en-US" dirty="0" smtClean="0"/>
              <a:t>회의 </a:t>
            </a:r>
            <a:r>
              <a:rPr lang="en-US" altLang="ko-KR" dirty="0" smtClean="0"/>
              <a:t>x </a:t>
            </a:r>
            <a:r>
              <a:rPr lang="ko-KR" altLang="en-US" dirty="0" smtClean="0"/>
              <a:t>곱셈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x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GF(2</a:t>
            </a:r>
            <a:r>
              <a:rPr lang="en-US" altLang="ko-KR" baseline="30000" dirty="0" smtClean="0"/>
              <a:t>8</a:t>
            </a:r>
            <a:r>
              <a:rPr lang="en-US" altLang="ko-KR" dirty="0" smtClean="0"/>
              <a:t>)</a:t>
            </a:r>
            <a:r>
              <a:rPr lang="ko-KR" altLang="en-US" dirty="0" smtClean="0"/>
              <a:t>상의 정수 </a:t>
            </a:r>
            <a:r>
              <a:rPr lang="en-US" altLang="ko-KR" dirty="0" smtClean="0"/>
              <a:t>2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3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3</a:t>
            </a:r>
            <a:r>
              <a:rPr lang="ko-KR" altLang="en-US" dirty="0" smtClean="0"/>
              <a:t>회의 </a:t>
            </a:r>
            <a:r>
              <a:rPr lang="en-US" altLang="ko-KR" dirty="0" smtClean="0"/>
              <a:t>XOR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바이트 연산을 고려할 시</a:t>
            </a:r>
            <a:r>
              <a:rPr lang="en-US" altLang="ko-KR" dirty="0" smtClean="0"/>
              <a:t>, 16</a:t>
            </a:r>
            <a:r>
              <a:rPr lang="ko-KR" altLang="en-US" dirty="0" smtClean="0"/>
              <a:t>회의 </a:t>
            </a:r>
            <a:r>
              <a:rPr lang="en-US" altLang="ko-KR" dirty="0" smtClean="0"/>
              <a:t>XOR, 8</a:t>
            </a:r>
            <a:r>
              <a:rPr lang="ko-KR" altLang="en-US" dirty="0" smtClean="0"/>
              <a:t>회의 곱셈이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3430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MixColumns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987494"/>
            <a:ext cx="8341346" cy="304213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884" y="4293401"/>
            <a:ext cx="7598196" cy="1685367"/>
          </a:xfrm>
          <a:prstGeom prst="rect">
            <a:avLst/>
          </a:prstGeom>
        </p:spPr>
      </p:pic>
      <p:sp>
        <p:nvSpPr>
          <p:cNvPr id="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216693"/>
            <a:ext cx="11369675" cy="2729838"/>
          </a:xfrm>
        </p:spPr>
        <p:txBody>
          <a:bodyPr anchor="ctr"/>
          <a:lstStyle/>
          <a:p>
            <a:r>
              <a:rPr lang="en-US" altLang="ko-KR" dirty="0" smtClean="0"/>
              <a:t>32-bit </a:t>
            </a:r>
            <a:r>
              <a:rPr lang="en-US" altLang="ko-KR" dirty="0" err="1" smtClean="0"/>
              <a:t>MixColumns</a:t>
            </a:r>
            <a:endParaRPr lang="en-US" altLang="ko-KR" dirty="0"/>
          </a:p>
          <a:p>
            <a:pPr lvl="1"/>
            <a:r>
              <a:rPr lang="ko-KR" altLang="en-US" dirty="0" smtClean="0"/>
              <a:t>우측의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공식을 도출 가능</a:t>
            </a:r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5011615" y="4293401"/>
            <a:ext cx="6655777" cy="3577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637701"/>
            <a:ext cx="11369675" cy="2572598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ko-KR" dirty="0" smtClean="0"/>
              <a:t>AES</a:t>
            </a:r>
            <a:r>
              <a:rPr lang="ko-KR" altLang="en-US" dirty="0" smtClean="0"/>
              <a:t> 상태 워드 </a:t>
            </a:r>
            <a:r>
              <a:rPr lang="en-US" altLang="ko-KR" dirty="0" smtClean="0"/>
              <a:t>A(32bits)</a:t>
            </a:r>
            <a:r>
              <a:rPr lang="ko-KR" altLang="en-US" dirty="0" smtClean="0"/>
              <a:t>를 기준으로 표현식 정의</a:t>
            </a:r>
            <a:endParaRPr lang="en-US" altLang="ko-KR" dirty="0" smtClean="0"/>
          </a:p>
          <a:p>
            <a:pPr lvl="1">
              <a:lnSpc>
                <a:spcPct val="120000"/>
              </a:lnSpc>
            </a:pPr>
            <a:r>
              <a:rPr lang="en-US" altLang="ko-KR" dirty="0" smtClean="0"/>
              <a:t>RotLeft</a:t>
            </a:r>
            <a:r>
              <a:rPr lang="en-US" altLang="ko-KR" baseline="30000" dirty="0" smtClean="0"/>
              <a:t>2</a:t>
            </a:r>
            <a:r>
              <a:rPr lang="en-US" altLang="ko-KR" dirty="0" smtClean="0"/>
              <a:t>(X) = Rev32(X)</a:t>
            </a:r>
          </a:p>
          <a:p>
            <a:pPr lvl="1">
              <a:lnSpc>
                <a:spcPct val="120000"/>
              </a:lnSpc>
            </a:pPr>
            <a:r>
              <a:rPr lang="en-US" altLang="ko-KR" dirty="0" err="1" smtClean="0"/>
              <a:t>RotRight</a:t>
            </a:r>
            <a:r>
              <a:rPr lang="en-US" altLang="ko-KR" dirty="0" smtClean="0"/>
              <a:t>(X) = Rev32(</a:t>
            </a:r>
            <a:r>
              <a:rPr lang="en-US" altLang="ko-KR" dirty="0" err="1" smtClean="0"/>
              <a:t>RotLeft</a:t>
            </a:r>
            <a:r>
              <a:rPr lang="en-US" altLang="ko-KR" dirty="0" smtClean="0"/>
              <a:t>(X))</a:t>
            </a:r>
          </a:p>
          <a:p>
            <a:pPr>
              <a:lnSpc>
                <a:spcPct val="12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Left -&gt; Rev -&gt; Right </a:t>
            </a:r>
            <a:r>
              <a:rPr lang="ko-KR" altLang="en-US" dirty="0" smtClean="0"/>
              <a:t>순서로 연산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3" y="1742158"/>
            <a:ext cx="5095875" cy="60007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1" y="2342233"/>
            <a:ext cx="4724400" cy="6667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318" y="3136665"/>
            <a:ext cx="5276850" cy="4667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93" y="1051239"/>
            <a:ext cx="3276600" cy="5238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97615" y="174215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←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97614" y="308017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→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97614" y="2413998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rgbClr val="FF0000"/>
                </a:solidFill>
              </a:rPr>
              <a:t>←</a:t>
            </a:r>
            <a:r>
              <a:rPr lang="ko-KR" altLang="en-US" sz="2800" b="1" dirty="0">
                <a:solidFill>
                  <a:srgbClr val="FF0000"/>
                </a:solidFill>
              </a:rPr>
              <a:t> ←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9932" y="1144628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/>
              <a:t>A</a:t>
            </a:r>
            <a:r>
              <a:rPr lang="ko-KR" altLang="en-US" sz="2800" dirty="0" smtClean="0"/>
              <a:t>를 기준으로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101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본 논문의 타깃 프로세서는 </a:t>
            </a:r>
            <a:r>
              <a:rPr lang="en-US" altLang="ko-KR" b="1" dirty="0" smtClean="0"/>
              <a:t>ARMv8-A Cortex-A53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ASIMD </a:t>
            </a:r>
            <a:r>
              <a:rPr lang="ko-KR" altLang="en-US" dirty="0" smtClean="0"/>
              <a:t>연산을 활용한 </a:t>
            </a:r>
            <a:r>
              <a:rPr lang="en-US" altLang="ko-KR" b="1" dirty="0" smtClean="0">
                <a:solidFill>
                  <a:srgbClr val="FF0000"/>
                </a:solidFill>
              </a:rPr>
              <a:t>128-bit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MixColumns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구현</a:t>
            </a:r>
            <a:r>
              <a:rPr lang="ko-KR" altLang="en-US" dirty="0" smtClean="0"/>
              <a:t> 시도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ASIMD </a:t>
            </a:r>
            <a:r>
              <a:rPr lang="ko-KR" altLang="en-US" dirty="0" smtClean="0"/>
              <a:t>레지스터는 </a:t>
            </a:r>
            <a:r>
              <a:rPr lang="en-US" altLang="ko-KR" dirty="0" smtClean="0"/>
              <a:t>128-bit</a:t>
            </a:r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새로운 환경에 적합한 구현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56634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4194663"/>
            <a:ext cx="11369675" cy="2015637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32bits</a:t>
            </a:r>
            <a:r>
              <a:rPr lang="en-US" altLang="ko-KR" dirty="0" smtClean="0"/>
              <a:t> </a:t>
            </a:r>
            <a:r>
              <a:rPr lang="ko-KR" altLang="en-US" dirty="0" smtClean="0"/>
              <a:t>워드 </a:t>
            </a:r>
            <a:r>
              <a:rPr lang="en-US" altLang="ko-KR" dirty="0" smtClean="0"/>
              <a:t>X</a:t>
            </a:r>
            <a:r>
              <a:rPr lang="ko-KR" altLang="en-US" dirty="0" smtClean="0"/>
              <a:t>가 </a:t>
            </a:r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r>
              <a:rPr lang="ko-KR" altLang="en-US" b="1" dirty="0" smtClean="0">
                <a:solidFill>
                  <a:srgbClr val="FF0000"/>
                </a:solidFill>
              </a:rPr>
              <a:t>개의 바이트 </a:t>
            </a:r>
            <a:r>
              <a:rPr lang="en-US" altLang="ko-KR" b="1" dirty="0" smtClean="0">
                <a:solidFill>
                  <a:srgbClr val="FF0000"/>
                </a:solidFill>
              </a:rPr>
              <a:t>x</a:t>
            </a:r>
            <a:r>
              <a:rPr lang="en-US" altLang="ko-KR" b="1" baseline="-25000" dirty="0" smtClean="0">
                <a:solidFill>
                  <a:srgbClr val="FF0000"/>
                </a:solidFill>
              </a:rPr>
              <a:t>i</a:t>
            </a:r>
            <a:r>
              <a:rPr lang="ko-KR" altLang="en-US" dirty="0" smtClean="0"/>
              <a:t>로 구성됨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00B0F0"/>
                </a:solidFill>
              </a:rPr>
              <a:t>GF(2</a:t>
            </a:r>
            <a:r>
              <a:rPr lang="en-US" altLang="ko-KR" b="1" baseline="30000" dirty="0">
                <a:solidFill>
                  <a:srgbClr val="00B0F0"/>
                </a:solidFill>
              </a:rPr>
              <a:t>8</a:t>
            </a:r>
            <a:r>
              <a:rPr lang="en-US" altLang="ko-KR" b="1" dirty="0">
                <a:solidFill>
                  <a:srgbClr val="00B0F0"/>
                </a:solidFill>
              </a:rPr>
              <a:t>) </a:t>
            </a:r>
            <a:r>
              <a:rPr lang="ko-KR" altLang="en-US" b="1" dirty="0" smtClean="0">
                <a:solidFill>
                  <a:srgbClr val="00B0F0"/>
                </a:solidFill>
              </a:rPr>
              <a:t>상의 </a:t>
            </a:r>
            <a:r>
              <a:rPr lang="en-US" altLang="ko-KR" b="1" dirty="0" smtClean="0">
                <a:solidFill>
                  <a:srgbClr val="00B0F0"/>
                </a:solidFill>
              </a:rPr>
              <a:t>x(2)</a:t>
            </a:r>
            <a:r>
              <a:rPr lang="en-US" altLang="ko-KR" dirty="0" smtClean="0"/>
              <a:t> </a:t>
            </a:r>
            <a:r>
              <a:rPr lang="ko-KR" altLang="en-US" dirty="0" smtClean="0"/>
              <a:t>또는 </a:t>
            </a:r>
            <a:r>
              <a:rPr lang="en-US" altLang="ko-KR" b="1" dirty="0" smtClean="0">
                <a:solidFill>
                  <a:srgbClr val="00B0F0"/>
                </a:solidFill>
              </a:rPr>
              <a:t>x+1(3) </a:t>
            </a:r>
            <a:r>
              <a:rPr lang="ko-KR" altLang="en-US" dirty="0" smtClean="0"/>
              <a:t>곱셈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327" y="1152525"/>
            <a:ext cx="8341346" cy="3042138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804746" y="1257300"/>
            <a:ext cx="509954" cy="14507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65517" y="1257300"/>
            <a:ext cx="1485713" cy="145073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60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727938"/>
            <a:ext cx="11369675" cy="248236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AES 128</a:t>
            </a:r>
            <a:r>
              <a:rPr lang="ko-KR" altLang="en-US" dirty="0" smtClean="0"/>
              <a:t>의 상태는 </a:t>
            </a:r>
            <a:r>
              <a:rPr lang="en-US" altLang="ko-KR" dirty="0" smtClean="0"/>
              <a:t>32-bit </a:t>
            </a:r>
            <a:r>
              <a:rPr lang="ko-KR" altLang="en-US" dirty="0" smtClean="0"/>
              <a:t>워드 네 개에 저장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상태 </a:t>
            </a:r>
            <a:r>
              <a:rPr lang="en-US" altLang="ko-KR" dirty="0" smtClean="0"/>
              <a:t>S</a:t>
            </a:r>
            <a:r>
              <a:rPr lang="ko-KR" altLang="en-US" dirty="0" smtClean="0"/>
              <a:t>로 정의</a:t>
            </a:r>
            <a:r>
              <a:rPr lang="en-US" altLang="ko-KR" dirty="0" smtClean="0"/>
              <a:t>, </a:t>
            </a:r>
            <a:r>
              <a:rPr lang="ko-KR" altLang="en-US" b="1" dirty="0" smtClean="0">
                <a:solidFill>
                  <a:srgbClr val="FF0000"/>
                </a:solidFill>
              </a:rPr>
              <a:t>전체 </a:t>
            </a:r>
            <a:r>
              <a:rPr lang="en-US" altLang="ko-KR" b="1" dirty="0" smtClean="0">
                <a:solidFill>
                  <a:srgbClr val="FF0000"/>
                </a:solidFill>
              </a:rPr>
              <a:t>128bits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각각의 상태에 대해 </a:t>
            </a:r>
            <a:r>
              <a:rPr lang="ko-KR" altLang="en-US" b="1" dirty="0" smtClean="0">
                <a:solidFill>
                  <a:srgbClr val="00B0F0"/>
                </a:solidFill>
              </a:rPr>
              <a:t>상기의 식</a:t>
            </a:r>
            <a:r>
              <a:rPr lang="ko-KR" altLang="en-US" dirty="0" smtClean="0"/>
              <a:t>을 도출 가능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1"/>
          <a:stretch/>
        </p:blipFill>
        <p:spPr>
          <a:xfrm>
            <a:off x="2098430" y="1766080"/>
            <a:ext cx="7995140" cy="196185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766" y="1155513"/>
            <a:ext cx="2060332" cy="47546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133597" y="1173098"/>
            <a:ext cx="2121880" cy="4754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136098" y="1851747"/>
            <a:ext cx="7957472" cy="1758670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70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727938"/>
            <a:ext cx="11369675" cy="248236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Left -&gt; Rev -&gt; Right </a:t>
            </a:r>
            <a:r>
              <a:rPr lang="ko-KR" altLang="en-US" dirty="0" smtClean="0"/>
              <a:t>순서로 연산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이때 </a:t>
            </a:r>
            <a:r>
              <a:rPr lang="en-US" altLang="ko-KR" b="1" dirty="0" smtClean="0">
                <a:solidFill>
                  <a:srgbClr val="FF0000"/>
                </a:solidFill>
              </a:rPr>
              <a:t>ASIMD</a:t>
            </a:r>
            <a:r>
              <a:rPr lang="ko-KR" altLang="en-US" b="1" dirty="0" smtClean="0">
                <a:solidFill>
                  <a:srgbClr val="FF0000"/>
                </a:solidFill>
              </a:rPr>
              <a:t>를 사용하여 </a:t>
            </a:r>
            <a:r>
              <a:rPr lang="en-US" altLang="ko-KR" b="1" dirty="0" smtClean="0">
                <a:solidFill>
                  <a:srgbClr val="FF0000"/>
                </a:solidFill>
              </a:rPr>
              <a:t>128bits</a:t>
            </a:r>
            <a:r>
              <a:rPr lang="ko-KR" altLang="en-US" b="1" dirty="0" smtClean="0">
                <a:solidFill>
                  <a:srgbClr val="FF0000"/>
                </a:solidFill>
              </a:rPr>
              <a:t>를 동시</a:t>
            </a:r>
            <a:r>
              <a:rPr lang="ko-KR" altLang="en-US" dirty="0" smtClean="0"/>
              <a:t>에 연산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ASIMD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128-bit </a:t>
            </a:r>
            <a:r>
              <a:rPr lang="ko-KR" altLang="en-US" dirty="0" smtClean="0"/>
              <a:t>레지스터 활용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87" y="1441939"/>
            <a:ext cx="10413026" cy="181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8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727938"/>
            <a:ext cx="11369675" cy="248236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조건</a:t>
            </a:r>
            <a:r>
              <a:rPr lang="en-US" altLang="ko-KR" dirty="0" smtClean="0"/>
              <a:t>: AES </a:t>
            </a:r>
            <a:r>
              <a:rPr lang="ko-KR" altLang="en-US" dirty="0" smtClean="0"/>
              <a:t>상태가 </a:t>
            </a:r>
            <a:r>
              <a:rPr lang="en-US" altLang="ko-KR" b="1" dirty="0" smtClean="0">
                <a:solidFill>
                  <a:srgbClr val="FF0000"/>
                </a:solidFill>
              </a:rPr>
              <a:t>128-bit </a:t>
            </a:r>
            <a:r>
              <a:rPr lang="ko-KR" altLang="en-US" b="1" dirty="0" smtClean="0">
                <a:solidFill>
                  <a:srgbClr val="FF0000"/>
                </a:solidFill>
              </a:rPr>
              <a:t>레지스터에 저장 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직전 슬라이드의 공식을 정리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상기의 공식 획득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4"/>
          <a:stretch/>
        </p:blipFill>
        <p:spPr>
          <a:xfrm>
            <a:off x="2010555" y="1900061"/>
            <a:ext cx="8170890" cy="89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97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 AES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타깃 프로세서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성능평가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727938"/>
            <a:ext cx="11369675" cy="248236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Rev32_128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ASIMD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rev32(vrev342q_u16)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854" y="2145324"/>
            <a:ext cx="8843226" cy="13320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" t="26659" r="19462" b="50077"/>
          <a:stretch/>
        </p:blipFill>
        <p:spPr>
          <a:xfrm>
            <a:off x="756139" y="1520248"/>
            <a:ext cx="7869116" cy="42203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655695" y="2192858"/>
            <a:ext cx="918212" cy="436041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55820" y="2194966"/>
            <a:ext cx="918212" cy="436041"/>
          </a:xfrm>
          <a:prstGeom prst="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644515" y="2194560"/>
            <a:ext cx="918212" cy="436041"/>
          </a:xfrm>
          <a:prstGeom prst="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644640" y="2196668"/>
            <a:ext cx="918212" cy="436041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617510" y="2196668"/>
            <a:ext cx="918212" cy="436041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8617635" y="2198776"/>
            <a:ext cx="918212" cy="436041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590505" y="2195830"/>
            <a:ext cx="918212" cy="436041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0590630" y="2197938"/>
            <a:ext cx="918212" cy="436041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728641" y="3031411"/>
            <a:ext cx="918212" cy="436041"/>
          </a:xfrm>
          <a:prstGeom prst="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728766" y="3033519"/>
            <a:ext cx="918212" cy="436041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5717461" y="3033113"/>
            <a:ext cx="918212" cy="436041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717586" y="3035221"/>
            <a:ext cx="918212" cy="436041"/>
          </a:xfrm>
          <a:prstGeom prst="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90456" y="3035221"/>
            <a:ext cx="918212" cy="436041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8690581" y="3037329"/>
            <a:ext cx="918212" cy="436041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9663451" y="3034383"/>
            <a:ext cx="918212" cy="436041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10663576" y="3036491"/>
            <a:ext cx="918212" cy="436041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522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271" y="2063031"/>
            <a:ext cx="9967656" cy="182879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727938"/>
            <a:ext cx="11369675" cy="2482364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RotLeft_128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ASIMD </a:t>
            </a:r>
            <a:r>
              <a:rPr lang="ko-KR" altLang="en-US" dirty="0" smtClean="0"/>
              <a:t>명령어 </a:t>
            </a:r>
            <a:r>
              <a:rPr lang="en-US" altLang="ko-KR" dirty="0" smtClean="0"/>
              <a:t>vrev32q_u8, vtrn2q_u8 </a:t>
            </a:r>
            <a:r>
              <a:rPr lang="ko-KR" altLang="en-US" dirty="0" smtClean="0"/>
              <a:t>두 개를 사용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2682825" y="2127330"/>
            <a:ext cx="526367" cy="436041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209191" y="2127329"/>
            <a:ext cx="1688123" cy="436041"/>
          </a:xfrm>
          <a:prstGeom prst="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897314" y="2134537"/>
            <a:ext cx="562709" cy="436041"/>
          </a:xfrm>
          <a:prstGeom prst="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460023" y="2134537"/>
            <a:ext cx="1688122" cy="436041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63240" y="2137496"/>
            <a:ext cx="547614" cy="436041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7710853" y="2137496"/>
            <a:ext cx="1703218" cy="436041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414071" y="2137496"/>
            <a:ext cx="530029" cy="436041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9948025" y="2137495"/>
            <a:ext cx="1699292" cy="436041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2" t="4363" r="7305" b="76250"/>
          <a:stretch/>
        </p:blipFill>
        <p:spPr>
          <a:xfrm>
            <a:off x="852562" y="1521069"/>
            <a:ext cx="9442939" cy="351693"/>
          </a:xfrm>
          <a:prstGeom prst="rect">
            <a:avLst/>
          </a:prstGeom>
        </p:spPr>
      </p:pic>
      <p:sp>
        <p:nvSpPr>
          <p:cNvPr id="30" name="직사각형 29"/>
          <p:cNvSpPr/>
          <p:nvPr/>
        </p:nvSpPr>
        <p:spPr>
          <a:xfrm>
            <a:off x="4422071" y="3464580"/>
            <a:ext cx="526367" cy="436041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2737702" y="3462996"/>
            <a:ext cx="1688123" cy="436041"/>
          </a:xfrm>
          <a:prstGeom prst="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6672732" y="3471788"/>
            <a:ext cx="562709" cy="436041"/>
          </a:xfrm>
          <a:prstGeom prst="rect">
            <a:avLst/>
          </a:prstGeom>
          <a:solidFill>
            <a:srgbClr val="0070C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4984610" y="3471788"/>
            <a:ext cx="1688122" cy="436041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8935930" y="3465951"/>
            <a:ext cx="547614" cy="436041"/>
          </a:xfrm>
          <a:prstGeom prst="rect">
            <a:avLst/>
          </a:prstGeom>
          <a:solidFill>
            <a:srgbClr val="7030A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7239005" y="3471788"/>
            <a:ext cx="1703218" cy="436041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11190336" y="3471787"/>
            <a:ext cx="530029" cy="436041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9483544" y="3464579"/>
            <a:ext cx="1699292" cy="436041"/>
          </a:xfrm>
          <a:prstGeom prst="rect">
            <a:avLst/>
          </a:prstGeom>
          <a:solidFill>
            <a:srgbClr val="00B050">
              <a:alpha val="20000"/>
            </a:srgb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506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094604"/>
            <a:ext cx="11369675" cy="3115698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16-byte </a:t>
            </a:r>
            <a:r>
              <a:rPr lang="ko-KR" altLang="en-US" dirty="0" smtClean="0"/>
              <a:t>레지스터에서 </a:t>
            </a:r>
            <a:r>
              <a:rPr lang="en-US" altLang="ko-KR" dirty="0" smtClean="0"/>
              <a:t>GF(2</a:t>
            </a:r>
            <a:r>
              <a:rPr lang="en-US" altLang="ko-KR" baseline="30000" dirty="0" smtClean="0"/>
              <a:t>8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상의 </a:t>
            </a:r>
            <a:r>
              <a:rPr lang="en-US" altLang="ko-KR" dirty="0" smtClean="0"/>
              <a:t>x </a:t>
            </a:r>
            <a:r>
              <a:rPr lang="ko-KR" altLang="en-US" dirty="0" smtClean="0"/>
              <a:t>곱하기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solidFill>
                  <a:srgbClr val="FF0000"/>
                </a:solidFill>
              </a:rPr>
              <a:t>1 left-shift </a:t>
            </a:r>
            <a:r>
              <a:rPr lang="en-US" altLang="ko-KR" dirty="0" smtClean="0"/>
              <a:t>-&gt; </a:t>
            </a:r>
            <a:r>
              <a:rPr lang="en-US" altLang="ko-KR" dirty="0" smtClean="0">
                <a:solidFill>
                  <a:srgbClr val="00B050"/>
                </a:solidFill>
              </a:rPr>
              <a:t>modulo P(x)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>
                <a:solidFill>
                  <a:srgbClr val="00B050"/>
                </a:solidFill>
              </a:rPr>
              <a:t>P(x) = x</a:t>
            </a:r>
            <a:r>
              <a:rPr lang="en-US" altLang="ko-KR" baseline="30000" dirty="0" smtClean="0">
                <a:solidFill>
                  <a:srgbClr val="00B050"/>
                </a:solidFill>
              </a:rPr>
              <a:t>8</a:t>
            </a:r>
            <a:r>
              <a:rPr lang="en-US" altLang="ko-KR" dirty="0" smtClean="0">
                <a:solidFill>
                  <a:srgbClr val="00B050"/>
                </a:solidFill>
              </a:rPr>
              <a:t> + x</a:t>
            </a:r>
            <a:r>
              <a:rPr lang="en-US" altLang="ko-KR" baseline="30000" dirty="0" smtClean="0">
                <a:solidFill>
                  <a:srgbClr val="00B050"/>
                </a:solidFill>
              </a:rPr>
              <a:t>4</a:t>
            </a:r>
            <a:r>
              <a:rPr lang="en-US" altLang="ko-KR" dirty="0" smtClean="0">
                <a:solidFill>
                  <a:srgbClr val="00B050"/>
                </a:solidFill>
              </a:rPr>
              <a:t> + x</a:t>
            </a:r>
            <a:r>
              <a:rPr lang="en-US" altLang="ko-KR" baseline="30000" dirty="0" smtClean="0">
                <a:solidFill>
                  <a:srgbClr val="00B050"/>
                </a:solidFill>
              </a:rPr>
              <a:t>3</a:t>
            </a:r>
            <a:r>
              <a:rPr lang="en-US" altLang="ko-KR" dirty="0" smtClean="0">
                <a:solidFill>
                  <a:srgbClr val="00B050"/>
                </a:solidFill>
              </a:rPr>
              <a:t> + x + 1</a:t>
            </a:r>
            <a:r>
              <a:rPr lang="en-US" altLang="ko-KR" dirty="0" smtClean="0"/>
              <a:t> (irreducible polynomial)</a:t>
            </a:r>
          </a:p>
          <a:p>
            <a:pPr lvl="1">
              <a:lnSpc>
                <a:spcPct val="100000"/>
              </a:lnSpc>
            </a:pPr>
            <a:r>
              <a:rPr lang="en-US" altLang="ko-KR" dirty="0" smtClean="0"/>
              <a:t>16</a:t>
            </a:r>
            <a:r>
              <a:rPr lang="ko-KR" altLang="en-US" dirty="0" smtClean="0"/>
              <a:t>회 반복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마지막으로 </a:t>
            </a:r>
            <a:r>
              <a:rPr lang="en-US" altLang="ko-KR" dirty="0" smtClean="0">
                <a:solidFill>
                  <a:srgbClr val="0070C0"/>
                </a:solidFill>
              </a:rPr>
              <a:t>XOR </a:t>
            </a:r>
            <a:r>
              <a:rPr lang="ko-KR" altLang="en-US" dirty="0" smtClean="0">
                <a:solidFill>
                  <a:srgbClr val="0070C0"/>
                </a:solidFill>
              </a:rPr>
              <a:t>연산</a:t>
            </a:r>
            <a:endParaRPr lang="en-US" altLang="ko-KR" dirty="0" smtClean="0">
              <a:solidFill>
                <a:srgbClr val="0070C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231" y="1371890"/>
            <a:ext cx="6623538" cy="172271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901462" y="1863969"/>
            <a:ext cx="4317023" cy="3714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901462" y="2540977"/>
            <a:ext cx="4317023" cy="40198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104793" y="2235424"/>
            <a:ext cx="1113692" cy="30555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35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07831"/>
            <a:ext cx="11369675" cy="5102471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tbl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tbx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연산을 사용하지 않은 이유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Cortex-A53 32-bit </a:t>
            </a:r>
            <a:r>
              <a:rPr lang="ko-KR" altLang="en-US" dirty="0" smtClean="0"/>
              <a:t>모드는 병렬 실행이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Cortex-A53 </a:t>
            </a:r>
            <a:r>
              <a:rPr lang="en-US" altLang="ko-KR" b="1" dirty="0" smtClean="0">
                <a:solidFill>
                  <a:srgbClr val="FF0000"/>
                </a:solidFill>
              </a:rPr>
              <a:t>64-bit </a:t>
            </a:r>
            <a:r>
              <a:rPr lang="ko-KR" altLang="en-US" b="1" dirty="0" smtClean="0">
                <a:solidFill>
                  <a:srgbClr val="FF0000"/>
                </a:solidFill>
              </a:rPr>
              <a:t>모드는 연산 비용이 증가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altLang="ko-KR" dirty="0" err="1"/>
              <a:t>t</a:t>
            </a:r>
            <a:r>
              <a:rPr lang="en-US" altLang="ko-KR" dirty="0" err="1" smtClean="0"/>
              <a:t>bl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tbx</a:t>
            </a:r>
            <a:r>
              <a:rPr lang="en-US" altLang="ko-KR" dirty="0" smtClean="0"/>
              <a:t> </a:t>
            </a:r>
            <a:r>
              <a:rPr lang="ko-KR" altLang="en-US" dirty="0" smtClean="0"/>
              <a:t>명령어의 </a:t>
            </a:r>
            <a:r>
              <a:rPr lang="ko-KR" altLang="en-US" dirty="0" err="1" smtClean="0"/>
              <a:t>마이크로연산량이</a:t>
            </a:r>
            <a:r>
              <a:rPr lang="ko-KR" altLang="en-US" dirty="0" smtClean="0"/>
              <a:t> 증가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ASIMD</a:t>
            </a:r>
            <a:r>
              <a:rPr lang="ko-KR" altLang="en-US" dirty="0" smtClean="0"/>
              <a:t>를 사용한 이유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AES </a:t>
            </a:r>
            <a:r>
              <a:rPr lang="ko-KR" altLang="en-US" dirty="0" smtClean="0"/>
              <a:t>상태 정보를 </a:t>
            </a:r>
            <a:r>
              <a:rPr lang="en-US" altLang="ko-KR" dirty="0" smtClean="0"/>
              <a:t>128-bit </a:t>
            </a:r>
            <a:r>
              <a:rPr lang="ko-KR" altLang="en-US" dirty="0" smtClean="0"/>
              <a:t>레지스터에 저장하기 위함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ARMv8-A </a:t>
            </a:r>
            <a:r>
              <a:rPr lang="ko-KR" altLang="en-US" dirty="0" smtClean="0"/>
              <a:t>레지스터</a:t>
            </a:r>
            <a:r>
              <a:rPr lang="en-US" altLang="ko-KR" dirty="0" smtClean="0"/>
              <a:t>: 64-bit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 smtClean="0"/>
              <a:t>ASIMD </a:t>
            </a:r>
            <a:r>
              <a:rPr lang="ko-KR" altLang="en-US" b="1" dirty="0" smtClean="0"/>
              <a:t>레지스터</a:t>
            </a:r>
            <a:r>
              <a:rPr lang="en-US" altLang="ko-KR" b="1" dirty="0" smtClean="0"/>
              <a:t>: 128-bit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b="1" dirty="0" err="1" smtClean="0">
                <a:solidFill>
                  <a:srgbClr val="FF0000"/>
                </a:solidFill>
              </a:rPr>
              <a:t>동시접근</a:t>
            </a:r>
            <a:r>
              <a:rPr lang="en-US" altLang="ko-KR" b="1" dirty="0" smtClean="0">
                <a:solidFill>
                  <a:srgbClr val="FF0000"/>
                </a:solidFill>
              </a:rPr>
              <a:t>(</a:t>
            </a:r>
            <a:r>
              <a:rPr lang="ko-KR" altLang="en-US" b="1" dirty="0" err="1" smtClean="0">
                <a:solidFill>
                  <a:srgbClr val="FF0000"/>
                </a:solidFill>
              </a:rPr>
              <a:t>인터리빙</a:t>
            </a:r>
            <a:r>
              <a:rPr lang="en-US" altLang="ko-KR" b="1" dirty="0" smtClean="0">
                <a:solidFill>
                  <a:srgbClr val="FF0000"/>
                </a:solidFill>
              </a:rPr>
              <a:t>)</a:t>
            </a:r>
            <a:r>
              <a:rPr lang="ko-KR" altLang="en-US" b="1" dirty="0" smtClean="0">
                <a:solidFill>
                  <a:srgbClr val="FF0000"/>
                </a:solidFill>
              </a:rPr>
              <a:t>이 가능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의존성 저하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8750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4312206"/>
            <a:ext cx="11369675" cy="189809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Transpose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128-bit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32-bit AES </a:t>
            </a:r>
            <a:r>
              <a:rPr lang="ko-KR" altLang="en-US" dirty="0" smtClean="0"/>
              <a:t>상태에 맞도록 변환이 필요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62" y="1051102"/>
            <a:ext cx="10351476" cy="3261104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981592" y="3180754"/>
            <a:ext cx="914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927838" y="1178169"/>
            <a:ext cx="8168054" cy="254977"/>
          </a:xfrm>
          <a:prstGeom prst="rect">
            <a:avLst/>
          </a:pr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27838" y="1490351"/>
            <a:ext cx="8168054" cy="254977"/>
          </a:xfrm>
          <a:prstGeom prst="rect">
            <a:avLst/>
          </a:prstGeom>
          <a:solidFill>
            <a:srgbClr val="00B050">
              <a:alpha val="10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19046" y="1809503"/>
            <a:ext cx="8168054" cy="254977"/>
          </a:xfrm>
          <a:prstGeom prst="rect">
            <a:avLst/>
          </a:prstGeom>
          <a:solidFill>
            <a:srgbClr val="FFFF00">
              <a:alpha val="10000"/>
            </a:srgb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919046" y="2126765"/>
            <a:ext cx="8168054" cy="254977"/>
          </a:xfrm>
          <a:prstGeom prst="rect">
            <a:avLst/>
          </a:prstGeom>
          <a:solidFill>
            <a:srgbClr val="0070C0">
              <a:alpha val="1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27838" y="2964706"/>
            <a:ext cx="1964202" cy="1241924"/>
          </a:xfrm>
          <a:prstGeom prst="rect">
            <a:avLst/>
          </a:prstGeom>
          <a:solidFill>
            <a:srgbClr val="FF0000">
              <a:alpha val="1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914900" y="2964706"/>
            <a:ext cx="1984716" cy="1241924"/>
          </a:xfrm>
          <a:prstGeom prst="rect">
            <a:avLst/>
          </a:prstGeom>
          <a:solidFill>
            <a:srgbClr val="00B050">
              <a:alpha val="10000"/>
            </a:srgb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6928572" y="2958610"/>
            <a:ext cx="1941108" cy="1248020"/>
          </a:xfrm>
          <a:prstGeom prst="rect">
            <a:avLst/>
          </a:prstGeom>
          <a:solidFill>
            <a:srgbClr val="FFFF00">
              <a:alpha val="10000"/>
            </a:srgbClr>
          </a:solidFill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898636" y="2958610"/>
            <a:ext cx="2001714" cy="1248020"/>
          </a:xfrm>
          <a:prstGeom prst="rect">
            <a:avLst/>
          </a:prstGeom>
          <a:solidFill>
            <a:srgbClr val="0070C0">
              <a:alpha val="10000"/>
            </a:srgbClr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8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43000"/>
            <a:ext cx="11369675" cy="5067302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Transpose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32-bit </a:t>
            </a:r>
            <a:r>
              <a:rPr lang="ko-KR" altLang="en-US" dirty="0" smtClean="0"/>
              <a:t>상에서</a:t>
            </a:r>
            <a:r>
              <a:rPr lang="en-US" altLang="ko-KR" dirty="0" smtClean="0"/>
              <a:t>: 16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trn1/trn2 </a:t>
            </a:r>
            <a:r>
              <a:rPr lang="ko-KR" altLang="en-US" dirty="0" smtClean="0"/>
              <a:t>명령어로 구현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64-bit </a:t>
            </a:r>
            <a:r>
              <a:rPr lang="ko-KR" altLang="en-US" b="1" dirty="0" smtClean="0">
                <a:solidFill>
                  <a:srgbClr val="FF0000"/>
                </a:solidFill>
              </a:rPr>
              <a:t>상에서</a:t>
            </a:r>
            <a:r>
              <a:rPr lang="en-US" altLang="ko-KR" b="1" dirty="0" smtClean="0">
                <a:solidFill>
                  <a:srgbClr val="FF0000"/>
                </a:solidFill>
              </a:rPr>
              <a:t>: ld4 </a:t>
            </a:r>
            <a:r>
              <a:rPr lang="ko-KR" altLang="en-US" b="1" dirty="0" smtClean="0">
                <a:solidFill>
                  <a:srgbClr val="FF0000"/>
                </a:solidFill>
              </a:rPr>
              <a:t>명령어로 구현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ARMv8-A</a:t>
            </a:r>
            <a:r>
              <a:rPr lang="ko-KR" altLang="en-US" dirty="0" smtClean="0"/>
              <a:t>에서는 </a:t>
            </a:r>
            <a:r>
              <a:rPr lang="en-US" altLang="ko-KR" dirty="0" smtClean="0"/>
              <a:t>16</a:t>
            </a:r>
            <a:r>
              <a:rPr lang="ko-KR" altLang="en-US" dirty="0" smtClean="0"/>
              <a:t>회 명령어 호출보다 </a:t>
            </a:r>
            <a:r>
              <a:rPr lang="en-US" altLang="ko-KR" dirty="0" smtClean="0"/>
              <a:t>4</a:t>
            </a:r>
            <a:r>
              <a:rPr lang="ko-KR" altLang="en-US" dirty="0" smtClean="0"/>
              <a:t>회 </a:t>
            </a:r>
            <a:r>
              <a:rPr lang="en-US" altLang="ko-KR" dirty="0" smtClean="0"/>
              <a:t>128</a:t>
            </a:r>
            <a:r>
              <a:rPr lang="ko-KR" altLang="en-US" dirty="0" smtClean="0"/>
              <a:t>비트 저장 후 호출이 빠름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 smtClean="0"/>
              <a:t>구현 방법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64bytes(512bits)</a:t>
            </a:r>
            <a:r>
              <a:rPr lang="ko-KR" altLang="en-US" dirty="0" smtClean="0"/>
              <a:t>를 메모리에 저장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/>
              <a:t>l</a:t>
            </a:r>
            <a:r>
              <a:rPr lang="en-US" altLang="ko-KR" dirty="0" smtClean="0"/>
              <a:t>d4 </a:t>
            </a:r>
            <a:r>
              <a:rPr lang="ko-KR" altLang="en-US" dirty="0" smtClean="0"/>
              <a:t>명령어로 호출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st4 </a:t>
            </a:r>
            <a:r>
              <a:rPr lang="ko-KR" altLang="en-US" dirty="0" smtClean="0"/>
              <a:t>명령어로 패턴 뒤집기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5950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4211514"/>
            <a:ext cx="11369675" cy="1998787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 smtClean="0"/>
              <a:t>MixColumns</a:t>
            </a:r>
            <a:r>
              <a:rPr lang="en-US" altLang="ko-KR" dirty="0" smtClean="0"/>
              <a:t> </a:t>
            </a:r>
            <a:r>
              <a:rPr lang="ko-KR" altLang="en-US" dirty="0" smtClean="0"/>
              <a:t>최종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1052337"/>
            <a:ext cx="6276975" cy="38481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655" y="4900437"/>
            <a:ext cx="7210425" cy="14001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950069" y="5589360"/>
            <a:ext cx="6847595" cy="741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133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9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787474"/>
            <a:ext cx="11369675" cy="2422827"/>
          </a:xfrm>
        </p:spPr>
        <p:txBody>
          <a:bodyPr anchor="ctr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1: T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, T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</a:t>
            </a:r>
            <a:r>
              <a:rPr lang="ko-KR" altLang="en-US" dirty="0" smtClean="0"/>
              <a:t>두개의 파트로 분할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2: </a:t>
            </a:r>
            <a:r>
              <a:rPr lang="ko-KR" altLang="en-US" dirty="0" smtClean="0"/>
              <a:t>기존에 있던 식을 근거로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3:</a:t>
            </a:r>
            <a:r>
              <a:rPr lang="en-US" altLang="ko-KR" dirty="0"/>
              <a:t> T</a:t>
            </a:r>
            <a:r>
              <a:rPr lang="en-US" altLang="ko-KR" baseline="-25000" dirty="0"/>
              <a:t>0</a:t>
            </a:r>
            <a:r>
              <a:rPr lang="en-US" altLang="ko-KR" dirty="0"/>
              <a:t>, T</a:t>
            </a:r>
            <a:r>
              <a:rPr lang="en-US" altLang="ko-KR" baseline="-25000" dirty="0"/>
              <a:t>1</a:t>
            </a:r>
            <a:r>
              <a:rPr lang="en-US" altLang="ko-KR" dirty="0"/>
              <a:t> 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정의할 수 있음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</a:t>
            </a:r>
            <a:r>
              <a:rPr lang="en-US" altLang="ko-KR" baseline="-25000" dirty="0" smtClean="0"/>
              <a:t>1</a:t>
            </a:r>
            <a:r>
              <a:rPr lang="en-US" altLang="ko-KR" dirty="0" smtClean="0"/>
              <a:t> </a:t>
            </a:r>
            <a:r>
              <a:rPr lang="ko-KR" altLang="en-US" dirty="0" smtClean="0"/>
              <a:t>내부에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 </a:t>
            </a:r>
            <a:r>
              <a:rPr lang="ko-KR" altLang="en-US" dirty="0" smtClean="0"/>
              <a:t>구조가 포함됨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875"/>
          <a:stretch/>
        </p:blipFill>
        <p:spPr>
          <a:xfrm>
            <a:off x="1433146" y="1600244"/>
            <a:ext cx="6276975" cy="38960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11" b="72602"/>
          <a:stretch/>
        </p:blipFill>
        <p:spPr>
          <a:xfrm>
            <a:off x="1433146" y="2077766"/>
            <a:ext cx="7271239" cy="4888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23193" y="1533434"/>
            <a:ext cx="509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1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3193" y="2057868"/>
            <a:ext cx="509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2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277817" y="2669009"/>
            <a:ext cx="3635452" cy="927188"/>
            <a:chOff x="1277817" y="2176497"/>
            <a:chExt cx="3118338" cy="795303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821" t="9825" r="52142" b="80245"/>
            <a:stretch/>
          </p:blipFill>
          <p:spPr>
            <a:xfrm>
              <a:off x="1277817" y="2176497"/>
              <a:ext cx="3118338" cy="382066"/>
            </a:xfrm>
            <a:prstGeom prst="rect">
              <a:avLst/>
            </a:prstGeom>
          </p:spPr>
        </p:pic>
        <p:pic>
          <p:nvPicPr>
            <p:cNvPr id="12" name="그림 11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00" t="36331" r="55013" b="53125"/>
            <a:stretch/>
          </p:blipFill>
          <p:spPr>
            <a:xfrm>
              <a:off x="1353801" y="2566097"/>
              <a:ext cx="2867758" cy="405703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923193" y="2800599"/>
            <a:ext cx="509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3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2179320" y="2202180"/>
            <a:ext cx="2080260" cy="304800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179319" y="2739321"/>
            <a:ext cx="2667001" cy="304800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640580" y="2202180"/>
            <a:ext cx="3901440" cy="304800"/>
          </a:xfrm>
          <a:prstGeom prst="rect">
            <a:avLst/>
          </a:prstGeom>
          <a:solidFill>
            <a:srgbClr val="00B050">
              <a:alpha val="1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79318" y="3207306"/>
            <a:ext cx="2400301" cy="304800"/>
          </a:xfrm>
          <a:prstGeom prst="rect">
            <a:avLst/>
          </a:prstGeom>
          <a:solidFill>
            <a:srgbClr val="00B050">
              <a:alpha val="1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4"/>
          <a:stretch/>
        </p:blipFill>
        <p:spPr>
          <a:xfrm>
            <a:off x="1026795" y="1161187"/>
            <a:ext cx="2646045" cy="36939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583297" y="115774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존재할 때</a:t>
            </a:r>
            <a:r>
              <a:rPr lang="en-US" altLang="ko-KR" b="1" dirty="0" smtClean="0"/>
              <a:t>,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06585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94"/>
          <a:stretch/>
        </p:blipFill>
        <p:spPr>
          <a:xfrm>
            <a:off x="1026795" y="1161187"/>
            <a:ext cx="2646045" cy="36939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583297" y="1157743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/>
              <a:t>가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존재할 때</a:t>
            </a:r>
            <a:r>
              <a:rPr lang="en-US" altLang="ko-KR" b="1" dirty="0" smtClean="0"/>
              <a:t>,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5" y="1905241"/>
            <a:ext cx="5928698" cy="125998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95" y="3502706"/>
            <a:ext cx="8071580" cy="2265048"/>
          </a:xfrm>
          <a:prstGeom prst="rect">
            <a:avLst/>
          </a:prstGeom>
        </p:spPr>
      </p:pic>
      <p:sp>
        <p:nvSpPr>
          <p:cNvPr id="21" name="직사각형 20"/>
          <p:cNvSpPr/>
          <p:nvPr/>
        </p:nvSpPr>
        <p:spPr>
          <a:xfrm>
            <a:off x="1681890" y="2739320"/>
            <a:ext cx="5273603" cy="425909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1774872" y="5326252"/>
            <a:ext cx="5812890" cy="441502"/>
          </a:xfrm>
          <a:prstGeom prst="rect">
            <a:avLst/>
          </a:prstGeom>
          <a:solidFill>
            <a:srgbClr val="00B050">
              <a:alpha val="10000"/>
            </a:srgb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737520" y="5920564"/>
            <a:ext cx="37208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800" dirty="0" smtClean="0"/>
              <a:t>X</a:t>
            </a:r>
            <a:r>
              <a:rPr lang="en-US" altLang="ko-KR" sz="2800" baseline="-25000" dirty="0" smtClean="0"/>
              <a:t>P</a:t>
            </a:r>
            <a:r>
              <a:rPr lang="ko-KR" altLang="en-US" sz="2800" dirty="0" smtClean="0"/>
              <a:t>를 대입하여 계산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49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603745" y="1190336"/>
            <a:ext cx="7109433" cy="836446"/>
            <a:chOff x="2351091" y="1329101"/>
            <a:chExt cx="7109433" cy="836446"/>
          </a:xfrm>
        </p:grpSpPr>
        <p:grpSp>
          <p:nvGrpSpPr>
            <p:cNvPr id="8" name="그룹 7"/>
            <p:cNvGrpSpPr/>
            <p:nvPr/>
          </p:nvGrpSpPr>
          <p:grpSpPr>
            <a:xfrm>
              <a:off x="2351091" y="1329101"/>
              <a:ext cx="5928698" cy="433001"/>
              <a:chOff x="3783623" y="5662246"/>
              <a:chExt cx="5928698" cy="433001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635"/>
              <a:stretch/>
            </p:blipFill>
            <p:spPr>
              <a:xfrm>
                <a:off x="3783623" y="5662246"/>
                <a:ext cx="5928698" cy="433001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934" b="69032"/>
              <a:stretch/>
            </p:blipFill>
            <p:spPr>
              <a:xfrm>
                <a:off x="3783623" y="5662246"/>
                <a:ext cx="359628" cy="390196"/>
              </a:xfrm>
              <a:prstGeom prst="rect">
                <a:avLst/>
              </a:prstGeom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2351092" y="1763902"/>
              <a:ext cx="7109432" cy="401645"/>
              <a:chOff x="1026795" y="3499285"/>
              <a:chExt cx="8093761" cy="457254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9970"/>
              <a:stretch/>
            </p:blipFill>
            <p:spPr>
              <a:xfrm>
                <a:off x="1048976" y="3499285"/>
                <a:ext cx="8071580" cy="453684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5292" b="79964"/>
              <a:stretch/>
            </p:blipFill>
            <p:spPr>
              <a:xfrm>
                <a:off x="1026795" y="3502707"/>
                <a:ext cx="379974" cy="453832"/>
              </a:xfrm>
              <a:prstGeom prst="rect">
                <a:avLst/>
              </a:prstGeom>
            </p:spPr>
          </p:pic>
        </p:grpSp>
      </p:grpSp>
      <p:sp>
        <p:nvSpPr>
          <p:cNvPr id="24" name="TextBox 23"/>
          <p:cNvSpPr txBox="1"/>
          <p:nvPr/>
        </p:nvSpPr>
        <p:spPr>
          <a:xfrm>
            <a:off x="993531" y="1361727"/>
            <a:ext cx="509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4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603745" y="2354834"/>
            <a:ext cx="7229841" cy="2508857"/>
            <a:chOff x="2351091" y="2493599"/>
            <a:chExt cx="7229841" cy="250885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5"/>
            <a:stretch/>
          </p:blipFill>
          <p:spPr>
            <a:xfrm>
              <a:off x="2778369" y="2878381"/>
              <a:ext cx="5040072" cy="7143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1507" y="3592756"/>
              <a:ext cx="6829425" cy="140970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875"/>
            <a:stretch/>
          </p:blipFill>
          <p:spPr>
            <a:xfrm>
              <a:off x="2351091" y="2493599"/>
              <a:ext cx="6276975" cy="389601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993530" y="2276764"/>
            <a:ext cx="509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5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4831792"/>
            <a:ext cx="11369675" cy="170257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4: </a:t>
            </a:r>
            <a:r>
              <a:rPr lang="ko-KR" altLang="en-US" dirty="0" smtClean="0"/>
              <a:t>획득한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, T</a:t>
            </a:r>
            <a:r>
              <a:rPr lang="en-US" altLang="ko-KR" baseline="-25000" dirty="0" smtClean="0"/>
              <a:t>1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5: X’</a:t>
            </a:r>
            <a:r>
              <a:rPr lang="en-US" altLang="ko-KR" baseline="-25000" dirty="0" smtClean="0"/>
              <a:t>P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4</a:t>
            </a:r>
            <a:r>
              <a:rPr lang="ko-KR" altLang="en-US" dirty="0" smtClean="0"/>
              <a:t>를 대입 후 식 전개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4-way Transpose </a:t>
            </a:r>
            <a:r>
              <a:rPr lang="ko-KR" altLang="en-US" dirty="0" smtClean="0"/>
              <a:t>완성</a:t>
            </a:r>
            <a:endParaRPr lang="en-US" altLang="ko-KR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2258840" y="4452178"/>
            <a:ext cx="6638975" cy="425909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11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AES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Advanced Encryption Standard</a:t>
            </a:r>
          </a:p>
          <a:p>
            <a:pPr>
              <a:lnSpc>
                <a:spcPct val="200000"/>
              </a:lnSpc>
            </a:pPr>
            <a:r>
              <a:rPr lang="en-US" altLang="ko-KR" dirty="0" smtClean="0"/>
              <a:t>128, 192, 256 </a:t>
            </a:r>
            <a:r>
              <a:rPr lang="ko-KR" altLang="en-US" dirty="0" smtClean="0"/>
              <a:t>세 규격을 지님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b="1" dirty="0" smtClean="0"/>
              <a:t>본 논문에서는 </a:t>
            </a:r>
            <a:r>
              <a:rPr lang="en-US" altLang="ko-KR" b="1" dirty="0" smtClean="0"/>
              <a:t>128</a:t>
            </a:r>
            <a:r>
              <a:rPr lang="ko-KR" altLang="en-US" b="1" dirty="0" smtClean="0"/>
              <a:t>비트를 대상으로 함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en-US" altLang="ko-KR" dirty="0" err="1" smtClean="0"/>
              <a:t>Rijndael</a:t>
            </a:r>
            <a:r>
              <a:rPr lang="en-US" altLang="ko-KR" dirty="0" smtClean="0"/>
              <a:t> </a:t>
            </a:r>
            <a:r>
              <a:rPr lang="ko-KR" altLang="en-US" dirty="0" smtClean="0"/>
              <a:t>알고리즘</a:t>
            </a:r>
            <a:r>
              <a:rPr lang="en-US" altLang="ko-KR" dirty="0" smtClean="0"/>
              <a:t>, FIPS 197</a:t>
            </a:r>
          </a:p>
          <a:p>
            <a:pPr>
              <a:lnSpc>
                <a:spcPct val="200000"/>
              </a:lnSpc>
            </a:pPr>
            <a:r>
              <a:rPr lang="en-US" altLang="ko-KR" dirty="0" err="1" smtClean="0"/>
              <a:t>SubBytes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ShiftRows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MixColumns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AddRoundKey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grpSp>
        <p:nvGrpSpPr>
          <p:cNvPr id="10" name="그룹 9"/>
          <p:cNvGrpSpPr/>
          <p:nvPr/>
        </p:nvGrpSpPr>
        <p:grpSpPr>
          <a:xfrm>
            <a:off x="1603745" y="1190336"/>
            <a:ext cx="7109433" cy="836446"/>
            <a:chOff x="2351091" y="1329101"/>
            <a:chExt cx="7109433" cy="836446"/>
          </a:xfrm>
        </p:grpSpPr>
        <p:grpSp>
          <p:nvGrpSpPr>
            <p:cNvPr id="8" name="그룹 7"/>
            <p:cNvGrpSpPr/>
            <p:nvPr/>
          </p:nvGrpSpPr>
          <p:grpSpPr>
            <a:xfrm>
              <a:off x="2351091" y="1329101"/>
              <a:ext cx="5928698" cy="433001"/>
              <a:chOff x="3783623" y="5662246"/>
              <a:chExt cx="5928698" cy="433001"/>
            </a:xfrm>
          </p:grpSpPr>
          <p:pic>
            <p:nvPicPr>
              <p:cNvPr id="14" name="그림 13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5635"/>
              <a:stretch/>
            </p:blipFill>
            <p:spPr>
              <a:xfrm>
                <a:off x="3783623" y="5662246"/>
                <a:ext cx="5928698" cy="433001"/>
              </a:xfrm>
              <a:prstGeom prst="rect">
                <a:avLst/>
              </a:prstGeom>
            </p:spPr>
          </p:pic>
          <p:pic>
            <p:nvPicPr>
              <p:cNvPr id="13" name="그림 12"/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3934" b="69032"/>
              <a:stretch/>
            </p:blipFill>
            <p:spPr>
              <a:xfrm>
                <a:off x="3783623" y="5662246"/>
                <a:ext cx="359628" cy="390196"/>
              </a:xfrm>
              <a:prstGeom prst="rect">
                <a:avLst/>
              </a:prstGeom>
            </p:spPr>
          </p:pic>
        </p:grpSp>
        <p:grpSp>
          <p:nvGrpSpPr>
            <p:cNvPr id="9" name="그룹 8"/>
            <p:cNvGrpSpPr/>
            <p:nvPr/>
          </p:nvGrpSpPr>
          <p:grpSpPr>
            <a:xfrm>
              <a:off x="2351092" y="1763902"/>
              <a:ext cx="7109432" cy="401645"/>
              <a:chOff x="1026795" y="3499285"/>
              <a:chExt cx="8093761" cy="457254"/>
            </a:xfrm>
          </p:grpSpPr>
          <p:pic>
            <p:nvPicPr>
              <p:cNvPr id="17" name="그림 16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9970"/>
              <a:stretch/>
            </p:blipFill>
            <p:spPr>
              <a:xfrm>
                <a:off x="1048976" y="3499285"/>
                <a:ext cx="8071580" cy="453684"/>
              </a:xfrm>
              <a:prstGeom prst="rect">
                <a:avLst/>
              </a:prstGeom>
            </p:spPr>
          </p:pic>
          <p:pic>
            <p:nvPicPr>
              <p:cNvPr id="16" name="그림 15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95292" b="79964"/>
              <a:stretch/>
            </p:blipFill>
            <p:spPr>
              <a:xfrm>
                <a:off x="1026795" y="3502707"/>
                <a:ext cx="379974" cy="453832"/>
              </a:xfrm>
              <a:prstGeom prst="rect">
                <a:avLst/>
              </a:prstGeom>
            </p:spPr>
          </p:pic>
        </p:grpSp>
      </p:grpSp>
      <p:sp>
        <p:nvSpPr>
          <p:cNvPr id="24" name="TextBox 23"/>
          <p:cNvSpPr txBox="1"/>
          <p:nvPr/>
        </p:nvSpPr>
        <p:spPr>
          <a:xfrm>
            <a:off x="993531" y="1361727"/>
            <a:ext cx="509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4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603745" y="2354834"/>
            <a:ext cx="7229841" cy="2508857"/>
            <a:chOff x="2351091" y="2493599"/>
            <a:chExt cx="7229841" cy="250885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5"/>
            <a:stretch/>
          </p:blipFill>
          <p:spPr>
            <a:xfrm>
              <a:off x="2778369" y="2878381"/>
              <a:ext cx="5040072" cy="71437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1507" y="3592756"/>
              <a:ext cx="6829425" cy="1409700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9875"/>
            <a:stretch/>
          </p:blipFill>
          <p:spPr>
            <a:xfrm>
              <a:off x="2351091" y="2493599"/>
              <a:ext cx="6276975" cy="389601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993530" y="2276764"/>
            <a:ext cx="509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 smtClean="0">
                <a:solidFill>
                  <a:srgbClr val="FF0000"/>
                </a:solidFill>
              </a:rPr>
              <a:t>5</a:t>
            </a:r>
            <a:endParaRPr lang="ko-KR" altLang="en-US" sz="2800" b="1" dirty="0">
              <a:solidFill>
                <a:srgbClr val="FF0000"/>
              </a:solidFill>
            </a:endParaRPr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4831792"/>
            <a:ext cx="11369675" cy="1702574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4: </a:t>
            </a:r>
            <a:r>
              <a:rPr lang="ko-KR" altLang="en-US" dirty="0" smtClean="0"/>
              <a:t>획득한 </a:t>
            </a:r>
            <a:r>
              <a:rPr lang="en-US" altLang="ko-KR" dirty="0" smtClean="0"/>
              <a:t>T</a:t>
            </a:r>
            <a:r>
              <a:rPr lang="en-US" altLang="ko-KR" baseline="-25000" dirty="0" smtClean="0"/>
              <a:t>0</a:t>
            </a:r>
            <a:r>
              <a:rPr lang="en-US" altLang="ko-KR" dirty="0" smtClean="0"/>
              <a:t>, T</a:t>
            </a:r>
            <a:r>
              <a:rPr lang="en-US" altLang="ko-KR" baseline="-25000" dirty="0" smtClean="0"/>
              <a:t>1</a:t>
            </a:r>
          </a:p>
          <a:p>
            <a:pPr>
              <a:lnSpc>
                <a:spcPct val="100000"/>
              </a:lnSpc>
            </a:pPr>
            <a:r>
              <a:rPr lang="en-US" altLang="ko-KR" dirty="0" smtClean="0"/>
              <a:t>5: X’</a:t>
            </a:r>
            <a:r>
              <a:rPr lang="en-US" altLang="ko-KR" baseline="-25000" dirty="0" smtClean="0"/>
              <a:t>P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4</a:t>
            </a:r>
            <a:r>
              <a:rPr lang="ko-KR" altLang="en-US" dirty="0" smtClean="0"/>
              <a:t>를 대입 후 식 전개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 smtClean="0"/>
              <a:t>4-way Transpose </a:t>
            </a:r>
            <a:r>
              <a:rPr lang="ko-KR" altLang="en-US" dirty="0" smtClean="0"/>
              <a:t>완성</a:t>
            </a:r>
            <a:endParaRPr lang="en-US" altLang="ko-KR" dirty="0" smtClean="0"/>
          </a:p>
        </p:txBody>
      </p:sp>
      <p:sp>
        <p:nvSpPr>
          <p:cNvPr id="28" name="직사각형 27"/>
          <p:cNvSpPr/>
          <p:nvPr/>
        </p:nvSpPr>
        <p:spPr>
          <a:xfrm>
            <a:off x="2258840" y="4452178"/>
            <a:ext cx="6638975" cy="425909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56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4141177"/>
            <a:ext cx="11369675" cy="239318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smtClean="0"/>
              <a:t>4-way</a:t>
            </a:r>
            <a:r>
              <a:rPr lang="ko-KR" altLang="en-US" dirty="0" smtClean="0"/>
              <a:t> </a:t>
            </a:r>
            <a:r>
              <a:rPr lang="en-US" altLang="ko-KR" dirty="0" smtClean="0"/>
              <a:t>Transpose + </a:t>
            </a:r>
            <a:r>
              <a:rPr lang="en-US" altLang="ko-KR" dirty="0" err="1" smtClean="0"/>
              <a:t>MixColumns</a:t>
            </a:r>
            <a:r>
              <a:rPr lang="ko-KR" altLang="en-US" dirty="0" smtClean="0"/>
              <a:t>의 의사 코드</a:t>
            </a:r>
            <a:endParaRPr lang="en-US" altLang="ko-KR" dirty="0" smtClean="0"/>
          </a:p>
          <a:p>
            <a:pPr lvl="1">
              <a:lnSpc>
                <a:spcPct val="100000"/>
              </a:lnSpc>
            </a:pPr>
            <a:r>
              <a:rPr lang="en-US" altLang="ko-KR" b="1" dirty="0" err="1" smtClean="0">
                <a:solidFill>
                  <a:srgbClr val="FF0000"/>
                </a:solidFill>
              </a:rPr>
              <a:t>MixColumns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b="1" dirty="0" smtClean="0">
                <a:solidFill>
                  <a:srgbClr val="0070C0"/>
                </a:solidFill>
              </a:rPr>
              <a:t>4-way</a:t>
            </a:r>
            <a:r>
              <a:rPr lang="ko-KR" altLang="en-US" b="1" dirty="0" smtClean="0">
                <a:solidFill>
                  <a:srgbClr val="0070C0"/>
                </a:solidFill>
              </a:rPr>
              <a:t> </a:t>
            </a:r>
            <a:r>
              <a:rPr lang="en-US" altLang="ko-KR" b="1" dirty="0" smtClean="0">
                <a:solidFill>
                  <a:srgbClr val="0070C0"/>
                </a:solidFill>
              </a:rPr>
              <a:t>Transpose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29213"/>
            <a:ext cx="7924800" cy="33432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488222" y="1770795"/>
            <a:ext cx="4870940" cy="1517528"/>
          </a:xfrm>
          <a:prstGeom prst="rect">
            <a:avLst/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2488222" y="3288323"/>
            <a:ext cx="2294793" cy="1028700"/>
          </a:xfrm>
          <a:prstGeom prst="rect">
            <a:avLst/>
          </a:prstGeom>
          <a:solidFill>
            <a:srgbClr val="0070C0">
              <a:alpha val="10000"/>
            </a:srgb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26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Key Schedule</a:t>
            </a:r>
            <a:endParaRPr lang="ko-KR" altLang="en-US" dirty="0"/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923015" y="969910"/>
            <a:ext cx="5857065" cy="5375378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 smtClean="0"/>
              <a:t>시리얼</a:t>
            </a:r>
            <a:r>
              <a:rPr lang="en-US" altLang="ko-KR" dirty="0" smtClean="0"/>
              <a:t>(</a:t>
            </a:r>
            <a:r>
              <a:rPr lang="ko-KR" altLang="en-US" dirty="0" smtClean="0"/>
              <a:t>직렬</a:t>
            </a:r>
            <a:r>
              <a:rPr lang="en-US" altLang="ko-KR" dirty="0" smtClean="0"/>
              <a:t>) </a:t>
            </a:r>
            <a:r>
              <a:rPr lang="ko-KR" altLang="en-US" dirty="0" smtClean="0"/>
              <a:t>알고리즘</a:t>
            </a:r>
            <a:endParaRPr lang="en-US" altLang="ko-KR" b="1" dirty="0" smtClean="0"/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32-bit </a:t>
            </a:r>
            <a:r>
              <a:rPr lang="ko-KR" altLang="en-US" dirty="0" smtClean="0"/>
              <a:t>워드 키 별로 의존성 발생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ASIMD </a:t>
            </a:r>
            <a:r>
              <a:rPr lang="ko-KR" altLang="en-US" b="1" dirty="0" smtClean="0">
                <a:solidFill>
                  <a:srgbClr val="FF0000"/>
                </a:solidFill>
              </a:rPr>
              <a:t>사용 시 의존성 제거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en-US" altLang="ko-KR" dirty="0" smtClean="0"/>
              <a:t>128-bit </a:t>
            </a:r>
            <a:r>
              <a:rPr lang="ko-KR" altLang="en-US" dirty="0" smtClean="0"/>
              <a:t>워드 단위로 동작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05" y="1178169"/>
            <a:ext cx="5512610" cy="495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175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성능평가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시스템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</a:t>
            </a:r>
            <a:r>
              <a:rPr lang="en-US" altLang="ko-KR" dirty="0" smtClean="0"/>
              <a:t>3B </a:t>
            </a:r>
            <a:r>
              <a:rPr lang="ko-KR" altLang="en-US" dirty="0" smtClean="0"/>
              <a:t>보드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리눅스 커널 </a:t>
            </a:r>
            <a:r>
              <a:rPr lang="en-US" altLang="ko-KR" dirty="0" smtClean="0"/>
              <a:t>5.2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Broadcom</a:t>
            </a:r>
            <a:r>
              <a:rPr lang="ko-KR" altLang="en-US" dirty="0" smtClean="0"/>
              <a:t> </a:t>
            </a:r>
            <a:r>
              <a:rPr lang="en-US" altLang="ko-KR" dirty="0" smtClean="0"/>
              <a:t>BCM2837 CPU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ARMv8-A Cortex-A53 quad core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without Cryptography Extensions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1.2GHz CPU Clock</a:t>
            </a:r>
          </a:p>
          <a:p>
            <a:pPr>
              <a:lnSpc>
                <a:spcPct val="150000"/>
              </a:lnSpc>
            </a:pPr>
            <a:r>
              <a:rPr lang="ko-KR" altLang="en-US" dirty="0" err="1" smtClean="0"/>
              <a:t>툴체인</a:t>
            </a:r>
            <a:r>
              <a:rPr lang="en-US" altLang="ko-KR" dirty="0" smtClean="0"/>
              <a:t>: aarch64-linux-gnu-gcc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8.3</a:t>
            </a:r>
          </a:p>
        </p:txBody>
      </p:sp>
    </p:spTree>
    <p:extLst>
      <p:ext uri="{BB962C8B-B14F-4D97-AF65-F5344CB8AC3E}">
        <p14:creationId xmlns:p14="http://schemas.microsoft.com/office/powerpoint/2010/main" val="7374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성능평가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환경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AES-128 ECB, CTR </a:t>
            </a:r>
            <a:r>
              <a:rPr lang="ko-KR" altLang="en-US" dirty="0" smtClean="0"/>
              <a:t>모드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4KiB </a:t>
            </a:r>
            <a:r>
              <a:rPr lang="ko-KR" altLang="en-US" dirty="0" smtClean="0"/>
              <a:t>메시지 사이즈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2</a:t>
            </a:r>
            <a:r>
              <a:rPr lang="en-US" altLang="ko-KR" baseline="30000" dirty="0" smtClean="0"/>
              <a:t>15</a:t>
            </a:r>
            <a:r>
              <a:rPr lang="ko-KR" altLang="en-US" dirty="0" smtClean="0"/>
              <a:t>회 반복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이전 출력 값이 이후 입력 값으로 적용</a:t>
            </a:r>
            <a:endParaRPr lang="en-US" altLang="ko-KR" dirty="0" smtClean="0"/>
          </a:p>
          <a:p>
            <a:pPr lvl="2">
              <a:lnSpc>
                <a:spcPct val="150000"/>
              </a:lnSpc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초기 입력 값은 </a:t>
            </a:r>
            <a:r>
              <a:rPr lang="en-US" altLang="ko-KR" dirty="0" smtClean="0"/>
              <a:t>/dev/</a:t>
            </a:r>
            <a:r>
              <a:rPr lang="en-US" altLang="ko-KR" dirty="0" err="1" smtClean="0"/>
              <a:t>urandom</a:t>
            </a:r>
            <a:r>
              <a:rPr lang="ko-KR" altLang="en-US" dirty="0" smtClean="0"/>
              <a:t>에서 획득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8658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성능평가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373939" y="1107831"/>
            <a:ext cx="4406900" cy="530176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Transposed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제안 기법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PreGen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카운터 증가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임시 버퍼 사용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1257300"/>
            <a:ext cx="6962775" cy="4953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34108" y="1310054"/>
            <a:ext cx="3200400" cy="1582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52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성능평가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373939" y="1107831"/>
            <a:ext cx="4406900" cy="530176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Cryptography API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= CryptoAPI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libkcapi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ctr</a:t>
            </a:r>
            <a:r>
              <a:rPr lang="en-US" altLang="ko-KR" dirty="0" smtClean="0"/>
              <a:t>-</a:t>
            </a:r>
            <a:r>
              <a:rPr lang="en-US" altLang="ko-KR" dirty="0" err="1" smtClean="0"/>
              <a:t>aes</a:t>
            </a:r>
            <a:r>
              <a:rPr lang="en-US" altLang="ko-KR" dirty="0" smtClean="0"/>
              <a:t>-neon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ASIMD </a:t>
            </a:r>
            <a:r>
              <a:rPr lang="ko-KR" altLang="en-US" dirty="0" smtClean="0"/>
              <a:t>명령어 사용 버전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ctr-aes-neonbs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ASIMD + Bit Slicing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1257300"/>
            <a:ext cx="6962775" cy="4953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773722" y="2967403"/>
            <a:ext cx="2760785" cy="15826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180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성능평가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3" y="1257300"/>
            <a:ext cx="6962775" cy="4953000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7609718" y="1107831"/>
            <a:ext cx="4170362" cy="5301761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 smtClean="0"/>
              <a:t>리눅스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커널에 포함된 </a:t>
            </a:r>
            <a:r>
              <a:rPr lang="en-US" altLang="ko-KR" sz="2400" dirty="0" smtClean="0"/>
              <a:t>AES</a:t>
            </a:r>
          </a:p>
          <a:p>
            <a:pPr lvl="1">
              <a:lnSpc>
                <a:spcPct val="200000"/>
              </a:lnSpc>
            </a:pPr>
            <a:r>
              <a:rPr lang="ko-KR" altLang="en-US" sz="1800" b="1" dirty="0" smtClean="0">
                <a:solidFill>
                  <a:srgbClr val="FF0000"/>
                </a:solidFill>
              </a:rPr>
              <a:t>다른</a:t>
            </a:r>
            <a:r>
              <a:rPr lang="en-US" altLang="ko-KR" sz="18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버전 또는 암호를 지원 할 필요 존재</a:t>
            </a:r>
            <a:endParaRPr lang="en-US" altLang="ko-KR" sz="1800" b="1" dirty="0" smtClean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200" dirty="0" smtClean="0"/>
              <a:t>따라서 제안 방식과 직접적인 비교가 어려움</a:t>
            </a:r>
            <a:endParaRPr lang="en-US" altLang="ko-KR" sz="2200" dirty="0" smtClean="0"/>
          </a:p>
          <a:p>
            <a:pPr lvl="1">
              <a:lnSpc>
                <a:spcPct val="200000"/>
              </a:lnSpc>
            </a:pPr>
            <a:r>
              <a:rPr lang="ko-KR" altLang="en-US" sz="1800" dirty="0" smtClean="0"/>
              <a:t>비교가 </a:t>
            </a:r>
            <a:r>
              <a:rPr lang="ko-KR" altLang="en-US" sz="1800" b="1" dirty="0" smtClean="0">
                <a:solidFill>
                  <a:srgbClr val="FF0000"/>
                </a:solidFill>
              </a:rPr>
              <a:t>정당하지 않기</a:t>
            </a:r>
            <a:r>
              <a:rPr lang="ko-KR" altLang="en-US" sz="1800" dirty="0" smtClean="0"/>
              <a:t> 때문</a:t>
            </a:r>
            <a:endParaRPr lang="en-US" altLang="ko-KR" sz="1800" dirty="0" smtClean="0"/>
          </a:p>
        </p:txBody>
      </p:sp>
    </p:spTree>
    <p:extLst>
      <p:ext uri="{BB962C8B-B14F-4D97-AF65-F5344CB8AC3E}">
        <p14:creationId xmlns:p14="http://schemas.microsoft.com/office/powerpoint/2010/main" val="217669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성능평가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411163" y="3429000"/>
            <a:ext cx="11369675" cy="27813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AES</a:t>
            </a:r>
            <a:r>
              <a:rPr lang="ko-KR" altLang="en-US" dirty="0" smtClean="0"/>
              <a:t>의 각 단계 별로 </a:t>
            </a:r>
            <a:r>
              <a:rPr lang="en-US" altLang="ko-KR" dirty="0" err="1" smtClean="0"/>
              <a:t>cpb</a:t>
            </a:r>
            <a:r>
              <a:rPr lang="ko-KR" altLang="en-US" dirty="0" smtClean="0"/>
              <a:t>를 비교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단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본 비교에는 입력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출력 및 암호화와 연관 없는 부분의 비용은 제외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따라서 본 그래프는 </a:t>
            </a:r>
            <a:r>
              <a:rPr lang="en-US" altLang="ko-KR" b="1" dirty="0" smtClean="0"/>
              <a:t>AES </a:t>
            </a:r>
            <a:r>
              <a:rPr lang="ko-KR" altLang="en-US" b="1" dirty="0" smtClean="0"/>
              <a:t>암호의 전체 </a:t>
            </a:r>
            <a:r>
              <a:rPr lang="en-US" altLang="ko-KR" b="1" dirty="0" err="1" smtClean="0"/>
              <a:t>cpb</a:t>
            </a:r>
            <a:r>
              <a:rPr lang="ko-KR" altLang="en-US" b="1" dirty="0" smtClean="0"/>
              <a:t>를 완벽히 의미하지는 않음</a:t>
            </a:r>
            <a:endParaRPr lang="ko-KR" altLang="en-US" b="1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2" y="1132760"/>
            <a:ext cx="10650416" cy="213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9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성능평가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411163" y="3429000"/>
            <a:ext cx="11369675" cy="27813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공통점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b="1" dirty="0" err="1" smtClean="0">
                <a:solidFill>
                  <a:srgbClr val="FF0000"/>
                </a:solidFill>
              </a:rPr>
              <a:t>tbl</a:t>
            </a:r>
            <a:r>
              <a:rPr lang="en-US" altLang="ko-KR" b="1" dirty="0" smtClean="0">
                <a:solidFill>
                  <a:srgbClr val="FF0000"/>
                </a:solidFill>
              </a:rPr>
              <a:t>/</a:t>
            </a:r>
            <a:r>
              <a:rPr lang="en-US" altLang="ko-KR" b="1" dirty="0" err="1" smtClean="0">
                <a:solidFill>
                  <a:srgbClr val="FF0000"/>
                </a:solidFill>
              </a:rPr>
              <a:t>tbx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명령어 </a:t>
            </a:r>
            <a:r>
              <a:rPr lang="ko-KR" altLang="en-US" dirty="0" smtClean="0"/>
              <a:t>사용으로 인하여 </a:t>
            </a:r>
            <a:r>
              <a:rPr lang="ko-KR" altLang="en-US" b="1" dirty="0" smtClean="0">
                <a:solidFill>
                  <a:srgbClr val="FF0000"/>
                </a:solidFill>
              </a:rPr>
              <a:t>긴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SubBytes</a:t>
            </a:r>
            <a:r>
              <a:rPr lang="ko-KR" altLang="en-US" b="1" dirty="0" smtClean="0">
                <a:solidFill>
                  <a:srgbClr val="FF0000"/>
                </a:solidFill>
              </a:rPr>
              <a:t> 연산 시간</a:t>
            </a:r>
            <a:r>
              <a:rPr lang="ko-KR" altLang="en-US" dirty="0" smtClean="0"/>
              <a:t>이 발생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전체 </a:t>
            </a:r>
            <a:r>
              <a:rPr lang="en-US" altLang="ko-KR" dirty="0" smtClean="0"/>
              <a:t>AES </a:t>
            </a:r>
            <a:r>
              <a:rPr lang="ko-KR" altLang="en-US" dirty="0" smtClean="0"/>
              <a:t>연산의 약 </a:t>
            </a:r>
            <a:r>
              <a:rPr lang="en-US" altLang="ko-KR" dirty="0" smtClean="0"/>
              <a:t>66% </a:t>
            </a:r>
            <a:r>
              <a:rPr lang="ko-KR" altLang="en-US" dirty="0" smtClean="0"/>
              <a:t>차지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2" y="1132760"/>
            <a:ext cx="10650416" cy="213339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4141176" y="1241095"/>
            <a:ext cx="4132385" cy="4734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12322" y="2190663"/>
            <a:ext cx="4132385" cy="4734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10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타깃 프로세서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ARMv8-A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Cortex-A53, Cortex-A57, Cortex-A72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RISC(Reduced Instruction Set Computer) </a:t>
            </a:r>
            <a:r>
              <a:rPr lang="ko-KR" altLang="en-US" dirty="0" smtClean="0"/>
              <a:t>기반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64-bit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ASIMD</a:t>
            </a:r>
            <a:r>
              <a:rPr lang="en-US" altLang="ko-KR" dirty="0" smtClean="0"/>
              <a:t>(Advanced Single Instruction Multiple Data)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SIMD: </a:t>
            </a:r>
            <a:r>
              <a:rPr lang="ko-KR" altLang="en-US" dirty="0" smtClean="0"/>
              <a:t>병렬 프로세서</a:t>
            </a:r>
            <a:r>
              <a:rPr lang="en-US" altLang="ko-KR" dirty="0" smtClean="0"/>
              <a:t>, 1</a:t>
            </a:r>
            <a:r>
              <a:rPr lang="ko-KR" altLang="en-US" dirty="0" smtClean="0"/>
              <a:t>개 명령어로 다수 값을 동시에 계산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ASIMD: </a:t>
            </a:r>
            <a:r>
              <a:rPr lang="en-US" altLang="ko-KR" b="1" dirty="0" smtClean="0">
                <a:solidFill>
                  <a:srgbClr val="FF0000"/>
                </a:solidFill>
              </a:rPr>
              <a:t>64/128</a:t>
            </a:r>
            <a:r>
              <a:rPr lang="ko-KR" altLang="en-US" b="1" dirty="0" smtClean="0">
                <a:solidFill>
                  <a:srgbClr val="FF0000"/>
                </a:solidFill>
              </a:rPr>
              <a:t>비트 용 복합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</a:rPr>
              <a:t>SIMD, NEON</a:t>
            </a:r>
            <a:r>
              <a:rPr lang="ko-KR" altLang="en-US" b="1" dirty="0" smtClean="0">
                <a:solidFill>
                  <a:srgbClr val="FF0000"/>
                </a:solidFill>
              </a:rPr>
              <a:t>으로도 불림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975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성능평가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411163" y="3429000"/>
            <a:ext cx="11369675" cy="27813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차이점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제안 기법은 </a:t>
            </a:r>
            <a:r>
              <a:rPr lang="en-US" altLang="ko-KR" dirty="0" err="1" smtClean="0"/>
              <a:t>MixColumns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단계에서 </a:t>
            </a:r>
            <a:r>
              <a:rPr lang="en-US" altLang="ko-KR" dirty="0" smtClean="0"/>
              <a:t>permutation </a:t>
            </a:r>
            <a:r>
              <a:rPr lang="ko-KR" altLang="en-US" dirty="0" smtClean="0"/>
              <a:t>과정이 생략됨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비교 대상에 비해 약 </a:t>
            </a:r>
            <a:r>
              <a:rPr lang="en-US" altLang="ko-KR" b="1" dirty="0" smtClean="0">
                <a:solidFill>
                  <a:srgbClr val="0070C0"/>
                </a:solidFill>
              </a:rPr>
              <a:t>42.47% </a:t>
            </a:r>
            <a:r>
              <a:rPr lang="ko-KR" altLang="en-US" b="1" dirty="0" smtClean="0">
                <a:solidFill>
                  <a:srgbClr val="0070C0"/>
                </a:solidFill>
              </a:rPr>
              <a:t>성능 향상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2" y="1132760"/>
            <a:ext cx="10650416" cy="213339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2936631" y="1241095"/>
            <a:ext cx="958362" cy="4734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936632" y="2190663"/>
            <a:ext cx="1670538" cy="4734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5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성능평가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411163" y="3429000"/>
            <a:ext cx="11369675" cy="278130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차이점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제안 기법은 </a:t>
            </a:r>
            <a:r>
              <a:rPr lang="en-US" altLang="ko-KR" dirty="0" err="1" smtClean="0"/>
              <a:t>AddRoundKey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단계에서 로딩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복제로 인해 성능 하락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Transpose </a:t>
            </a:r>
            <a:r>
              <a:rPr lang="ko-KR" altLang="en-US" dirty="0" smtClean="0"/>
              <a:t>과정도 성능 하락에 영향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비교 대상에 비해 약 </a:t>
            </a:r>
            <a:r>
              <a:rPr lang="en-US" altLang="ko-KR" b="1" dirty="0" smtClean="0">
                <a:solidFill>
                  <a:srgbClr val="FF0000"/>
                </a:solidFill>
              </a:rPr>
              <a:t>90% </a:t>
            </a:r>
            <a:r>
              <a:rPr lang="ko-KR" altLang="en-US" b="1" dirty="0" smtClean="0">
                <a:solidFill>
                  <a:srgbClr val="FF0000"/>
                </a:solidFill>
              </a:rPr>
              <a:t>성능 하락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2" y="1132760"/>
            <a:ext cx="10650416" cy="213339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238392" y="1241095"/>
            <a:ext cx="668216" cy="4734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8906608" y="2190663"/>
            <a:ext cx="351692" cy="4734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3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성능평가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>
          <a:xfrm>
            <a:off x="411163" y="3429000"/>
            <a:ext cx="11369675" cy="27813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차이점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제안 기법은 </a:t>
            </a:r>
            <a:r>
              <a:rPr lang="en-US" altLang="ko-KR" dirty="0" err="1" smtClean="0"/>
              <a:t>ShiftRows</a:t>
            </a:r>
            <a:r>
              <a:rPr lang="en-US" altLang="ko-KR" dirty="0" smtClean="0"/>
              <a:t> </a:t>
            </a:r>
            <a:r>
              <a:rPr lang="ko-KR" altLang="en-US" dirty="0" smtClean="0"/>
              <a:t>단계에서 </a:t>
            </a:r>
            <a:r>
              <a:rPr lang="en-US" altLang="ko-KR" dirty="0" err="1" smtClean="0"/>
              <a:t>tbl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 대신 </a:t>
            </a:r>
            <a:r>
              <a:rPr lang="en-US" altLang="ko-KR" dirty="0" smtClean="0"/>
              <a:t>rev, </a:t>
            </a:r>
            <a:r>
              <a:rPr lang="en-US" altLang="ko-KR" dirty="0" err="1" smtClean="0"/>
              <a:t>trn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연산을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/>
              <a:t>비교 대상에 비해 약 </a:t>
            </a:r>
            <a:r>
              <a:rPr lang="en-US" altLang="ko-KR" b="1" dirty="0">
                <a:solidFill>
                  <a:srgbClr val="FF0000"/>
                </a:solidFill>
              </a:rPr>
              <a:t>25% </a:t>
            </a:r>
            <a:r>
              <a:rPr lang="ko-KR" altLang="en-US" b="1" dirty="0">
                <a:solidFill>
                  <a:srgbClr val="FF0000"/>
                </a:solidFill>
              </a:rPr>
              <a:t>성능 </a:t>
            </a:r>
            <a:r>
              <a:rPr lang="ko-KR" altLang="en-US" b="1" dirty="0" smtClean="0">
                <a:solidFill>
                  <a:srgbClr val="FF0000"/>
                </a:solidFill>
              </a:rPr>
              <a:t>하락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하지만 전체 연산의 </a:t>
            </a:r>
            <a:r>
              <a:rPr lang="en-US" altLang="ko-KR" dirty="0" smtClean="0"/>
              <a:t>5%</a:t>
            </a:r>
            <a:r>
              <a:rPr lang="ko-KR" altLang="en-US" dirty="0" smtClean="0"/>
              <a:t>도 차지하지 않으므로 </a:t>
            </a:r>
            <a:r>
              <a:rPr lang="ko-KR" altLang="en-US" b="1" dirty="0" smtClean="0">
                <a:solidFill>
                  <a:srgbClr val="FF0000"/>
                </a:solidFill>
              </a:rPr>
              <a:t>매우 미미한 악영향</a:t>
            </a:r>
            <a:endParaRPr lang="en-US" altLang="ko-KR" b="1" dirty="0" smtClean="0">
              <a:solidFill>
                <a:srgbClr val="FF0000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792" y="1132760"/>
            <a:ext cx="10650416" cy="213339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3894992" y="1241095"/>
            <a:ext cx="228600" cy="4734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589585" y="2190663"/>
            <a:ext cx="211015" cy="4734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8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64-bit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프로세서를 대상으로 </a:t>
            </a:r>
            <a:r>
              <a:rPr lang="en-US" altLang="ko-KR" dirty="0" smtClean="0"/>
              <a:t>AES </a:t>
            </a:r>
            <a:r>
              <a:rPr lang="ko-KR" altLang="en-US" dirty="0" smtClean="0"/>
              <a:t>구현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</a:rPr>
              <a:t>4</a:t>
            </a:r>
            <a:r>
              <a:rPr lang="ko-KR" altLang="en-US" b="1" dirty="0" smtClean="0">
                <a:solidFill>
                  <a:srgbClr val="FF0000"/>
                </a:solidFill>
              </a:rPr>
              <a:t>개 블록을 동시에 처리</a:t>
            </a:r>
            <a:r>
              <a:rPr lang="ko-KR" altLang="en-US" dirty="0" smtClean="0"/>
              <a:t>하는 최적 구현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err="1" smtClean="0"/>
              <a:t>MixColumns</a:t>
            </a:r>
            <a:r>
              <a:rPr lang="ko-KR" altLang="en-US" dirty="0" smtClean="0"/>
              <a:t>에 집중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기존 기법에 비해 </a:t>
            </a:r>
            <a:r>
              <a:rPr lang="ko-KR" altLang="en-US" b="1" dirty="0" smtClean="0">
                <a:solidFill>
                  <a:srgbClr val="FF0000"/>
                </a:solidFill>
              </a:rPr>
              <a:t>약 </a:t>
            </a:r>
            <a:r>
              <a:rPr lang="en-US" altLang="ko-KR" b="1" dirty="0" smtClean="0">
                <a:solidFill>
                  <a:srgbClr val="FF0000"/>
                </a:solidFill>
              </a:rPr>
              <a:t>5%</a:t>
            </a:r>
            <a:r>
              <a:rPr lang="ko-KR" altLang="en-US" b="1" dirty="0" smtClean="0">
                <a:solidFill>
                  <a:srgbClr val="FF0000"/>
                </a:solidFill>
              </a:rPr>
              <a:t>의 성능 향상</a:t>
            </a:r>
            <a:r>
              <a:rPr lang="ko-KR" altLang="en-US" dirty="0" smtClean="0"/>
              <a:t>을 보임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특히 </a:t>
            </a:r>
            <a:r>
              <a:rPr lang="en-US" altLang="ko-KR" dirty="0" err="1" smtClean="0"/>
              <a:t>MixColumns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뛰어난 성능 향상 제공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다른 연산 부분의 추가적인 최적 구현이 필요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951832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타깃 프로세서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ARMv8-A</a:t>
            </a:r>
          </a:p>
          <a:p>
            <a:pPr>
              <a:lnSpc>
                <a:spcPct val="150000"/>
              </a:lnSpc>
            </a:pPr>
            <a:r>
              <a:rPr lang="en-US" altLang="ko-KR" dirty="0" smtClean="0"/>
              <a:t>31</a:t>
            </a:r>
            <a:r>
              <a:rPr lang="ko-KR" altLang="en-US" dirty="0" smtClean="0"/>
              <a:t>개 범용 레지스터 </a:t>
            </a:r>
            <a:r>
              <a:rPr lang="en-US" altLang="ko-KR" dirty="0" smtClean="0"/>
              <a:t>(0x ~ 0x30)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스택 포인터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sp</a:t>
            </a:r>
            <a:r>
              <a:rPr lang="en-US" altLang="ko-KR" dirty="0" smtClean="0"/>
              <a:t>), </a:t>
            </a:r>
            <a:r>
              <a:rPr lang="ko-KR" altLang="en-US" dirty="0" smtClean="0"/>
              <a:t>제로 레지스터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zr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모든 레지스터와 스택 포인터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제로 레지스터는 </a:t>
            </a:r>
            <a:r>
              <a:rPr lang="en-US" altLang="ko-KR" dirty="0" smtClean="0"/>
              <a:t>64</a:t>
            </a:r>
            <a:r>
              <a:rPr lang="ko-KR" altLang="en-US" dirty="0" smtClean="0"/>
              <a:t>비트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ASIMD(NEON) </a:t>
            </a:r>
            <a:r>
              <a:rPr lang="ko-KR" altLang="en-US" dirty="0" smtClean="0"/>
              <a:t>사용 가능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스칼라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벡터 명령어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레지스터 제공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32</a:t>
            </a:r>
            <a:r>
              <a:rPr lang="ko-KR" altLang="en-US" dirty="0" smtClean="0"/>
              <a:t>개의 레지스터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128</a:t>
            </a:r>
            <a:r>
              <a:rPr lang="ko-KR" altLang="en-US" dirty="0" smtClean="0"/>
              <a:t>비트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55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타깃 프로세서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00281"/>
              </p:ext>
            </p:extLst>
          </p:nvPr>
        </p:nvGraphicFramePr>
        <p:xfrm>
          <a:off x="429503" y="1282374"/>
          <a:ext cx="11368162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427">
                  <a:extLst>
                    <a:ext uri="{9D8B030D-6E8A-4147-A177-3AD203B41FA5}">
                      <a16:colId xmlns:a16="http://schemas.microsoft.com/office/drawing/2014/main" val="2114974045"/>
                    </a:ext>
                  </a:extLst>
                </a:gridCol>
                <a:gridCol w="1512277">
                  <a:extLst>
                    <a:ext uri="{9D8B030D-6E8A-4147-A177-3AD203B41FA5}">
                      <a16:colId xmlns:a16="http://schemas.microsoft.com/office/drawing/2014/main" val="774566416"/>
                    </a:ext>
                  </a:extLst>
                </a:gridCol>
                <a:gridCol w="2321170">
                  <a:extLst>
                    <a:ext uri="{9D8B030D-6E8A-4147-A177-3AD203B41FA5}">
                      <a16:colId xmlns:a16="http://schemas.microsoft.com/office/drawing/2014/main" val="32701403"/>
                    </a:ext>
                  </a:extLst>
                </a:gridCol>
                <a:gridCol w="6056288">
                  <a:extLst>
                    <a:ext uri="{9D8B030D-6E8A-4147-A177-3AD203B41FA5}">
                      <a16:colId xmlns:a16="http://schemas.microsoft.com/office/drawing/2014/main" val="3798728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계열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버전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코어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 및 특징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7792824"/>
                  </a:ext>
                </a:extLst>
              </a:tr>
              <a:tr h="370840">
                <a:tc rowSpan="12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Cortex</a:t>
                      </a:r>
                      <a:endParaRPr lang="ko-KR" altLang="en-US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ARMv7-A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Cortex-A8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VFP, NEON, </a:t>
                      </a:r>
                      <a:r>
                        <a:rPr lang="ko-KR" altLang="en-US" dirty="0" smtClean="0"/>
                        <a:t>슈퍼스칼라 파이프라인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en-US" altLang="ko-KR" dirty="0" err="1" smtClean="0"/>
                        <a:t>MMU+TrustZone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72741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Cortex-A9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VFP, NEON, DBX, </a:t>
                      </a:r>
                      <a:r>
                        <a:rPr lang="en-US" altLang="ko-KR" dirty="0" err="1" smtClean="0"/>
                        <a:t>MMU+TrustZone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87439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Cortex-A9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MPCore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Cortex-A9</a:t>
                      </a:r>
                      <a:r>
                        <a:rPr lang="en-US" altLang="ko-KR" baseline="0" dirty="0" smtClean="0"/>
                        <a:t> + 1-4 </a:t>
                      </a:r>
                      <a:r>
                        <a:rPr lang="ko-KR" altLang="en-US" baseline="0" dirty="0" smtClean="0"/>
                        <a:t>코어 </a:t>
                      </a:r>
                      <a:r>
                        <a:rPr lang="en-US" altLang="ko-KR" baseline="0" dirty="0" smtClean="0"/>
                        <a:t>SMP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65804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Cortex-A12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81334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Cortex-A15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95586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ARMv7-R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Cortex-R4(F)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임베디드</a:t>
                      </a:r>
                      <a:r>
                        <a:rPr lang="en-US" altLang="ko-KR" dirty="0" smtClean="0"/>
                        <a:t>, FPU, </a:t>
                      </a:r>
                      <a:r>
                        <a:rPr lang="ko-KR" altLang="en-US" dirty="0" smtClean="0"/>
                        <a:t>가변적 캐시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선택적 </a:t>
                      </a:r>
                      <a:r>
                        <a:rPr lang="en-US" altLang="ko-KR" dirty="0" smtClean="0"/>
                        <a:t>MPU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3686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ARMv6-M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Cortex-M1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FPGA </a:t>
                      </a:r>
                      <a:r>
                        <a:rPr lang="ko-KR" altLang="en-US" dirty="0" smtClean="0"/>
                        <a:t>연동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마이크로컨트롤러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5050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ARMv7-M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Cortex-M3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마이크로컨트롤러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33026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ARMv7E-M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Cortex-M4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마이크로컨트롤러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09234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ARMv8-A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Cortex-A53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64</a:t>
                      </a:r>
                      <a:r>
                        <a:rPr lang="ko-KR" altLang="en-US" dirty="0" smtClean="0"/>
                        <a:t>비트 명령어 지원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MMU, </a:t>
                      </a:r>
                      <a:r>
                        <a:rPr lang="en-US" altLang="ko-KR" baseline="0" dirty="0" err="1" smtClean="0"/>
                        <a:t>TrustZone</a:t>
                      </a:r>
                      <a:r>
                        <a:rPr lang="en-US" altLang="ko-KR" baseline="0" dirty="0" smtClean="0"/>
                        <a:t>, 64</a:t>
                      </a:r>
                      <a:r>
                        <a:rPr lang="ko-KR" altLang="en-US" baseline="0" dirty="0" smtClean="0"/>
                        <a:t>비트 가상 주소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75122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Cortex-A57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64</a:t>
                      </a:r>
                      <a:r>
                        <a:rPr lang="ko-KR" altLang="en-US" dirty="0" smtClean="0"/>
                        <a:t>비트 명령어 지원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MMU, </a:t>
                      </a:r>
                      <a:r>
                        <a:rPr lang="en-US" altLang="ko-KR" baseline="0" dirty="0" err="1" smtClean="0"/>
                        <a:t>TrustZone</a:t>
                      </a:r>
                      <a:r>
                        <a:rPr lang="en-US" altLang="ko-KR" baseline="0" dirty="0" smtClean="0"/>
                        <a:t>, 64</a:t>
                      </a:r>
                      <a:r>
                        <a:rPr lang="ko-KR" altLang="en-US" baseline="0" dirty="0" smtClean="0"/>
                        <a:t>비트 가상 주소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20163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Cortex-A72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64</a:t>
                      </a:r>
                      <a:r>
                        <a:rPr lang="ko-KR" altLang="en-US" dirty="0" smtClean="0"/>
                        <a:t>비트 명령어 지원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MMU, </a:t>
                      </a:r>
                      <a:r>
                        <a:rPr lang="en-US" altLang="ko-KR" baseline="0" dirty="0" err="1" smtClean="0"/>
                        <a:t>TrustZone</a:t>
                      </a:r>
                      <a:r>
                        <a:rPr lang="en-US" altLang="ko-KR" baseline="0" dirty="0" smtClean="0"/>
                        <a:t>, 64</a:t>
                      </a:r>
                      <a:r>
                        <a:rPr lang="ko-KR" altLang="en-US" baseline="0" dirty="0" smtClean="0"/>
                        <a:t>비트 가상 주소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192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061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타깃 프로세서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Table Lookup(</a:t>
            </a:r>
            <a:r>
              <a:rPr lang="en-US" altLang="ko-KR" dirty="0" err="1" smtClean="0"/>
              <a:t>tbl</a:t>
            </a:r>
            <a:r>
              <a:rPr lang="en-US" altLang="ko-KR" dirty="0" smtClean="0"/>
              <a:t>), Table Lookup Extended(</a:t>
            </a:r>
            <a:r>
              <a:rPr lang="en-US" altLang="ko-KR" dirty="0" err="1" smtClean="0"/>
              <a:t>tbx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인덱스 벡터를 기반으로 새로운 벡터를 작성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최대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개의 레지스터의 테이블 조회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Vector Extract(</a:t>
            </a:r>
            <a:r>
              <a:rPr lang="en-US" altLang="ko-KR" dirty="0" err="1" smtClean="0"/>
              <a:t>ext</a:t>
            </a:r>
            <a:r>
              <a:rPr lang="en-US" altLang="ko-KR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 smtClean="0"/>
              <a:t>소스 벡터 쌍에서 바이트를 추출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128</a:t>
            </a:r>
            <a:r>
              <a:rPr lang="ko-KR" altLang="en-US" dirty="0" smtClean="0"/>
              <a:t>비트 벡터의 </a:t>
            </a:r>
            <a:r>
              <a:rPr lang="en-US" altLang="ko-KR" dirty="0" smtClean="0"/>
              <a:t>rotation </a:t>
            </a:r>
            <a:r>
              <a:rPr lang="ko-KR" altLang="en-US" dirty="0" smtClean="0"/>
              <a:t>연산에도 사용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Interleaved</a:t>
            </a:r>
            <a:r>
              <a:rPr lang="ko-KR" altLang="en-US" dirty="0" smtClean="0"/>
              <a:t> </a:t>
            </a:r>
            <a:r>
              <a:rPr lang="en-US" altLang="ko-KR" dirty="0" smtClean="0"/>
              <a:t>Load(</a:t>
            </a:r>
            <a:r>
              <a:rPr lang="en-US" altLang="ko-KR" dirty="0" err="1" smtClean="0"/>
              <a:t>ldn</a:t>
            </a:r>
            <a:r>
              <a:rPr lang="en-US" altLang="ko-KR" dirty="0" smtClean="0"/>
              <a:t>): n</a:t>
            </a:r>
            <a:r>
              <a:rPr lang="ko-KR" altLang="en-US" dirty="0" smtClean="0"/>
              <a:t>은 정수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ASIMD </a:t>
            </a:r>
            <a:r>
              <a:rPr lang="ko-KR" altLang="en-US" dirty="0" smtClean="0"/>
              <a:t>파이프라인을 통해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개의 인자를 레지스터로 로드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35242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타깃 프로세서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라즈베리</a:t>
            </a:r>
            <a:r>
              <a:rPr lang="ko-KR" altLang="en-US" dirty="0" smtClean="0"/>
              <a:t> 파이 </a:t>
            </a:r>
            <a:r>
              <a:rPr lang="en-US" altLang="ko-KR" dirty="0" smtClean="0"/>
              <a:t>3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ARMv8-A</a:t>
            </a:r>
            <a:r>
              <a:rPr lang="ko-KR" altLang="en-US" dirty="0" smtClean="0"/>
              <a:t>가 적용된 기종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3A, 3B, 3B+</a:t>
            </a:r>
          </a:p>
          <a:p>
            <a:pPr>
              <a:lnSpc>
                <a:spcPct val="150000"/>
              </a:lnSpc>
            </a:pPr>
            <a:r>
              <a:rPr lang="ko-KR" altLang="en-US" dirty="0" smtClean="0"/>
              <a:t>본 논문에서는 </a:t>
            </a:r>
            <a:r>
              <a:rPr lang="en-US" altLang="ko-KR" dirty="0" smtClean="0"/>
              <a:t>3B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ko-KR" altLang="en-US" dirty="0" err="1" smtClean="0"/>
              <a:t>쿼드코어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Cortex-A53</a:t>
            </a:r>
          </a:p>
          <a:p>
            <a:pPr lvl="2">
              <a:lnSpc>
                <a:spcPct val="150000"/>
              </a:lnSpc>
            </a:pPr>
            <a:r>
              <a:rPr lang="en-US" altLang="ko-KR" dirty="0" smtClean="0"/>
              <a:t>Cryptography extension </a:t>
            </a:r>
            <a:r>
              <a:rPr lang="ko-KR" altLang="en-US" dirty="0" smtClean="0"/>
              <a:t>제외</a:t>
            </a:r>
            <a:endParaRPr lang="en-US" altLang="ko-KR" dirty="0" smtClean="0"/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1.2GHz</a:t>
            </a:r>
          </a:p>
          <a:p>
            <a:pPr lvl="1">
              <a:lnSpc>
                <a:spcPct val="150000"/>
              </a:lnSpc>
            </a:pPr>
            <a:r>
              <a:rPr lang="en-US" altLang="ko-KR" dirty="0" smtClean="0"/>
              <a:t>aarch64-linux-gnu-gcc </a:t>
            </a:r>
            <a:r>
              <a:rPr lang="en-US" altLang="ko-KR" dirty="0" err="1" smtClean="0"/>
              <a:t>ver</a:t>
            </a:r>
            <a:r>
              <a:rPr lang="en-US" altLang="ko-KR" dirty="0" smtClean="0"/>
              <a:t> 8.3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580" y="1300162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0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ko-KR" altLang="en-US" dirty="0" smtClean="0"/>
              <a:t>구현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SubBytes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ShiftRows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480462"/>
            <a:ext cx="11369675" cy="2729838"/>
          </a:xfrm>
        </p:spPr>
        <p:txBody>
          <a:bodyPr anchor="ctr"/>
          <a:lstStyle/>
          <a:p>
            <a:r>
              <a:rPr lang="en-US" altLang="ko-KR" dirty="0" err="1" smtClean="0"/>
              <a:t>SubBytes</a:t>
            </a:r>
            <a:r>
              <a:rPr lang="en-US" altLang="ko-KR" dirty="0" smtClean="0"/>
              <a:t> &amp; </a:t>
            </a:r>
            <a:r>
              <a:rPr lang="en-US" altLang="ko-KR" dirty="0" err="1" smtClean="0"/>
              <a:t>ShiftRows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Input block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16</a:t>
            </a:r>
            <a:r>
              <a:rPr lang="ko-KR" altLang="en-US" dirty="0" smtClean="0"/>
              <a:t>바이트를 </a:t>
            </a:r>
            <a:r>
              <a:rPr lang="en-US" altLang="ko-KR" dirty="0" err="1" smtClean="0"/>
              <a:t>tbl</a:t>
            </a:r>
            <a:r>
              <a:rPr lang="ko-KR" altLang="en-US" dirty="0" smtClean="0"/>
              <a:t>명령어로 로드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128</a:t>
            </a:r>
            <a:r>
              <a:rPr lang="ko-KR" altLang="en-US" dirty="0" smtClean="0"/>
              <a:t>비트 레지스터에 저장된 첫 </a:t>
            </a:r>
            <a:r>
              <a:rPr lang="en-US" altLang="ko-KR" dirty="0" smtClean="0"/>
              <a:t>1/4 AES S-Box LUT</a:t>
            </a:r>
            <a:r>
              <a:rPr lang="ko-KR" altLang="en-US" dirty="0" smtClean="0"/>
              <a:t>도 사용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b="1" dirty="0" smtClean="0">
                <a:solidFill>
                  <a:srgbClr val="FF0000"/>
                </a:solidFill>
              </a:rPr>
              <a:t>0x00 ~ 0x3F 16</a:t>
            </a:r>
            <a:r>
              <a:rPr lang="ko-KR" altLang="en-US" b="1" dirty="0" smtClean="0">
                <a:solidFill>
                  <a:srgbClr val="FF0000"/>
                </a:solidFill>
              </a:rPr>
              <a:t>바이트 입력에 대한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en-US" altLang="ko-KR" b="1" dirty="0" err="1" smtClean="0">
                <a:solidFill>
                  <a:srgbClr val="FF0000"/>
                </a:solidFill>
              </a:rPr>
              <a:t>substitues</a:t>
            </a:r>
            <a:r>
              <a:rPr lang="en-US" altLang="ko-KR" b="1" dirty="0" smtClean="0">
                <a:solidFill>
                  <a:srgbClr val="FF0000"/>
                </a:solidFill>
              </a:rPr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연산에 효과적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dirty="0" smtClean="0"/>
              <a:t>범위 초과시 </a:t>
            </a:r>
            <a:r>
              <a:rPr lang="en-US" altLang="ko-KR" dirty="0" smtClean="0"/>
              <a:t>0x00</a:t>
            </a:r>
            <a:r>
              <a:rPr lang="ko-KR" altLang="en-US" dirty="0" smtClean="0"/>
              <a:t>으로 대체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6816" y="1152525"/>
            <a:ext cx="5178368" cy="214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20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1275</Words>
  <Application>Microsoft Office PowerPoint</Application>
  <PresentationFormat>와이드스크린</PresentationFormat>
  <Paragraphs>273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43</vt:i4>
      </vt:variant>
    </vt:vector>
  </HeadingPairs>
  <TitlesOfParts>
    <vt:vector size="48" baseType="lpstr">
      <vt:lpstr>맑은 고딕</vt:lpstr>
      <vt:lpstr>함초롬돋움</vt:lpstr>
      <vt:lpstr>Arial</vt:lpstr>
      <vt:lpstr>CryptoCraft 테마</vt:lpstr>
      <vt:lpstr>제목 테마</vt:lpstr>
      <vt:lpstr>Fast AES implementation using ARMv8 ASIMD without Cryptography Extension</vt:lpstr>
      <vt:lpstr>PowerPoint 프레젠테이션</vt:lpstr>
      <vt:lpstr> AES</vt:lpstr>
      <vt:lpstr> 타깃 프로세서</vt:lpstr>
      <vt:lpstr> 타깃 프로세서</vt:lpstr>
      <vt:lpstr> 타깃 프로세서</vt:lpstr>
      <vt:lpstr> 타깃 프로세서</vt:lpstr>
      <vt:lpstr> 타깃 프로세서</vt:lpstr>
      <vt:lpstr> 구현: SubBytes &amp; ShiftRows</vt:lpstr>
      <vt:lpstr> 구현: SubBytes &amp; ShiftRows</vt:lpstr>
      <vt:lpstr> 구현: SubBytes &amp; ShiftRows</vt:lpstr>
      <vt:lpstr> 구현: MixColumns</vt:lpstr>
      <vt:lpstr> 구현: MixColumns</vt:lpstr>
      <vt:lpstr> 구현: MixColumns</vt:lpstr>
      <vt:lpstr> 구현: MixColumns</vt:lpstr>
      <vt:lpstr> 구현: MixColumns</vt:lpstr>
      <vt:lpstr> 구현: MixColumns</vt:lpstr>
      <vt:lpstr> 구현: MixColumns</vt:lpstr>
      <vt:lpstr> 구현: MixColumns</vt:lpstr>
      <vt:lpstr> 구현: MixColumns</vt:lpstr>
      <vt:lpstr> 구현: MixColumns</vt:lpstr>
      <vt:lpstr> 구현: MixColumns</vt:lpstr>
      <vt:lpstr> 구현: MixColumns</vt:lpstr>
      <vt:lpstr> 구현: MixColumns</vt:lpstr>
      <vt:lpstr> 구현: MixColumns</vt:lpstr>
      <vt:lpstr> 구현: MixColumns</vt:lpstr>
      <vt:lpstr> 구현: MixColumns</vt:lpstr>
      <vt:lpstr> 구현: MixColumns</vt:lpstr>
      <vt:lpstr> 구현: MixColumns</vt:lpstr>
      <vt:lpstr> 구현: MixColumns</vt:lpstr>
      <vt:lpstr> 구현: MixColumns</vt:lpstr>
      <vt:lpstr> 구현: Key Schedule</vt:lpstr>
      <vt:lpstr> 성능평가</vt:lpstr>
      <vt:lpstr> 성능평가</vt:lpstr>
      <vt:lpstr> 성능평가</vt:lpstr>
      <vt:lpstr> 성능평가</vt:lpstr>
      <vt:lpstr> 성능평가</vt:lpstr>
      <vt:lpstr> 성능평가</vt:lpstr>
      <vt:lpstr> 성능평가</vt:lpstr>
      <vt:lpstr> 성능평가</vt:lpstr>
      <vt:lpstr> 성능평가</vt:lpstr>
      <vt:lpstr> 성능평가</vt:lpstr>
      <vt:lpstr>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77</cp:revision>
  <dcterms:created xsi:type="dcterms:W3CDTF">2019-03-05T04:29:07Z</dcterms:created>
  <dcterms:modified xsi:type="dcterms:W3CDTF">2020-01-13T03:38:23Z</dcterms:modified>
</cp:coreProperties>
</file>