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6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6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1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1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4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7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8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6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0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097D-9707-401E-9961-C08AA062DC40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5F3B-3F78-4443-BE92-89C38C1A60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Pa5MyFA7-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SIMD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Single Instruction Multiple </a:t>
            </a:r>
            <a:r>
              <a:rPr lang="en-US" altLang="ko-KR" dirty="0" smtClean="0">
                <a:latin typeface="Bahnschrift" panose="020B0502040204020203" pitchFamily="34" charset="0"/>
              </a:rPr>
              <a:t>Data</a:t>
            </a:r>
          </a:p>
          <a:p>
            <a:r>
              <a:rPr lang="en-US" altLang="ko-KR">
                <a:hlinkClick r:id="rId2"/>
              </a:rPr>
              <a:t>https://youtu.be/XPa5MyFA7-Y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7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Example: </a:t>
            </a:r>
            <a:r>
              <a:rPr lang="en-US" altLang="ko-KR" dirty="0" err="1" smtClean="0">
                <a:latin typeface="Bahnschrift" panose="020B0502040204020203" pitchFamily="34" charset="0"/>
              </a:rPr>
              <a:t>LizarMong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38200" y="1433146"/>
                <a:ext cx="2944480" cy="3341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case study</a:t>
                </a:r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146"/>
                <a:ext cx="2944480" cy="334108"/>
              </a:xfrm>
              <a:prstGeom prst="rect">
                <a:avLst/>
              </a:prstGeom>
              <a:blipFill>
                <a:blip r:embed="rId2"/>
                <a:stretch>
                  <a:fillRect t="-12281" b="-29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838200" y="2182113"/>
                <a:ext cx="4946194" cy="268003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𝑖𝑛𝑠𝑡𝑒𝑎𝑑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0, 0, …, 0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𝑎𝑟𝑟𝑎𝑛𝑔𝑒</m:t>
                      </m:r>
                    </m:oMath>
                  </m:oMathPara>
                </a14:m>
                <a:endParaRPr lang="en-US" altLang="ko-K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altLang="ko-KR" sz="1400" dirty="0" smtClean="0"/>
              </a:p>
              <a:p>
                <a:pPr algn="ctr"/>
                <a:endParaRPr lang="en-US" altLang="ko-KR" dirty="0" smtClean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82113"/>
                <a:ext cx="4946194" cy="2680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1938728" y="4011977"/>
            <a:ext cx="274513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018220" y="4390045"/>
            <a:ext cx="8792" cy="252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37135" y="4589584"/>
            <a:ext cx="136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Bahnschrift" panose="020B0502040204020203" pitchFamily="34" charset="0"/>
              </a:rPr>
              <a:t>Indicator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36021" y="4018594"/>
            <a:ext cx="1063869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45342" y="4018595"/>
            <a:ext cx="1638523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838200" y="5533292"/>
                <a:ext cx="1472240" cy="3341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33292"/>
                <a:ext cx="1472240" cy="33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4312154" y="5533292"/>
                <a:ext cx="1472240" cy="3341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54" y="5533292"/>
                <a:ext cx="1472240" cy="334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/>
          <p:cNvCxnSpPr>
            <a:stCxn id="7" idx="2"/>
            <a:endCxn id="32" idx="0"/>
          </p:cNvCxnSpPr>
          <p:nvPr/>
        </p:nvCxnSpPr>
        <p:spPr>
          <a:xfrm flipH="1">
            <a:off x="1574320" y="4370287"/>
            <a:ext cx="893636" cy="116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3" idx="0"/>
          </p:cNvCxnSpPr>
          <p:nvPr/>
        </p:nvCxnSpPr>
        <p:spPr>
          <a:xfrm>
            <a:off x="3864603" y="4390045"/>
            <a:ext cx="1183671" cy="11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3235" y="5828602"/>
            <a:ext cx="136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Bahnschrift" panose="020B0502040204020203" pitchFamily="34" charset="0"/>
              </a:rPr>
              <a:t>case1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67189" y="5828602"/>
            <a:ext cx="136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Bahnschrift" panose="020B0502040204020203" pitchFamily="34" charset="0"/>
              </a:rPr>
              <a:t>case2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01709" y="2142537"/>
            <a:ext cx="147417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273949" y="2142536"/>
            <a:ext cx="147417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129955" y="2652856"/>
            <a:ext cx="147417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1, … , 1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054177" y="2375687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177" y="2375687"/>
                <a:ext cx="43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7405212" y="2120527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12" y="2120527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7405212" y="2585513"/>
                <a:ext cx="378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12" y="2585513"/>
                <a:ext cx="3785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/>
          <p:cNvSpPr/>
          <p:nvPr/>
        </p:nvSpPr>
        <p:spPr>
          <a:xfrm>
            <a:off x="7801709" y="3163176"/>
            <a:ext cx="147417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273949" y="3163175"/>
            <a:ext cx="1474177" cy="32531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7416080" y="3119158"/>
                <a:ext cx="3965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80" y="3119158"/>
                <a:ext cx="3965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9117306" y="3488490"/>
                <a:ext cx="17894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𝑅𝑒𝑑𝑢𝑐𝑡𝑖𝑜𝑛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306" y="3488490"/>
                <a:ext cx="1789401" cy="307777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9693" y="4487908"/>
            <a:ext cx="5804803" cy="1045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1750"/>
          </a:effectLst>
        </p:spPr>
      </p:pic>
      <p:sp>
        <p:nvSpPr>
          <p:cNvPr id="50" name="TextBox 49"/>
          <p:cNvSpPr txBox="1"/>
          <p:nvPr/>
        </p:nvSpPr>
        <p:spPr>
          <a:xfrm>
            <a:off x="7451157" y="5517317"/>
            <a:ext cx="283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Multiplication Implementation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3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Example: </a:t>
            </a:r>
            <a:r>
              <a:rPr lang="en-US" altLang="ko-KR" dirty="0" err="1" smtClean="0">
                <a:latin typeface="Bahnschrift" panose="020B0502040204020203" pitchFamily="34" charset="0"/>
              </a:rPr>
              <a:t>LizarMong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587"/>
            <a:ext cx="5429250" cy="485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1750"/>
          </a:effectLst>
        </p:spPr>
      </p:pic>
      <p:sp>
        <p:nvSpPr>
          <p:cNvPr id="35" name="TextBox 34"/>
          <p:cNvSpPr txBox="1"/>
          <p:nvPr/>
        </p:nvSpPr>
        <p:spPr>
          <a:xfrm>
            <a:off x="2136939" y="6473337"/>
            <a:ext cx="283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AVX Implementation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107848" y="161558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107848" y="2093302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107848" y="257101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50470" y="161558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93092" y="161558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235714" y="161558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159262" y="2093300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193092" y="2093301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226922" y="2093300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150470" y="2571013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193092" y="257101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235714" y="2571013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16640" y="3357931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116640" y="3835646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116640" y="4313361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159262" y="3357931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201884" y="3357931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244506" y="3357931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168054" y="3835644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201884" y="3835645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235714" y="3835644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159262" y="431335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201884" y="4313361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244506" y="431335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107848" y="5192592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107848" y="5670307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107848" y="6148022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50470" y="5192592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193092" y="5192592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235714" y="5192592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x256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59262" y="5670305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193092" y="5670306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226922" y="5670305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y256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150470" y="6148018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193092" y="6148022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235714" y="6148018"/>
            <a:ext cx="1042622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z256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2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SIMD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2110153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a1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17177" y="2110152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b1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27688" y="2110151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+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8200" y="2767008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a2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17177" y="2767007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b2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27688" y="2767006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+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38200" y="3423862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a3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17177" y="3423861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b3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27688" y="3423860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+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38200" y="4080715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a4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17177" y="4080714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b4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27688" y="4080713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+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87716" y="2110150"/>
            <a:ext cx="527539" cy="24981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a1</a:t>
            </a:r>
          </a:p>
          <a:p>
            <a:pPr algn="ctr"/>
            <a:endParaRPr lang="en-US" altLang="ko-KR" dirty="0" smtClean="0">
              <a:latin typeface="Bahnschrift" panose="020B0502040204020203" pitchFamily="34" charset="0"/>
            </a:endParaRPr>
          </a:p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a2</a:t>
            </a:r>
          </a:p>
          <a:p>
            <a:pPr algn="ctr"/>
            <a:endParaRPr lang="en-US" altLang="ko-KR" dirty="0" smtClean="0">
              <a:latin typeface="Bahnschrift" panose="020B0502040204020203" pitchFamily="34" charset="0"/>
            </a:endParaRPr>
          </a:p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a3</a:t>
            </a:r>
          </a:p>
          <a:p>
            <a:pPr algn="ctr"/>
            <a:endParaRPr lang="en-US" altLang="ko-KR" dirty="0" smtClean="0">
              <a:latin typeface="Bahnschrift" panose="020B0502040204020203" pitchFamily="34" charset="0"/>
            </a:endParaRPr>
          </a:p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a4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66693" y="2110150"/>
            <a:ext cx="527539" cy="24981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b1</a:t>
            </a:r>
          </a:p>
          <a:p>
            <a:pPr algn="ctr"/>
            <a:endParaRPr lang="en-US" altLang="ko-KR" dirty="0" smtClean="0">
              <a:latin typeface="Bahnschrift" panose="020B0502040204020203" pitchFamily="34" charset="0"/>
            </a:endParaRPr>
          </a:p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b2</a:t>
            </a:r>
          </a:p>
          <a:p>
            <a:pPr algn="ctr"/>
            <a:endParaRPr lang="en-US" altLang="ko-KR" dirty="0" smtClean="0">
              <a:latin typeface="Bahnschrift" panose="020B0502040204020203" pitchFamily="34" charset="0"/>
            </a:endParaRPr>
          </a:p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b3</a:t>
            </a:r>
          </a:p>
          <a:p>
            <a:pPr algn="ctr"/>
            <a:endParaRPr lang="en-US" altLang="ko-KR" dirty="0" smtClean="0">
              <a:latin typeface="Bahnschrift" panose="020B0502040204020203" pitchFamily="34" charset="0"/>
            </a:endParaRPr>
          </a:p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b4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177204" y="3030775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+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0164" y="4737566"/>
            <a:ext cx="192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Original Operation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79680" y="4737565"/>
            <a:ext cx="1922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SIMD Operation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80418" y="2110150"/>
            <a:ext cx="527539" cy="2498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159395" y="2110150"/>
            <a:ext cx="527539" cy="2498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269906" y="3030775"/>
            <a:ext cx="527539" cy="5275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+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cxnSp>
        <p:nvCxnSpPr>
          <p:cNvPr id="40" name="직선 화살표 연결선 39"/>
          <p:cNvCxnSpPr>
            <a:endCxn id="36" idx="0"/>
          </p:cNvCxnSpPr>
          <p:nvPr/>
        </p:nvCxnSpPr>
        <p:spPr>
          <a:xfrm>
            <a:off x="8169402" y="1776046"/>
            <a:ext cx="474786" cy="33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37232" y="1522304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Bahnschrift" panose="020B0502040204020203" pitchFamily="34" charset="0"/>
              </a:rPr>
              <a:t>Register</a:t>
            </a:r>
            <a:endParaRPr lang="ko-KR" altLang="en-US" sz="1400" dirty="0">
              <a:latin typeface="Bahnschrif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73714" y="4737565"/>
            <a:ext cx="3119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AVX (Advanced Vector </a:t>
            </a:r>
            <a:r>
              <a:rPr lang="en-US" altLang="ko-KR" sz="1200" dirty="0" err="1" smtClean="0">
                <a:latin typeface="Bahnschrift" panose="020B0502040204020203" pitchFamily="34" charset="0"/>
              </a:rPr>
              <a:t>eXtensions</a:t>
            </a:r>
            <a:r>
              <a:rPr lang="en-US" altLang="ko-KR" sz="1200" dirty="0" smtClean="0">
                <a:latin typeface="Bahnschrift" panose="020B0502040204020203" pitchFamily="34" charset="0"/>
              </a:rPr>
              <a:t>)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9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6833"/>
            <a:ext cx="3109546" cy="4351338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AVX</a:t>
            </a:r>
          </a:p>
          <a:p>
            <a:pPr lvl="1"/>
            <a:r>
              <a:rPr lang="en-US" altLang="ko-KR" sz="2000" dirty="0" smtClean="0">
                <a:latin typeface="Bahnschrift" panose="020B0502040204020203" pitchFamily="34" charset="0"/>
              </a:rPr>
              <a:t>128~256bit</a:t>
            </a:r>
          </a:p>
          <a:p>
            <a:pPr lvl="1"/>
            <a:endParaRPr lang="en-US" altLang="ko-KR" sz="2000" dirty="0">
              <a:latin typeface="Bahnschrift" panose="020B0502040204020203" pitchFamily="34" charset="0"/>
            </a:endParaRPr>
          </a:p>
          <a:p>
            <a:pPr lvl="1"/>
            <a:r>
              <a:rPr lang="en-US" altLang="ko-KR" sz="2000" dirty="0" smtClean="0">
                <a:latin typeface="Bahnschrift" panose="020B0502040204020203" pitchFamily="34" charset="0"/>
              </a:rPr>
              <a:t>Sandy Bridge, 2011</a:t>
            </a:r>
            <a:br>
              <a:rPr lang="en-US" altLang="ko-KR" sz="2000" dirty="0" smtClean="0">
                <a:latin typeface="Bahnschrift" panose="020B0502040204020203" pitchFamily="34" charset="0"/>
              </a:rPr>
            </a:br>
            <a:r>
              <a:rPr lang="en-US" altLang="ko-KR" sz="2000" dirty="0" smtClean="0">
                <a:latin typeface="Bahnschrift" panose="020B0502040204020203" pitchFamily="34" charset="0"/>
              </a:rPr>
              <a:t>~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AVX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41227" y="1816833"/>
            <a:ext cx="31095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AVX2</a:t>
            </a:r>
          </a:p>
          <a:p>
            <a:pPr lvl="1"/>
            <a:r>
              <a:rPr lang="en-US" altLang="ko-KR" sz="2000" dirty="0" smtClean="0">
                <a:latin typeface="Bahnschrift" panose="020B0502040204020203" pitchFamily="34" charset="0"/>
              </a:rPr>
              <a:t>256bit</a:t>
            </a:r>
          </a:p>
          <a:p>
            <a:pPr lvl="1"/>
            <a:endParaRPr lang="en-US" altLang="ko-KR" sz="2000" dirty="0">
              <a:latin typeface="Bahnschrift" panose="020B0502040204020203" pitchFamily="34" charset="0"/>
            </a:endParaRPr>
          </a:p>
          <a:p>
            <a:pPr lvl="1"/>
            <a:r>
              <a:rPr lang="en-US" altLang="ko-KR" sz="2000" dirty="0" err="1" smtClean="0">
                <a:latin typeface="Bahnschrift" panose="020B0502040204020203" pitchFamily="34" charset="0"/>
              </a:rPr>
              <a:t>Haswell</a:t>
            </a:r>
            <a:r>
              <a:rPr lang="en-US" altLang="ko-KR" sz="2000" dirty="0" smtClean="0">
                <a:latin typeface="Bahnschrift" panose="020B0502040204020203" pitchFamily="34" charset="0"/>
              </a:rPr>
              <a:t>, 2013</a:t>
            </a:r>
            <a:br>
              <a:rPr lang="en-US" altLang="ko-KR" sz="2000" dirty="0" smtClean="0">
                <a:latin typeface="Bahnschrift" panose="020B0502040204020203" pitchFamily="34" charset="0"/>
              </a:rPr>
            </a:br>
            <a:r>
              <a:rPr lang="en-US" altLang="ko-KR" sz="2000" dirty="0" smtClean="0">
                <a:latin typeface="Bahnschrift" panose="020B0502040204020203" pitchFamily="34" charset="0"/>
              </a:rPr>
              <a:t>~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244253" y="1816833"/>
            <a:ext cx="32121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AVX-512</a:t>
            </a:r>
          </a:p>
          <a:p>
            <a:pPr lvl="1"/>
            <a:r>
              <a:rPr lang="en-US" altLang="ko-KR" sz="2000" dirty="0" smtClean="0">
                <a:latin typeface="Bahnschrift" panose="020B0502040204020203" pitchFamily="34" charset="0"/>
              </a:rPr>
              <a:t>256~512bit</a:t>
            </a:r>
          </a:p>
          <a:p>
            <a:pPr lvl="1"/>
            <a:endParaRPr lang="en-US" altLang="ko-KR" sz="2000" dirty="0">
              <a:latin typeface="Bahnschrift" panose="020B0502040204020203" pitchFamily="34" charset="0"/>
            </a:endParaRPr>
          </a:p>
          <a:p>
            <a:pPr lvl="1"/>
            <a:r>
              <a:rPr lang="en-US" altLang="ko-KR" sz="2000" dirty="0" err="1" smtClean="0">
                <a:latin typeface="Bahnschrift" panose="020B0502040204020203" pitchFamily="34" charset="0"/>
              </a:rPr>
              <a:t>Knght</a:t>
            </a:r>
            <a:r>
              <a:rPr lang="en-US" altLang="ko-KR" sz="2000" dirty="0" smtClean="0">
                <a:latin typeface="Bahnschrift" panose="020B0502040204020203" pitchFamily="34" charset="0"/>
              </a:rPr>
              <a:t> Landing, 2016</a:t>
            </a:r>
            <a:br>
              <a:rPr lang="en-US" altLang="ko-KR" sz="2000" dirty="0" smtClean="0">
                <a:latin typeface="Bahnschrift" panose="020B0502040204020203" pitchFamily="34" charset="0"/>
              </a:rPr>
            </a:br>
            <a:r>
              <a:rPr lang="en-US" altLang="ko-KR" sz="2000" dirty="0" smtClean="0">
                <a:latin typeface="Bahnschrift" panose="020B0502040204020203" pitchFamily="34" charset="0"/>
              </a:rPr>
              <a:t>~</a:t>
            </a:r>
          </a:p>
          <a:p>
            <a:pPr lvl="1"/>
            <a:r>
              <a:rPr lang="en-US" altLang="ko-KR" sz="2000" dirty="0" smtClean="0">
                <a:latin typeface="Bahnschrift" panose="020B0502040204020203" pitchFamily="34" charset="0"/>
              </a:rPr>
              <a:t>Ice Lake, 2019</a:t>
            </a:r>
            <a:endParaRPr lang="ko-KR" alt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10" y="4493571"/>
            <a:ext cx="10202180" cy="1674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80114" y="6168171"/>
            <a:ext cx="283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Processors supporting AVX-512 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8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AVX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942" y="6415638"/>
            <a:ext cx="283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AVX2 Instructions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222"/>
            <a:ext cx="1647256" cy="49724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713" y="1443222"/>
            <a:ext cx="8762741" cy="39676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43197" y="5410880"/>
            <a:ext cx="283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</a:t>
            </a:r>
            <a:r>
              <a:rPr lang="en-US" altLang="ko-KR" sz="1200" dirty="0" err="1" smtClean="0">
                <a:latin typeface="Bahnschrift" panose="020B0502040204020203" pitchFamily="34" charset="0"/>
              </a:rPr>
              <a:t>Intrinsics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Multiplication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 smtClean="0">
                    <a:latin typeface="Bahnschrift" panose="020B0502040204020203" pitchFamily="34" charset="0"/>
                  </a:rPr>
                  <a:t>Multiplication</a:t>
                </a:r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ko-KR" b="0" dirty="0" smtClean="0">
                    <a:ea typeface="Cambria Math" panose="02040503050406030204" pitchFamily="18" charset="0"/>
                  </a:rPr>
                </a:br>
                <a:endParaRPr lang="en-US" altLang="ko-KR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US" altLang="ko-KR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Multiplication in Ring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R" b="0" dirty="0" smtClean="0"/>
                  <a:t> </a:t>
                </a:r>
                <a:br>
                  <a:rPr lang="en-US" altLang="ko-KR" b="0" dirty="0" smtClean="0"/>
                </a:br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13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3" y="4586057"/>
            <a:ext cx="2681120" cy="19661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Lattice Problem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 smtClean="0">
                    <a:latin typeface="Bahnschrift" panose="020B0502040204020203" pitchFamily="34" charset="0"/>
                  </a:rPr>
                  <a:t>Lattice</a:t>
                </a:r>
              </a:p>
              <a:p>
                <a:endParaRPr lang="en-US" altLang="ko-KR" dirty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endParaRPr lang="en-US" altLang="ko-KR" b="0" dirty="0" smtClean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 smtClean="0">
                    <a:latin typeface="Bahnschrift" panose="020B0502040204020203" pitchFamily="34" charset="0"/>
                    <a:ea typeface="Cambria Math" panose="02040503050406030204" pitchFamily="18" charset="0"/>
                  </a:rPr>
                  <a:t>LWE ( Learning With Error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b="0" dirty="0" smtClean="0">
                  <a:latin typeface="Bahnschrift" panose="020B0502040204020203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53" y="1690688"/>
            <a:ext cx="2681120" cy="196615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659901" y="5296779"/>
            <a:ext cx="56271" cy="5627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4666" y="5024422"/>
            <a:ext cx="586740" cy="544713"/>
          </a:xfrm>
          <a:prstGeom prst="rect">
            <a:avLst/>
          </a:prstGeom>
          <a:solidFill>
            <a:srgbClr val="DEEBF7">
              <a:alpha val="32157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59800" y="4618398"/>
            <a:ext cx="4103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Bahnschrift" panose="020B0502040204020203" pitchFamily="34" charset="0"/>
              </a:rPr>
              <a:t>빨간 벡터가 어느 </a:t>
            </a:r>
            <a:r>
              <a:rPr lang="ko-KR" altLang="en-US" sz="1600" dirty="0" err="1" smtClean="0">
                <a:latin typeface="Bahnschrift" panose="020B0502040204020203" pitchFamily="34" charset="0"/>
              </a:rPr>
              <a:t>벡터로부터</a:t>
            </a:r>
            <a:r>
              <a:rPr lang="ko-KR" altLang="en-US" sz="1600" dirty="0" smtClean="0">
                <a:latin typeface="Bahnschrift" panose="020B0502040204020203" pitchFamily="34" charset="0"/>
              </a:rPr>
              <a:t> 왔는가</a:t>
            </a:r>
            <a:r>
              <a:rPr lang="en-US" altLang="ko-KR" sz="1600" dirty="0" smtClean="0">
                <a:latin typeface="Bahnschrift" panose="020B0502040204020203" pitchFamily="34" charset="0"/>
              </a:rPr>
              <a:t>?</a:t>
            </a:r>
            <a:endParaRPr lang="ko-KR" altLang="en-US" sz="1600" dirty="0">
              <a:latin typeface="Bahnschrift" panose="020B0502040204020203" pitchFamily="34" charset="0"/>
            </a:endParaRPr>
          </a:p>
        </p:txBody>
      </p:sp>
      <p:cxnSp>
        <p:nvCxnSpPr>
          <p:cNvPr id="8" name="직선 화살표 연결선 7"/>
          <p:cNvCxnSpPr>
            <a:endCxn id="7" idx="1"/>
          </p:cNvCxnSpPr>
          <p:nvPr/>
        </p:nvCxnSpPr>
        <p:spPr>
          <a:xfrm flipV="1">
            <a:off x="5981406" y="4787675"/>
            <a:ext cx="1378394" cy="2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189284" y="4281854"/>
            <a:ext cx="720969" cy="430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435127" y="3651757"/>
            <a:ext cx="283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Vector Space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5126" y="6547569"/>
            <a:ext cx="283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a Vector in a Space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3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Example: </a:t>
            </a:r>
            <a:r>
              <a:rPr lang="en-US" altLang="ko-KR" dirty="0" err="1" smtClean="0">
                <a:latin typeface="Bahnschrift" panose="020B0502040204020203" pitchFamily="34" charset="0"/>
              </a:rPr>
              <a:t>LizarMong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27990"/>
          <a:stretch/>
        </p:blipFill>
        <p:spPr>
          <a:xfrm>
            <a:off x="838200" y="1690688"/>
            <a:ext cx="5245033" cy="22121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4830" y="3902794"/>
            <a:ext cx="283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Bahnschrift" panose="020B0502040204020203" pitchFamily="34" charset="0"/>
              </a:rPr>
              <a:t>[</a:t>
            </a:r>
            <a:r>
              <a:rPr lang="ko-KR" altLang="en-US" sz="1200" dirty="0" smtClean="0">
                <a:latin typeface="Bahnschrift" panose="020B0502040204020203" pitchFamily="34" charset="0"/>
              </a:rPr>
              <a:t>그림</a:t>
            </a:r>
            <a:r>
              <a:rPr lang="en-US" altLang="ko-KR" sz="1200" dirty="0" smtClean="0">
                <a:latin typeface="Bahnschrift" panose="020B0502040204020203" pitchFamily="34" charset="0"/>
              </a:rPr>
              <a:t>] </a:t>
            </a:r>
            <a:r>
              <a:rPr lang="en-US" altLang="ko-KR" sz="1200" dirty="0" err="1" smtClean="0">
                <a:latin typeface="Bahnschrift" panose="020B0502040204020203" pitchFamily="34" charset="0"/>
              </a:rPr>
              <a:t>LizarMong</a:t>
            </a:r>
            <a:r>
              <a:rPr lang="en-US" altLang="ko-KR" sz="1200" dirty="0">
                <a:latin typeface="Bahnschrift" panose="020B0502040204020203" pitchFamily="34" charset="0"/>
              </a:rPr>
              <a:t> </a:t>
            </a:r>
            <a:r>
              <a:rPr lang="en-US" altLang="ko-KR" sz="1200" dirty="0" err="1" smtClean="0">
                <a:latin typeface="Bahnschrift" panose="020B0502040204020203" pitchFamily="34" charset="0"/>
              </a:rPr>
              <a:t>KeyGen</a:t>
            </a:r>
            <a:r>
              <a:rPr lang="en-US" altLang="ko-KR" sz="1200" dirty="0" smtClean="0">
                <a:latin typeface="Bahnschrift" panose="020B0502040204020203" pitchFamily="34" charset="0"/>
              </a:rPr>
              <a:t> Algorithm</a:t>
            </a:r>
            <a:endParaRPr lang="ko-KR" altLang="en-US" sz="1200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6771020" y="1027907"/>
                <a:ext cx="3894992" cy="11877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020" y="1027907"/>
                <a:ext cx="3894992" cy="1187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6771020" y="2525013"/>
                <a:ext cx="3894992" cy="3840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0, 0, …, 0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−1, 0, 1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𝑟𝑎𝑛𝑑𝑜𝑚𝑙𝑦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020" y="2525013"/>
                <a:ext cx="3894992" cy="3840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91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651574" y="1626577"/>
                <a:ext cx="4078688" cy="7033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4" y="1626577"/>
                <a:ext cx="4078688" cy="7033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651574" y="2525013"/>
                <a:ext cx="4078688" cy="3840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0, 0, …, 0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128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−1, 0, 1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𝑟𝑎𝑛𝑑𝑜𝑚𝑙𝑦</m:t>
                      </m:r>
                    </m:oMath>
                  </m:oMathPara>
                </a14:m>
                <a:endParaRPr lang="en-US" altLang="ko-KR" b="0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67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128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4" y="2525013"/>
                <a:ext cx="4078688" cy="3840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6483806" y="1626576"/>
                <a:ext cx="4946194" cy="70338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]={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06" y="1626576"/>
                <a:ext cx="4946194" cy="7033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483806" y="2525013"/>
                <a:ext cx="4946194" cy="38406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𝑖𝑛𝑠𝑡𝑒𝑎𝑑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0, 0, …, 0</m:t>
                          </m:r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06" y="2525013"/>
                <a:ext cx="4946194" cy="3840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Bahnschrift" panose="020B0502040204020203" pitchFamily="34" charset="0"/>
              </a:rPr>
              <a:t>Example: LizarMong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8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Bahnschrift" panose="020B0502040204020203" pitchFamily="34" charset="0"/>
              </a:rPr>
              <a:t>Example: </a:t>
            </a:r>
            <a:r>
              <a:rPr lang="en-US" altLang="ko-KR" dirty="0" err="1" smtClean="0">
                <a:latin typeface="Bahnschrift" panose="020B0502040204020203" pitchFamily="34" charset="0"/>
              </a:rPr>
              <a:t>LizarMong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838200" y="1433146"/>
                <a:ext cx="2944480" cy="3341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case study</a:t>
                </a:r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3146"/>
                <a:ext cx="2944480" cy="334108"/>
              </a:xfrm>
              <a:prstGeom prst="rect">
                <a:avLst/>
              </a:prstGeom>
              <a:blipFill>
                <a:blip r:embed="rId2"/>
                <a:stretch>
                  <a:fillRect t="-12281" b="-29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838200" y="1866900"/>
                <a:ext cx="2944480" cy="3341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=−1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6900"/>
                <a:ext cx="2944480" cy="334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4623760" y="1866900"/>
                <a:ext cx="2944480" cy="3341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60" y="1866900"/>
                <a:ext cx="2944480" cy="33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8409320" y="1866900"/>
                <a:ext cx="2944480" cy="3341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𝑖𝑑𝑥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20" y="1866900"/>
                <a:ext cx="2944480" cy="334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838200" y="3976809"/>
            <a:ext cx="147417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66446" y="4487128"/>
            <a:ext cx="147417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Bahnschrift" panose="020B0502040204020203" pitchFamily="34" charset="0"/>
              </a:rPr>
              <a:t>1, … , 1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09320" y="3976809"/>
            <a:ext cx="147417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37566" y="4487128"/>
            <a:ext cx="1474177" cy="32531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Bahnschrift" panose="020B0502040204020203" pitchFamily="34" charset="0"/>
              </a:rPr>
              <a:t>1, … , 1</a:t>
            </a:r>
            <a:endParaRPr lang="ko-KR" alt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90668" y="4209959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668" y="4209959"/>
                <a:ext cx="43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663725" y="4208613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725" y="4208613"/>
                <a:ext cx="4395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곱셈 기호 19"/>
          <p:cNvSpPr/>
          <p:nvPr/>
        </p:nvSpPr>
        <p:spPr>
          <a:xfrm>
            <a:off x="5349622" y="3461267"/>
            <a:ext cx="1494692" cy="1494692"/>
          </a:xfrm>
          <a:prstGeom prst="mathMultiply">
            <a:avLst>
              <a:gd name="adj1" fmla="val 94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11515" y="2276961"/>
            <a:ext cx="0" cy="40503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995138" y="2276961"/>
            <a:ext cx="0" cy="40503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441703" y="3954799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03" y="3954799"/>
                <a:ext cx="400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8057207" y="3954799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207" y="3954799"/>
                <a:ext cx="400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441703" y="4419785"/>
                <a:ext cx="378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03" y="4419785"/>
                <a:ext cx="3785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8057207" y="4419785"/>
                <a:ext cx="378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207" y="4419785"/>
                <a:ext cx="3785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08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304</Words>
  <Application>Microsoft Office PowerPoint</Application>
  <PresentationFormat>와이드스크린</PresentationFormat>
  <Paragraphs>159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Bahnschrift</vt:lpstr>
      <vt:lpstr>Cambria Math</vt:lpstr>
      <vt:lpstr>Wingdings</vt:lpstr>
      <vt:lpstr>Office 테마</vt:lpstr>
      <vt:lpstr>SIMD</vt:lpstr>
      <vt:lpstr>SIMD</vt:lpstr>
      <vt:lpstr>AVX</vt:lpstr>
      <vt:lpstr>AVX</vt:lpstr>
      <vt:lpstr>Multiplication</vt:lpstr>
      <vt:lpstr>Lattice Problem</vt:lpstr>
      <vt:lpstr>Example: LizarMong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Based Cryptography</dc:title>
  <dc:creator>user</dc:creator>
  <cp:lastModifiedBy>user</cp:lastModifiedBy>
  <cp:revision>17</cp:revision>
  <dcterms:created xsi:type="dcterms:W3CDTF">2020-04-17T18:31:21Z</dcterms:created>
  <dcterms:modified xsi:type="dcterms:W3CDTF">2020-04-18T06:31:16Z</dcterms:modified>
</cp:coreProperties>
</file>