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7" r:id="rId4"/>
    <p:sldId id="289" r:id="rId5"/>
    <p:sldId id="288" r:id="rId6"/>
    <p:sldId id="291" r:id="rId7"/>
    <p:sldId id="292" r:id="rId8"/>
    <p:sldId id="290" r:id="rId9"/>
    <p:sldId id="295" r:id="rId10"/>
    <p:sldId id="293" r:id="rId11"/>
    <p:sldId id="294" r:id="rId12"/>
    <p:sldId id="296" r:id="rId13"/>
    <p:sldId id="299" r:id="rId14"/>
    <p:sldId id="297" r:id="rId15"/>
    <p:sldId id="298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>
        <p:scale>
          <a:sx n="66" d="100"/>
          <a:sy n="66" d="100"/>
        </p:scale>
        <p:origin x="78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7ZGruzDjsI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 </a:t>
            </a:r>
            <a:r>
              <a:rPr lang="en-US" altLang="ko-KR" sz="4000" dirty="0"/>
              <a:t>AVR</a:t>
            </a:r>
            <a:r>
              <a:rPr lang="ko-KR" altLang="en-US" sz="4000" dirty="0"/>
              <a:t> 어셈블리 실습</a:t>
            </a: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https://youtu.be/_7ZGruzDjsI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로테이션 </a:t>
            </a:r>
            <a:r>
              <a:rPr lang="en-US" altLang="ko-KR" sz="2400" dirty="0"/>
              <a:t>:</a:t>
            </a:r>
            <a:r>
              <a:rPr lang="ko-KR" altLang="en-US" sz="2400" dirty="0"/>
              <a:t> 비트 이동 후</a:t>
            </a:r>
            <a:r>
              <a:rPr lang="en-US" altLang="ko-KR" sz="2400" dirty="0"/>
              <a:t>, </a:t>
            </a:r>
            <a:r>
              <a:rPr lang="ko-KR" altLang="en-US" sz="2400" dirty="0"/>
              <a:t>끝 자리에 반대쪽 값으로 대체됨</a:t>
            </a:r>
            <a:endParaRPr lang="en-US" altLang="ko-KR" sz="2400" dirty="0"/>
          </a:p>
          <a:p>
            <a:r>
              <a:rPr lang="ko-KR" altLang="en-US" sz="2400" dirty="0"/>
              <a:t>시프트 </a:t>
            </a:r>
            <a:r>
              <a:rPr lang="en-US" altLang="ko-KR" sz="2400" dirty="0"/>
              <a:t>: </a:t>
            </a:r>
            <a:r>
              <a:rPr lang="ko-KR" altLang="en-US" sz="2400" dirty="0"/>
              <a:t>비트 이동 후</a:t>
            </a:r>
            <a:r>
              <a:rPr lang="en-US" altLang="ko-KR" sz="2400" dirty="0"/>
              <a:t>, </a:t>
            </a:r>
            <a:r>
              <a:rPr lang="ko-KR" altLang="en-US" sz="2400" dirty="0"/>
              <a:t>끝 자리에 </a:t>
            </a:r>
            <a:r>
              <a:rPr lang="en-US" altLang="ko-KR" sz="2400" dirty="0"/>
              <a:t>0</a:t>
            </a:r>
            <a:r>
              <a:rPr lang="ko-KR" altLang="en-US" sz="2400" dirty="0"/>
              <a:t>으로 채움</a:t>
            </a:r>
            <a:endParaRPr lang="en-US" altLang="ko-KR" sz="2400" dirty="0"/>
          </a:p>
          <a:p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323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4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https://youtu.be/4iVy9tvFrmE</a:t>
            </a:r>
            <a:endParaRPr lang="ko-KR" altLang="en-US" sz="1100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C3DF205-AA35-470A-86D7-30D667F6D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50671"/>
              </p:ext>
            </p:extLst>
          </p:nvPr>
        </p:nvGraphicFramePr>
        <p:xfrm>
          <a:off x="2992066" y="3525253"/>
          <a:ext cx="617118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463">
                  <a:extLst>
                    <a:ext uri="{9D8B030D-6E8A-4147-A177-3AD203B41FA5}">
                      <a16:colId xmlns:a16="http://schemas.microsoft.com/office/drawing/2014/main" val="2477727855"/>
                    </a:ext>
                  </a:extLst>
                </a:gridCol>
                <a:gridCol w="4723722">
                  <a:extLst>
                    <a:ext uri="{9D8B030D-6E8A-4147-A177-3AD203B41FA5}">
                      <a16:colId xmlns:a16="http://schemas.microsoft.com/office/drawing/2014/main" val="312360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</a:t>
                      </a:r>
                      <a:r>
                        <a:rPr lang="en-US" altLang="ko-KR" b="1" dirty="0"/>
                        <a:t>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왼쪽</a:t>
                      </a:r>
                      <a:r>
                        <a:rPr lang="ko-KR" altLang="en-US" dirty="0"/>
                        <a:t>으로 로테이션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8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RO</a:t>
                      </a:r>
                      <a:r>
                        <a:rPr lang="en-US" altLang="ko-KR" b="1" dirty="0"/>
                        <a:t>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오른쪽</a:t>
                      </a:r>
                      <a:r>
                        <a:rPr lang="ko-KR" altLang="en-US" dirty="0"/>
                        <a:t>으로 로테이션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052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</a:t>
                      </a:r>
                      <a:r>
                        <a:rPr lang="en-US" altLang="ko-KR" b="1" dirty="0"/>
                        <a:t>L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왼쪽</a:t>
                      </a:r>
                      <a:r>
                        <a:rPr lang="ko-KR" altLang="en-US" dirty="0"/>
                        <a:t>으로 시프트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7925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LS</a:t>
                      </a:r>
                      <a:r>
                        <a:rPr lang="en-US" altLang="ko-KR" b="1" dirty="0"/>
                        <a:t>R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오른쪽</a:t>
                      </a:r>
                      <a:r>
                        <a:rPr lang="ko-KR" altLang="en-US" dirty="0"/>
                        <a:t>으로 시프트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17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BLD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레지스터의 특정 비트로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998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/>
                        <a:t>BST</a:t>
                      </a:r>
                      <a:endParaRPr lang="ko-KR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플래그를 레지스터의 특정 비트로 이동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57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2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323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4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https://youtu.be/4iVy9tvFrmE</a:t>
            </a:r>
            <a:endParaRPr lang="ko-KR" altLang="en-US" sz="11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7BCD29-764A-4238-AA80-CB7A244E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52779"/>
              </p:ext>
            </p:extLst>
          </p:nvPr>
        </p:nvGraphicFramePr>
        <p:xfrm>
          <a:off x="3595233" y="3874968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0FE7959-B1C9-4B7B-BCF8-266E7839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590756"/>
              </p:ext>
            </p:extLst>
          </p:nvPr>
        </p:nvGraphicFramePr>
        <p:xfrm>
          <a:off x="8784254" y="3874968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90734320-65CE-4580-9AFB-08766D61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" y="1152525"/>
            <a:ext cx="1833570" cy="216833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6460ED54-7FA2-41F6-BF09-4BB76846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52" y="1170600"/>
            <a:ext cx="2355524" cy="21683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5A3CE3-D71E-4128-A1A6-007026ED7820}"/>
              </a:ext>
            </a:extLst>
          </p:cNvPr>
          <p:cNvSpPr txBox="1"/>
          <p:nvPr/>
        </p:nvSpPr>
        <p:spPr>
          <a:xfrm>
            <a:off x="5203987" y="1478743"/>
            <a:ext cx="57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0X8081 → 1000 0000 1000 </a:t>
            </a:r>
            <a:r>
              <a:rPr lang="en-US" altLang="ko-KR"/>
              <a:t>0001 </a:t>
            </a:r>
            <a:r>
              <a:rPr lang="ko-KR" altLang="en-US" dirty="0"/>
              <a:t>왼쪽 로테이션 </a:t>
            </a:r>
            <a:endParaRPr lang="en-US" altLang="ko-KR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301A8F-1574-4ABB-8391-AFEE7C2A6D7C}"/>
              </a:ext>
            </a:extLst>
          </p:cNvPr>
          <p:cNvCxnSpPr>
            <a:cxnSpLocks/>
          </p:cNvCxnSpPr>
          <p:nvPr/>
        </p:nvCxnSpPr>
        <p:spPr>
          <a:xfrm flipV="1">
            <a:off x="7536581" y="1848076"/>
            <a:ext cx="1155032" cy="18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AAB4EC-8143-479A-894E-7A17D9698D9C}"/>
              </a:ext>
            </a:extLst>
          </p:cNvPr>
          <p:cNvCxnSpPr>
            <a:cxnSpLocks/>
          </p:cNvCxnSpPr>
          <p:nvPr/>
        </p:nvCxnSpPr>
        <p:spPr>
          <a:xfrm>
            <a:off x="6554804" y="1848075"/>
            <a:ext cx="8935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C64303B-8762-49B2-A248-2CAF613FF9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1" y="1848075"/>
            <a:ext cx="6479137" cy="342130"/>
          </a:xfrm>
          <a:prstGeom prst="bentConnector3">
            <a:avLst>
              <a:gd name="adj1" fmla="val -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E327726-3AEB-4D55-AC98-3A4EB12989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2" y="1866149"/>
            <a:ext cx="5355657" cy="463757"/>
          </a:xfrm>
          <a:prstGeom prst="bentConnector3">
            <a:avLst>
              <a:gd name="adj1" fmla="val 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23E0CF3F-0BD1-420F-BA9D-283EEE3D3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13939"/>
              </p:ext>
            </p:extLst>
          </p:nvPr>
        </p:nvGraphicFramePr>
        <p:xfrm>
          <a:off x="3595232" y="3162686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id="{C695A396-4F75-4ECE-8A23-C5290B752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396824"/>
              </p:ext>
            </p:extLst>
          </p:nvPr>
        </p:nvGraphicFramePr>
        <p:xfrm>
          <a:off x="8787864" y="3162686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0B519A8-4437-4151-84F1-3CCA4A1B1FA1}"/>
              </a:ext>
            </a:extLst>
          </p:cNvPr>
          <p:cNvSpPr txBox="1"/>
          <p:nvPr/>
        </p:nvSpPr>
        <p:spPr>
          <a:xfrm>
            <a:off x="2121335" y="3267948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 R18</a:t>
            </a:r>
            <a:r>
              <a:rPr lang="ko-KR" altLang="en-US" dirty="0"/>
              <a:t>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2663A9-D20D-4E7F-B074-54A61DB57BE4}"/>
              </a:ext>
            </a:extLst>
          </p:cNvPr>
          <p:cNvSpPr/>
          <p:nvPr/>
        </p:nvSpPr>
        <p:spPr>
          <a:xfrm>
            <a:off x="900270" y="2079056"/>
            <a:ext cx="772197" cy="177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268933-9583-4521-A35C-4D68466E0810}"/>
              </a:ext>
            </a:extLst>
          </p:cNvPr>
          <p:cNvSpPr txBox="1"/>
          <p:nvPr/>
        </p:nvSpPr>
        <p:spPr>
          <a:xfrm>
            <a:off x="9466117" y="3643568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원하는 결과값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8BAC7A-4B2B-4575-A417-A91B53CCE020}"/>
              </a:ext>
            </a:extLst>
          </p:cNvPr>
          <p:cNvSpPr txBox="1"/>
          <p:nvPr/>
        </p:nvSpPr>
        <p:spPr>
          <a:xfrm>
            <a:off x="9704934" y="50509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결과값</a:t>
            </a:r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1E5582D6-273A-4A36-AC82-0E57A05EE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445780"/>
              </p:ext>
            </p:extLst>
          </p:nvPr>
        </p:nvGraphicFramePr>
        <p:xfrm>
          <a:off x="8780056" y="2503934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A55E9017-0F01-4566-ACF1-3E8E0E832855}"/>
              </a:ext>
            </a:extLst>
          </p:cNvPr>
          <p:cNvSpPr txBox="1"/>
          <p:nvPr/>
        </p:nvSpPr>
        <p:spPr>
          <a:xfrm>
            <a:off x="9442042" y="2538194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캐리 플래그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034D504-C652-45DA-B98E-71D1CDEEE5CD}"/>
              </a:ext>
            </a:extLst>
          </p:cNvPr>
          <p:cNvSpPr/>
          <p:nvPr/>
        </p:nvSpPr>
        <p:spPr>
          <a:xfrm>
            <a:off x="7568371" y="1489771"/>
            <a:ext cx="183288" cy="3836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8D0D905-3FF8-4203-8802-1E2FA1CA4ABA}"/>
              </a:ext>
            </a:extLst>
          </p:cNvPr>
          <p:cNvSpPr txBox="1"/>
          <p:nvPr/>
        </p:nvSpPr>
        <p:spPr>
          <a:xfrm>
            <a:off x="2178055" y="3924484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 R19</a:t>
            </a:r>
            <a:r>
              <a:rPr lang="ko-KR" altLang="en-US" dirty="0"/>
              <a:t> </a:t>
            </a:r>
          </a:p>
        </p:txBody>
      </p:sp>
      <p:graphicFrame>
        <p:nvGraphicFramePr>
          <p:cNvPr id="70" name="표 5">
            <a:extLst>
              <a:ext uri="{FF2B5EF4-FFF2-40B4-BE49-F238E27FC236}">
                <a16:creationId xmlns:a16="http://schemas.microsoft.com/office/drawing/2014/main" id="{A6A6A189-6521-4460-89D0-845BF414D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57889"/>
              </p:ext>
            </p:extLst>
          </p:nvPr>
        </p:nvGraphicFramePr>
        <p:xfrm>
          <a:off x="3587425" y="5301418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71" name="표 11">
            <a:extLst>
              <a:ext uri="{FF2B5EF4-FFF2-40B4-BE49-F238E27FC236}">
                <a16:creationId xmlns:a16="http://schemas.microsoft.com/office/drawing/2014/main" id="{B55FAB48-2CCD-4DB4-B4AA-AD8142CD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851884"/>
              </p:ext>
            </p:extLst>
          </p:nvPr>
        </p:nvGraphicFramePr>
        <p:xfrm>
          <a:off x="8776446" y="5301418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72" name="표 5">
            <a:extLst>
              <a:ext uri="{FF2B5EF4-FFF2-40B4-BE49-F238E27FC236}">
                <a16:creationId xmlns:a16="http://schemas.microsoft.com/office/drawing/2014/main" id="{9BDF13EB-D494-476E-A9EC-5BE83D9FC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77231"/>
              </p:ext>
            </p:extLst>
          </p:nvPr>
        </p:nvGraphicFramePr>
        <p:xfrm>
          <a:off x="3587424" y="4589136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73" name="표 11">
            <a:extLst>
              <a:ext uri="{FF2B5EF4-FFF2-40B4-BE49-F238E27FC236}">
                <a16:creationId xmlns:a16="http://schemas.microsoft.com/office/drawing/2014/main" id="{59C3A521-4618-4CD8-BC19-CC7656A6B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08948"/>
              </p:ext>
            </p:extLst>
          </p:nvPr>
        </p:nvGraphicFramePr>
        <p:xfrm>
          <a:off x="8780056" y="4589136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52069EE1-0ED6-4DA0-A9FF-A581A0A3636D}"/>
              </a:ext>
            </a:extLst>
          </p:cNvPr>
          <p:cNvSpPr txBox="1"/>
          <p:nvPr/>
        </p:nvSpPr>
        <p:spPr>
          <a:xfrm>
            <a:off x="2113527" y="4694398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 R18</a:t>
            </a:r>
            <a:r>
              <a:rPr lang="ko-KR" altLang="en-US" dirty="0"/>
              <a:t>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7F2939-0E24-4C02-8669-1494599B56FD}"/>
              </a:ext>
            </a:extLst>
          </p:cNvPr>
          <p:cNvSpPr txBox="1"/>
          <p:nvPr/>
        </p:nvSpPr>
        <p:spPr>
          <a:xfrm>
            <a:off x="2170247" y="5350934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 R19</a:t>
            </a:r>
            <a:r>
              <a:rPr lang="ko-KR" altLang="en-US" dirty="0"/>
              <a:t> </a:t>
            </a:r>
          </a:p>
        </p:txBody>
      </p:sp>
      <p:sp>
        <p:nvSpPr>
          <p:cNvPr id="76" name="오른쪽 중괄호 75">
            <a:extLst>
              <a:ext uri="{FF2B5EF4-FFF2-40B4-BE49-F238E27FC236}">
                <a16:creationId xmlns:a16="http://schemas.microsoft.com/office/drawing/2014/main" id="{16078CC9-D4F1-4C09-96D0-BACCD38AA76E}"/>
              </a:ext>
            </a:extLst>
          </p:cNvPr>
          <p:cNvSpPr/>
          <p:nvPr/>
        </p:nvSpPr>
        <p:spPr>
          <a:xfrm>
            <a:off x="9206293" y="3027362"/>
            <a:ext cx="314309" cy="1415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오른쪽 중괄호 76">
            <a:extLst>
              <a:ext uri="{FF2B5EF4-FFF2-40B4-BE49-F238E27FC236}">
                <a16:creationId xmlns:a16="http://schemas.microsoft.com/office/drawing/2014/main" id="{DCE8BBF7-F0E9-45FF-B1BA-1EA7A997133C}"/>
              </a:ext>
            </a:extLst>
          </p:cNvPr>
          <p:cNvSpPr/>
          <p:nvPr/>
        </p:nvSpPr>
        <p:spPr>
          <a:xfrm>
            <a:off x="9253276" y="4528029"/>
            <a:ext cx="314309" cy="14151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41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323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4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https://youtu.be/4iVy9tvFrmE</a:t>
            </a:r>
            <a:endParaRPr lang="ko-KR" altLang="en-US" sz="11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7BCD29-764A-4238-AA80-CB7A244E9828}"/>
              </a:ext>
            </a:extLst>
          </p:cNvPr>
          <p:cNvGraphicFramePr>
            <a:graphicFrameLocks noGrp="1"/>
          </p:cNvGraphicFramePr>
          <p:nvPr/>
        </p:nvGraphicFramePr>
        <p:xfrm>
          <a:off x="3595233" y="3874968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6AA4107-BCAC-4494-91F8-5AB6CEB1C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24554"/>
              </p:ext>
            </p:extLst>
          </p:nvPr>
        </p:nvGraphicFramePr>
        <p:xfrm>
          <a:off x="3595232" y="4843434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60A4AAF5-8A55-4BC7-B49E-241E9CB79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809480"/>
              </p:ext>
            </p:extLst>
          </p:nvPr>
        </p:nvGraphicFramePr>
        <p:xfrm>
          <a:off x="3595232" y="5697932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0FE7959-B1C9-4B7B-BCF8-266E783934E0}"/>
              </a:ext>
            </a:extLst>
          </p:cNvPr>
          <p:cNvGraphicFramePr>
            <a:graphicFrameLocks noGrp="1"/>
          </p:cNvGraphicFramePr>
          <p:nvPr/>
        </p:nvGraphicFramePr>
        <p:xfrm>
          <a:off x="8784254" y="3874968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72C312C-9EB4-4CB0-A033-425247AD1181}"/>
              </a:ext>
            </a:extLst>
          </p:cNvPr>
          <p:cNvGraphicFramePr>
            <a:graphicFrameLocks noGrp="1"/>
          </p:cNvGraphicFramePr>
          <p:nvPr/>
        </p:nvGraphicFramePr>
        <p:xfrm>
          <a:off x="8811474" y="4875079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E16337D-8B99-49B1-9259-09E035491C73}"/>
              </a:ext>
            </a:extLst>
          </p:cNvPr>
          <p:cNvSpPr txBox="1"/>
          <p:nvPr/>
        </p:nvSpPr>
        <p:spPr>
          <a:xfrm>
            <a:off x="1927064" y="4833138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 R19</a:t>
            </a:r>
            <a:r>
              <a:rPr lang="ko-KR" altLang="en-US" dirty="0"/>
              <a:t>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0734320-65CE-4580-9AFB-08766D610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73" y="1152525"/>
            <a:ext cx="1833570" cy="216833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E1BA115-85B8-4D1C-8291-9B0E416C70BB}"/>
              </a:ext>
            </a:extLst>
          </p:cNvPr>
          <p:cNvSpPr txBox="1"/>
          <p:nvPr/>
        </p:nvSpPr>
        <p:spPr>
          <a:xfrm>
            <a:off x="1976622" y="5769450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ADC R18, R1</a:t>
            </a:r>
            <a:r>
              <a:rPr lang="ko-KR" altLang="en-US" dirty="0"/>
              <a:t> 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8A4F649-728D-44CC-839B-5DDCC1984011}"/>
              </a:ext>
            </a:extLst>
          </p:cNvPr>
          <p:cNvGraphicFramePr>
            <a:graphicFrameLocks noGrp="1"/>
          </p:cNvGraphicFramePr>
          <p:nvPr/>
        </p:nvGraphicFramePr>
        <p:xfrm>
          <a:off x="8811474" y="5723263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460ED54-7FA2-41F6-BF09-4BB76846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452" y="1170600"/>
            <a:ext cx="2355524" cy="21683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5A3CE3-D71E-4128-A1A6-007026ED7820}"/>
              </a:ext>
            </a:extLst>
          </p:cNvPr>
          <p:cNvSpPr txBox="1"/>
          <p:nvPr/>
        </p:nvSpPr>
        <p:spPr>
          <a:xfrm>
            <a:off x="5203987" y="1478743"/>
            <a:ext cx="5778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0X8081 → 1000 0000 1000 </a:t>
            </a:r>
            <a:r>
              <a:rPr lang="en-US" altLang="ko-KR"/>
              <a:t>0001 </a:t>
            </a:r>
            <a:r>
              <a:rPr lang="ko-KR" altLang="en-US" dirty="0"/>
              <a:t>왼쪽 로테이션 </a:t>
            </a:r>
            <a:endParaRPr lang="en-US" altLang="ko-KR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301A8F-1574-4ABB-8391-AFEE7C2A6D7C}"/>
              </a:ext>
            </a:extLst>
          </p:cNvPr>
          <p:cNvCxnSpPr>
            <a:cxnSpLocks/>
          </p:cNvCxnSpPr>
          <p:nvPr/>
        </p:nvCxnSpPr>
        <p:spPr>
          <a:xfrm flipV="1">
            <a:off x="7536581" y="1848076"/>
            <a:ext cx="1155032" cy="180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AAB4EC-8143-479A-894E-7A17D9698D9C}"/>
              </a:ext>
            </a:extLst>
          </p:cNvPr>
          <p:cNvCxnSpPr>
            <a:cxnSpLocks/>
          </p:cNvCxnSpPr>
          <p:nvPr/>
        </p:nvCxnSpPr>
        <p:spPr>
          <a:xfrm>
            <a:off x="6554804" y="1848075"/>
            <a:ext cx="8935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C64303B-8762-49B2-A248-2CAF613FF9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1" y="1848075"/>
            <a:ext cx="6479137" cy="342130"/>
          </a:xfrm>
          <a:prstGeom prst="bentConnector3">
            <a:avLst>
              <a:gd name="adj1" fmla="val -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E327726-3AEB-4D55-AC98-3A4EB12989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2" y="1866149"/>
            <a:ext cx="5355657" cy="463757"/>
          </a:xfrm>
          <a:prstGeom prst="bentConnector3">
            <a:avLst>
              <a:gd name="adj1" fmla="val 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0B519A8-4437-4151-84F1-3CCA4A1B1FA1}"/>
              </a:ext>
            </a:extLst>
          </p:cNvPr>
          <p:cNvSpPr txBox="1"/>
          <p:nvPr/>
        </p:nvSpPr>
        <p:spPr>
          <a:xfrm>
            <a:off x="1959124" y="3963886"/>
            <a:ext cx="1137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LSL R18</a:t>
            </a:r>
            <a:r>
              <a:rPr lang="ko-KR" altLang="en-US" dirty="0"/>
              <a:t>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047C1C-F721-4989-98D6-7B234326A9F5}"/>
              </a:ext>
            </a:extLst>
          </p:cNvPr>
          <p:cNvSpPr/>
          <p:nvPr/>
        </p:nvSpPr>
        <p:spPr>
          <a:xfrm>
            <a:off x="1927064" y="3920895"/>
            <a:ext cx="1283812" cy="4123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2663A9-D20D-4E7F-B074-54A61DB57BE4}"/>
              </a:ext>
            </a:extLst>
          </p:cNvPr>
          <p:cNvSpPr/>
          <p:nvPr/>
        </p:nvSpPr>
        <p:spPr>
          <a:xfrm>
            <a:off x="900270" y="2079056"/>
            <a:ext cx="772197" cy="177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11">
            <a:extLst>
              <a:ext uri="{FF2B5EF4-FFF2-40B4-BE49-F238E27FC236}">
                <a16:creationId xmlns:a16="http://schemas.microsoft.com/office/drawing/2014/main" id="{1E5582D6-273A-4A36-AC82-0E57A05EE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7625"/>
              </p:ext>
            </p:extLst>
          </p:nvPr>
        </p:nvGraphicFramePr>
        <p:xfrm>
          <a:off x="8811474" y="2924822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A55E9017-0F01-4566-ACF1-3E8E0E832855}"/>
              </a:ext>
            </a:extLst>
          </p:cNvPr>
          <p:cNvSpPr txBox="1"/>
          <p:nvPr/>
        </p:nvSpPr>
        <p:spPr>
          <a:xfrm>
            <a:off x="9482424" y="296959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캐리 플래그</a:t>
            </a:r>
          </a:p>
        </p:txBody>
      </p:sp>
    </p:spTree>
    <p:extLst>
      <p:ext uri="{BB962C8B-B14F-4D97-AF65-F5344CB8AC3E}">
        <p14:creationId xmlns:p14="http://schemas.microsoft.com/office/powerpoint/2010/main" val="23556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323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4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https://youtu.be/4iVy9tvFrmE</a:t>
            </a:r>
            <a:endParaRPr lang="ko-KR" altLang="en-US" sz="11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7BCD29-764A-4238-AA80-CB7A244E9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199263"/>
              </p:ext>
            </p:extLst>
          </p:nvPr>
        </p:nvGraphicFramePr>
        <p:xfrm>
          <a:off x="3595233" y="3874968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0FE7959-B1C9-4B7B-BCF8-266E7839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434801"/>
              </p:ext>
            </p:extLst>
          </p:nvPr>
        </p:nvGraphicFramePr>
        <p:xfrm>
          <a:off x="8784254" y="3874968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460ED54-7FA2-41F6-BF09-4BB76846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52" y="1170600"/>
            <a:ext cx="2355524" cy="21683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5A3CE3-D71E-4128-A1A6-007026ED7820}"/>
              </a:ext>
            </a:extLst>
          </p:cNvPr>
          <p:cNvSpPr txBox="1"/>
          <p:nvPr/>
        </p:nvSpPr>
        <p:spPr>
          <a:xfrm>
            <a:off x="5250069" y="1478742"/>
            <a:ext cx="635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0X8081 → 1000 0000 1000 0001</a:t>
            </a:r>
            <a:r>
              <a:rPr lang="ko-KR" altLang="en-US" dirty="0"/>
              <a:t> 에 대한 오른쪽 로테이션 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C0936-389C-438A-B1C1-46C88D69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1588214"/>
            <a:ext cx="1580511" cy="1746881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301A8F-1574-4ABB-8391-AFEE7C2A6D7C}"/>
              </a:ext>
            </a:extLst>
          </p:cNvPr>
          <p:cNvCxnSpPr>
            <a:cxnSpLocks/>
          </p:cNvCxnSpPr>
          <p:nvPr/>
        </p:nvCxnSpPr>
        <p:spPr>
          <a:xfrm>
            <a:off x="7844149" y="1848073"/>
            <a:ext cx="89354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AAB4EC-8143-479A-894E-7A17D9698D9C}"/>
              </a:ext>
            </a:extLst>
          </p:cNvPr>
          <p:cNvCxnSpPr>
            <a:cxnSpLocks/>
          </p:cNvCxnSpPr>
          <p:nvPr/>
        </p:nvCxnSpPr>
        <p:spPr>
          <a:xfrm>
            <a:off x="6554804" y="1848075"/>
            <a:ext cx="8935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C64303B-8762-49B2-A248-2CAF613FF9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1" y="1848075"/>
            <a:ext cx="6479137" cy="342130"/>
          </a:xfrm>
          <a:prstGeom prst="bentConnector3">
            <a:avLst>
              <a:gd name="adj1" fmla="val -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E327726-3AEB-4D55-AC98-3A4EB12989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2" y="1866149"/>
            <a:ext cx="5355657" cy="463757"/>
          </a:xfrm>
          <a:prstGeom prst="bentConnector3">
            <a:avLst>
              <a:gd name="adj1" fmla="val 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23E0CF3F-0BD1-420F-BA9D-283EEE3D3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185692"/>
              </p:ext>
            </p:extLst>
          </p:nvPr>
        </p:nvGraphicFramePr>
        <p:xfrm>
          <a:off x="3595232" y="3162686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id="{C695A396-4F75-4ECE-8A23-C5290B75265A}"/>
              </a:ext>
            </a:extLst>
          </p:cNvPr>
          <p:cNvGraphicFramePr>
            <a:graphicFrameLocks noGrp="1"/>
          </p:cNvGraphicFramePr>
          <p:nvPr/>
        </p:nvGraphicFramePr>
        <p:xfrm>
          <a:off x="8787864" y="3162686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70B519A8-4437-4151-84F1-3CCA4A1B1FA1}"/>
              </a:ext>
            </a:extLst>
          </p:cNvPr>
          <p:cNvSpPr txBox="1"/>
          <p:nvPr/>
        </p:nvSpPr>
        <p:spPr>
          <a:xfrm>
            <a:off x="1949117" y="35667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ROR R19</a:t>
            </a:r>
            <a:r>
              <a:rPr lang="ko-KR" altLang="en-US" dirty="0"/>
              <a:t>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047C1C-F721-4989-98D6-7B234326A9F5}"/>
              </a:ext>
            </a:extLst>
          </p:cNvPr>
          <p:cNvSpPr/>
          <p:nvPr/>
        </p:nvSpPr>
        <p:spPr>
          <a:xfrm>
            <a:off x="1892623" y="3594310"/>
            <a:ext cx="1283812" cy="41232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2663A9-D20D-4E7F-B074-54A61DB57BE4}"/>
              </a:ext>
            </a:extLst>
          </p:cNvPr>
          <p:cNvSpPr/>
          <p:nvPr/>
        </p:nvSpPr>
        <p:spPr>
          <a:xfrm>
            <a:off x="784151" y="2101531"/>
            <a:ext cx="772197" cy="177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268933-9583-4521-A35C-4D68466E0810}"/>
              </a:ext>
            </a:extLst>
          </p:cNvPr>
          <p:cNvSpPr txBox="1"/>
          <p:nvPr/>
        </p:nvSpPr>
        <p:spPr>
          <a:xfrm>
            <a:off x="10242605" y="316268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원하는 결과값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8BAC7A-4B2B-4575-A417-A91B53CCE020}"/>
              </a:ext>
            </a:extLst>
          </p:cNvPr>
          <p:cNvSpPr txBox="1"/>
          <p:nvPr/>
        </p:nvSpPr>
        <p:spPr>
          <a:xfrm>
            <a:off x="10351602" y="45018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결과값</a:t>
            </a:r>
          </a:p>
        </p:txBody>
      </p:sp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BF49EA62-B177-447C-91A3-4BEEB5673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313060"/>
              </p:ext>
            </p:extLst>
          </p:nvPr>
        </p:nvGraphicFramePr>
        <p:xfrm>
          <a:off x="8780056" y="2478854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F3505C77-4C79-4864-B687-950486C93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62099"/>
              </p:ext>
            </p:extLst>
          </p:nvPr>
        </p:nvGraphicFramePr>
        <p:xfrm>
          <a:off x="9496007" y="2478854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B54F1127-4E01-45B3-9E41-837B8F53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99450"/>
              </p:ext>
            </p:extLst>
          </p:nvPr>
        </p:nvGraphicFramePr>
        <p:xfrm>
          <a:off x="9516302" y="3162686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3AE5FA6A-ECA4-431D-ACB3-0A658E58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71035"/>
              </p:ext>
            </p:extLst>
          </p:nvPr>
        </p:nvGraphicFramePr>
        <p:xfrm>
          <a:off x="9516302" y="3884245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97561BEF-8998-4FBE-996E-7DF3AD7410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466805"/>
              </p:ext>
            </p:extLst>
          </p:nvPr>
        </p:nvGraphicFramePr>
        <p:xfrm>
          <a:off x="3583074" y="4614975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B68CDF-D4F1-45DD-8A05-C84E83F5A647}"/>
              </a:ext>
            </a:extLst>
          </p:cNvPr>
          <p:cNvSpPr/>
          <p:nvPr/>
        </p:nvSpPr>
        <p:spPr>
          <a:xfrm>
            <a:off x="8596768" y="1478199"/>
            <a:ext cx="183288" cy="38364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B12E595-BD9C-429F-9B97-ED11551A113C}"/>
              </a:ext>
            </a:extLst>
          </p:cNvPr>
          <p:cNvCxnSpPr>
            <a:stCxn id="53" idx="2"/>
            <a:endCxn id="11" idx="0"/>
          </p:cNvCxnSpPr>
          <p:nvPr/>
        </p:nvCxnSpPr>
        <p:spPr>
          <a:xfrm>
            <a:off x="8688412" y="1861846"/>
            <a:ext cx="327383" cy="2013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11">
            <a:extLst>
              <a:ext uri="{FF2B5EF4-FFF2-40B4-BE49-F238E27FC236}">
                <a16:creationId xmlns:a16="http://schemas.microsoft.com/office/drawing/2014/main" id="{A2E1BC44-4529-48CF-8F4C-574BA4C9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396"/>
              </p:ext>
            </p:extLst>
          </p:nvPr>
        </p:nvGraphicFramePr>
        <p:xfrm>
          <a:off x="8787864" y="4642508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55" name="표 11">
            <a:extLst>
              <a:ext uri="{FF2B5EF4-FFF2-40B4-BE49-F238E27FC236}">
                <a16:creationId xmlns:a16="http://schemas.microsoft.com/office/drawing/2014/main" id="{A3E34BD2-81E7-45EF-9B7F-79F7CD4748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31867"/>
              </p:ext>
            </p:extLst>
          </p:nvPr>
        </p:nvGraphicFramePr>
        <p:xfrm>
          <a:off x="9510417" y="4638368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B6A15B3-7BE4-4104-A2A9-5EB401AD3F2B}"/>
              </a:ext>
            </a:extLst>
          </p:cNvPr>
          <p:cNvSpPr txBox="1"/>
          <p:nvPr/>
        </p:nvSpPr>
        <p:spPr>
          <a:xfrm>
            <a:off x="4964316" y="5739126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우연히 발생한 결과로</a:t>
            </a:r>
            <a:r>
              <a:rPr lang="en-US" altLang="ko-KR" dirty="0"/>
              <a:t>, </a:t>
            </a:r>
            <a:r>
              <a:rPr lang="ko-KR" altLang="en-US" dirty="0"/>
              <a:t>옳은 구현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7" name="오른쪽 중괄호 36">
            <a:extLst>
              <a:ext uri="{FF2B5EF4-FFF2-40B4-BE49-F238E27FC236}">
                <a16:creationId xmlns:a16="http://schemas.microsoft.com/office/drawing/2014/main" id="{60F3E619-E8D4-40B3-9869-2C8FA165D6A3}"/>
              </a:ext>
            </a:extLst>
          </p:cNvPr>
          <p:cNvSpPr/>
          <p:nvPr/>
        </p:nvSpPr>
        <p:spPr>
          <a:xfrm>
            <a:off x="10164278" y="3874968"/>
            <a:ext cx="91776" cy="1370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C10001-8D66-461F-88FC-2BBA3FBE4279}"/>
              </a:ext>
            </a:extLst>
          </p:cNvPr>
          <p:cNvSpPr txBox="1"/>
          <p:nvPr/>
        </p:nvSpPr>
        <p:spPr>
          <a:xfrm>
            <a:off x="10150239" y="254627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복사 플래그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7B5C7C38-FD37-48CE-AD00-A3698CB3D419}"/>
              </a:ext>
            </a:extLst>
          </p:cNvPr>
          <p:cNvCxnSpPr>
            <a:cxnSpLocks/>
          </p:cNvCxnSpPr>
          <p:nvPr/>
        </p:nvCxnSpPr>
        <p:spPr>
          <a:xfrm flipH="1">
            <a:off x="4150428" y="1817157"/>
            <a:ext cx="4475027" cy="13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227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3233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4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https://youtu.be/4iVy9tvFrmE</a:t>
            </a:r>
            <a:endParaRPr lang="ko-KR" altLang="en-US" sz="11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97BCD29-764A-4238-AA80-CB7A244E9828}"/>
              </a:ext>
            </a:extLst>
          </p:cNvPr>
          <p:cNvGraphicFramePr>
            <a:graphicFrameLocks noGrp="1"/>
          </p:cNvGraphicFramePr>
          <p:nvPr/>
        </p:nvGraphicFramePr>
        <p:xfrm>
          <a:off x="3595233" y="3874968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6AA4107-BCAC-4494-91F8-5AB6CEB1C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980043"/>
              </p:ext>
            </p:extLst>
          </p:nvPr>
        </p:nvGraphicFramePr>
        <p:xfrm>
          <a:off x="3575041" y="4650578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0FE7959-B1C9-4B7B-BCF8-266E7839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150187"/>
              </p:ext>
            </p:extLst>
          </p:nvPr>
        </p:nvGraphicFramePr>
        <p:xfrm>
          <a:off x="8784254" y="3874968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72C312C-9EB4-4CB0-A033-425247AD1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587865"/>
              </p:ext>
            </p:extLst>
          </p:nvPr>
        </p:nvGraphicFramePr>
        <p:xfrm>
          <a:off x="8787864" y="4664359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6460ED54-7FA2-41F6-BF09-4BB76846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452" y="1170600"/>
            <a:ext cx="2355524" cy="21683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05A3CE3-D71E-4128-A1A6-007026ED7820}"/>
              </a:ext>
            </a:extLst>
          </p:cNvPr>
          <p:cNvSpPr txBox="1"/>
          <p:nvPr/>
        </p:nvSpPr>
        <p:spPr>
          <a:xfrm>
            <a:off x="5250069" y="1478742"/>
            <a:ext cx="6351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0X8081 → 1000 0000 1000 0001</a:t>
            </a:r>
            <a:r>
              <a:rPr lang="ko-KR" altLang="en-US" dirty="0"/>
              <a:t> 에 대한 로테이션  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A9C0936-389C-438A-B1C1-46C88D699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09" y="1588214"/>
            <a:ext cx="1580511" cy="1746881"/>
          </a:xfrm>
          <a:prstGeom prst="rect">
            <a:avLst/>
          </a:prstGeom>
        </p:spPr>
      </p:pic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8301A8F-1574-4ABB-8391-AFEE7C2A6D7C}"/>
              </a:ext>
            </a:extLst>
          </p:cNvPr>
          <p:cNvCxnSpPr>
            <a:cxnSpLocks/>
          </p:cNvCxnSpPr>
          <p:nvPr/>
        </p:nvCxnSpPr>
        <p:spPr>
          <a:xfrm>
            <a:off x="7844149" y="1848073"/>
            <a:ext cx="893546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DAAB4EC-8143-479A-894E-7A17D9698D9C}"/>
              </a:ext>
            </a:extLst>
          </p:cNvPr>
          <p:cNvCxnSpPr>
            <a:cxnSpLocks/>
          </p:cNvCxnSpPr>
          <p:nvPr/>
        </p:nvCxnSpPr>
        <p:spPr>
          <a:xfrm>
            <a:off x="6554804" y="1848075"/>
            <a:ext cx="893546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FC64303B-8762-49B2-A248-2CAF613FF92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1" y="1848075"/>
            <a:ext cx="6479137" cy="342130"/>
          </a:xfrm>
          <a:prstGeom prst="bentConnector3">
            <a:avLst>
              <a:gd name="adj1" fmla="val -8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3E327726-3AEB-4D55-AC98-3A4EB12989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45922" y="1866149"/>
            <a:ext cx="5355657" cy="463757"/>
          </a:xfrm>
          <a:prstGeom prst="bentConnector3">
            <a:avLst>
              <a:gd name="adj1" fmla="val 3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5">
            <a:extLst>
              <a:ext uri="{FF2B5EF4-FFF2-40B4-BE49-F238E27FC236}">
                <a16:creationId xmlns:a16="http://schemas.microsoft.com/office/drawing/2014/main" id="{23E0CF3F-0BD1-420F-BA9D-283EEE3D38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782255"/>
              </p:ext>
            </p:extLst>
          </p:nvPr>
        </p:nvGraphicFramePr>
        <p:xfrm>
          <a:off x="3595232" y="3162686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graphicFrame>
        <p:nvGraphicFramePr>
          <p:cNvPr id="45" name="표 11">
            <a:extLst>
              <a:ext uri="{FF2B5EF4-FFF2-40B4-BE49-F238E27FC236}">
                <a16:creationId xmlns:a16="http://schemas.microsoft.com/office/drawing/2014/main" id="{C695A396-4F75-4ECE-8A23-C5290B75265A}"/>
              </a:ext>
            </a:extLst>
          </p:cNvPr>
          <p:cNvGraphicFramePr>
            <a:graphicFrameLocks noGrp="1"/>
          </p:cNvGraphicFramePr>
          <p:nvPr/>
        </p:nvGraphicFramePr>
        <p:xfrm>
          <a:off x="8787864" y="3162686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2663A9-D20D-4E7F-B074-54A61DB57BE4}"/>
              </a:ext>
            </a:extLst>
          </p:cNvPr>
          <p:cNvSpPr/>
          <p:nvPr/>
        </p:nvSpPr>
        <p:spPr>
          <a:xfrm>
            <a:off x="784151" y="2101531"/>
            <a:ext cx="772197" cy="17734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11">
            <a:extLst>
              <a:ext uri="{FF2B5EF4-FFF2-40B4-BE49-F238E27FC236}">
                <a16:creationId xmlns:a16="http://schemas.microsoft.com/office/drawing/2014/main" id="{BF49EA62-B177-447C-91A3-4BEEB5673B33}"/>
              </a:ext>
            </a:extLst>
          </p:cNvPr>
          <p:cNvGraphicFramePr>
            <a:graphicFrameLocks noGrp="1"/>
          </p:cNvGraphicFramePr>
          <p:nvPr/>
        </p:nvGraphicFramePr>
        <p:xfrm>
          <a:off x="8780056" y="2478854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29" name="표 11">
            <a:extLst>
              <a:ext uri="{FF2B5EF4-FFF2-40B4-BE49-F238E27FC236}">
                <a16:creationId xmlns:a16="http://schemas.microsoft.com/office/drawing/2014/main" id="{F3505C77-4C79-4864-B687-950486C931A6}"/>
              </a:ext>
            </a:extLst>
          </p:cNvPr>
          <p:cNvGraphicFramePr>
            <a:graphicFrameLocks noGrp="1"/>
          </p:cNvGraphicFramePr>
          <p:nvPr/>
        </p:nvGraphicFramePr>
        <p:xfrm>
          <a:off x="9496007" y="2478854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30" name="표 11">
            <a:extLst>
              <a:ext uri="{FF2B5EF4-FFF2-40B4-BE49-F238E27FC236}">
                <a16:creationId xmlns:a16="http://schemas.microsoft.com/office/drawing/2014/main" id="{B54F1127-4E01-45B3-9E41-837B8F537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548444"/>
              </p:ext>
            </p:extLst>
          </p:nvPr>
        </p:nvGraphicFramePr>
        <p:xfrm>
          <a:off x="9516302" y="3162686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31" name="표 11">
            <a:extLst>
              <a:ext uri="{FF2B5EF4-FFF2-40B4-BE49-F238E27FC236}">
                <a16:creationId xmlns:a16="http://schemas.microsoft.com/office/drawing/2014/main" id="{3AE5FA6A-ECA4-431D-ACB3-0A658E584F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11610"/>
              </p:ext>
            </p:extLst>
          </p:nvPr>
        </p:nvGraphicFramePr>
        <p:xfrm>
          <a:off x="9516302" y="3884245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B4984A08-8344-4788-8AFC-C4189A46AB94}"/>
              </a:ext>
            </a:extLst>
          </p:cNvPr>
          <p:cNvSpPr txBox="1"/>
          <p:nvPr/>
        </p:nvSpPr>
        <p:spPr>
          <a:xfrm>
            <a:off x="2112157" y="3205812"/>
            <a:ext cx="143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BST R18, 0</a:t>
            </a:r>
            <a:r>
              <a:rPr lang="ko-KR" altLang="en-US" dirty="0"/>
              <a:t> </a:t>
            </a:r>
          </a:p>
        </p:txBody>
      </p:sp>
      <p:graphicFrame>
        <p:nvGraphicFramePr>
          <p:cNvPr id="34" name="표 11">
            <a:extLst>
              <a:ext uri="{FF2B5EF4-FFF2-40B4-BE49-F238E27FC236}">
                <a16:creationId xmlns:a16="http://schemas.microsoft.com/office/drawing/2014/main" id="{CFE7B47F-526A-4528-8E04-41B37A26A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674887"/>
              </p:ext>
            </p:extLst>
          </p:nvPr>
        </p:nvGraphicFramePr>
        <p:xfrm>
          <a:off x="9496007" y="4664359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16" name="직사각형 15">
            <a:extLst>
              <a:ext uri="{FF2B5EF4-FFF2-40B4-BE49-F238E27FC236}">
                <a16:creationId xmlns:a16="http://schemas.microsoft.com/office/drawing/2014/main" id="{A1D113F9-F5FD-4848-8A08-F11B7C69D979}"/>
              </a:ext>
            </a:extLst>
          </p:cNvPr>
          <p:cNvSpPr/>
          <p:nvPr/>
        </p:nvSpPr>
        <p:spPr>
          <a:xfrm>
            <a:off x="8143742" y="3248115"/>
            <a:ext cx="266993" cy="3636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5">
            <a:extLst>
              <a:ext uri="{FF2B5EF4-FFF2-40B4-BE49-F238E27FC236}">
                <a16:creationId xmlns:a16="http://schemas.microsoft.com/office/drawing/2014/main" id="{C6542BB1-8115-4B49-A193-59F76F039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83087"/>
              </p:ext>
            </p:extLst>
          </p:nvPr>
        </p:nvGraphicFramePr>
        <p:xfrm>
          <a:off x="3595232" y="5308870"/>
          <a:ext cx="5001536" cy="5123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5192">
                  <a:extLst>
                    <a:ext uri="{9D8B030D-6E8A-4147-A177-3AD203B41FA5}">
                      <a16:colId xmlns:a16="http://schemas.microsoft.com/office/drawing/2014/main" val="406051985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019680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372206105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6735558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778363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4205922418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1404944289"/>
                    </a:ext>
                  </a:extLst>
                </a:gridCol>
                <a:gridCol w="625192">
                  <a:extLst>
                    <a:ext uri="{9D8B030D-6E8A-4147-A177-3AD203B41FA5}">
                      <a16:colId xmlns:a16="http://schemas.microsoft.com/office/drawing/2014/main" val="2898589715"/>
                    </a:ext>
                  </a:extLst>
                </a:gridCol>
              </a:tblGrid>
              <a:tr h="512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07060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424A4B7-FDC5-486C-B032-A48C4CF77437}"/>
              </a:ext>
            </a:extLst>
          </p:cNvPr>
          <p:cNvSpPr txBox="1"/>
          <p:nvPr/>
        </p:nvSpPr>
        <p:spPr>
          <a:xfrm>
            <a:off x="2238313" y="388424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LSR R19</a:t>
            </a:r>
            <a:r>
              <a:rPr lang="ko-KR" altLang="en-US" dirty="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FCD806-D3E9-4202-9BE2-C670910B9265}"/>
              </a:ext>
            </a:extLst>
          </p:cNvPr>
          <p:cNvSpPr txBox="1"/>
          <p:nvPr/>
        </p:nvSpPr>
        <p:spPr>
          <a:xfrm>
            <a:off x="2145040" y="470805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ROR R18</a:t>
            </a:r>
            <a:r>
              <a:rPr lang="ko-KR" altLang="en-US" dirty="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2A708A-BD34-44AE-866F-03A5D0A59B29}"/>
              </a:ext>
            </a:extLst>
          </p:cNvPr>
          <p:cNvSpPr txBox="1"/>
          <p:nvPr/>
        </p:nvSpPr>
        <p:spPr>
          <a:xfrm>
            <a:off x="2189225" y="5459178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BLD R19, 7</a:t>
            </a:r>
            <a:endParaRPr lang="ko-KR" altLang="en-US" dirty="0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8EE33F81-A8E1-421A-AD17-BBE35DD511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724002"/>
              </p:ext>
            </p:extLst>
          </p:nvPr>
        </p:nvGraphicFramePr>
        <p:xfrm>
          <a:off x="8787864" y="5304595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FEBD813-1DE1-460E-A5A0-566292A95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60817"/>
              </p:ext>
            </p:extLst>
          </p:nvPr>
        </p:nvGraphicFramePr>
        <p:xfrm>
          <a:off x="9496007" y="5304595"/>
          <a:ext cx="463082" cy="504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082">
                  <a:extLst>
                    <a:ext uri="{9D8B030D-6E8A-4147-A177-3AD203B41FA5}">
                      <a16:colId xmlns:a16="http://schemas.microsoft.com/office/drawing/2014/main" val="4122604473"/>
                    </a:ext>
                  </a:extLst>
                </a:gridCol>
              </a:tblGrid>
              <a:tr h="5041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203989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839DC684-B466-444A-90A2-A6336A61BF74}"/>
              </a:ext>
            </a:extLst>
          </p:cNvPr>
          <p:cNvSpPr txBox="1"/>
          <p:nvPr/>
        </p:nvSpPr>
        <p:spPr>
          <a:xfrm>
            <a:off x="10150239" y="254627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비트 복사 플래그</a:t>
            </a:r>
          </a:p>
        </p:txBody>
      </p:sp>
    </p:spTree>
    <p:extLst>
      <p:ext uri="{BB962C8B-B14F-4D97-AF65-F5344CB8AC3E}">
        <p14:creationId xmlns:p14="http://schemas.microsoft.com/office/powerpoint/2010/main" val="186006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Atmel</a:t>
            </a:r>
            <a:r>
              <a:rPr lang="ko-KR" altLang="en-US" sz="2400" dirty="0"/>
              <a:t>에서 개발된 </a:t>
            </a:r>
            <a:r>
              <a:rPr lang="en-US" altLang="ko-KR" sz="2400" dirty="0"/>
              <a:t>8bit</a:t>
            </a:r>
            <a:r>
              <a:rPr lang="ko-KR" altLang="en-US" sz="2400" dirty="0"/>
              <a:t> </a:t>
            </a:r>
            <a:r>
              <a:rPr lang="en-US" altLang="ko-KR" sz="2400" dirty="0"/>
              <a:t>RISC </a:t>
            </a:r>
            <a:r>
              <a:rPr lang="ko-KR" altLang="en-US" sz="2400" dirty="0"/>
              <a:t>마이크로 컨트롤러</a:t>
            </a:r>
            <a:endParaRPr lang="en-US" altLang="ko-KR" sz="2400" dirty="0"/>
          </a:p>
          <a:p>
            <a:pPr lvl="1"/>
            <a:r>
              <a:rPr lang="en-US" altLang="ko-KR" sz="1600" dirty="0"/>
              <a:t>RISC(Reduced Instruction Set Computer) : CPU </a:t>
            </a:r>
            <a:r>
              <a:rPr lang="ko-KR" altLang="en-US" sz="1600" dirty="0"/>
              <a:t>명령어의 개수를 줄여 </a:t>
            </a:r>
            <a:r>
              <a:rPr lang="en-US" altLang="ko-KR" sz="1600" dirty="0"/>
              <a:t>HW </a:t>
            </a:r>
            <a:r>
              <a:rPr lang="ko-KR" altLang="en-US" sz="1600" dirty="0"/>
              <a:t>구조 단순히 만드는 방식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변형된 </a:t>
            </a:r>
            <a:r>
              <a:rPr lang="en-US" altLang="ko-KR" sz="2400" dirty="0"/>
              <a:t>Harvard </a:t>
            </a:r>
            <a:r>
              <a:rPr lang="ko-KR" altLang="en-US" sz="2400" dirty="0"/>
              <a:t>구조</a:t>
            </a:r>
            <a:endParaRPr lang="en-US" altLang="ko-KR" sz="2400" dirty="0"/>
          </a:p>
          <a:p>
            <a:pPr lvl="1"/>
            <a:r>
              <a:rPr lang="ko-KR" altLang="en-US" sz="2000" dirty="0"/>
              <a:t>프로그램과 데이터 메모리가 분리된 형태</a:t>
            </a:r>
            <a:endParaRPr lang="en-US" altLang="ko-KR" sz="2000" dirty="0"/>
          </a:p>
          <a:p>
            <a:pPr lvl="1"/>
            <a:r>
              <a:rPr lang="ko-KR" altLang="en-US" sz="2000" dirty="0"/>
              <a:t>특수 명령어로 프로그램 데이터를 데이터 영역으로 읽는 것이 가능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가지 계열 존재 </a:t>
            </a:r>
            <a:r>
              <a:rPr lang="en-US" altLang="ko-KR" sz="2400" dirty="0"/>
              <a:t>(</a:t>
            </a:r>
            <a:r>
              <a:rPr lang="en-US" altLang="ko-KR" sz="2000" dirty="0" err="1"/>
              <a:t>ATtiny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ATmega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ATxmega</a:t>
            </a:r>
            <a:r>
              <a:rPr lang="en-US" altLang="ko-KR" sz="2000" dirty="0"/>
              <a:t>, </a:t>
            </a:r>
            <a:r>
              <a:rPr lang="en-US" altLang="ko-KR" sz="2000" i="0" dirty="0">
                <a:solidFill>
                  <a:srgbClr val="202122"/>
                </a:solidFill>
                <a:effectLst/>
              </a:rPr>
              <a:t>Application-specific AVR, FPSLIC, 32-bit AVRs</a:t>
            </a:r>
            <a:r>
              <a:rPr lang="en-US" altLang="ko-KR" sz="2000" dirty="0">
                <a:solidFill>
                  <a:srgbClr val="202122"/>
                </a:solidFill>
              </a:rPr>
              <a:t>)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Atmega</a:t>
            </a:r>
            <a:r>
              <a:rPr lang="en-US" altLang="ko-KR" sz="2000" dirty="0"/>
              <a:t> </a:t>
            </a:r>
            <a:r>
              <a:rPr lang="ko-KR" altLang="en-US" sz="2000" dirty="0"/>
              <a:t>시리즈의 </a:t>
            </a:r>
            <a:r>
              <a:rPr lang="en-US" altLang="ko-KR" sz="2000" b="1" dirty="0" err="1"/>
              <a:t>Atmega</a:t>
            </a:r>
            <a:r>
              <a:rPr lang="en-US" altLang="ko-KR" sz="2000" b="1" dirty="0"/>
              <a:t> 128</a:t>
            </a:r>
            <a:r>
              <a:rPr lang="ko-KR" altLang="en-US" sz="2000" dirty="0"/>
              <a:t>이 가장 흔하게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133</a:t>
            </a:r>
            <a:r>
              <a:rPr lang="ko-KR" altLang="en-US" sz="1600" dirty="0"/>
              <a:t>개의 </a:t>
            </a:r>
            <a:r>
              <a:rPr lang="en-US" altLang="ko-KR" sz="1600" dirty="0"/>
              <a:t>RISC</a:t>
            </a:r>
            <a:r>
              <a:rPr lang="ko-KR" altLang="en-US" sz="1600" dirty="0"/>
              <a:t> 명령어 사용</a:t>
            </a:r>
            <a:endParaRPr lang="en-US" altLang="ko-KR" sz="1600" dirty="0"/>
          </a:p>
          <a:p>
            <a:pPr lvl="2"/>
            <a:r>
              <a:rPr lang="en-US" altLang="ko-KR" sz="1600" dirty="0"/>
              <a:t>32</a:t>
            </a:r>
            <a:r>
              <a:rPr lang="ko-KR" altLang="en-US" sz="1600" dirty="0"/>
              <a:t>개의 </a:t>
            </a:r>
            <a:r>
              <a:rPr lang="en-US" altLang="ko-KR" sz="1600" dirty="0"/>
              <a:t>8-bit </a:t>
            </a:r>
            <a:r>
              <a:rPr lang="ko-KR" altLang="en-US" sz="1600" dirty="0"/>
              <a:t>레지스터 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83BFE-0BEF-4D7B-99CC-9D445711FE98}"/>
              </a:ext>
            </a:extLst>
          </p:cNvPr>
          <p:cNvSpPr txBox="1"/>
          <p:nvPr/>
        </p:nvSpPr>
        <p:spPr>
          <a:xfrm>
            <a:off x="8304449" y="6519448"/>
            <a:ext cx="3475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 </a:t>
            </a:r>
            <a:r>
              <a:rPr lang="ko-KR" altLang="en-US" sz="1100" dirty="0"/>
              <a:t>프로그래밍 </a:t>
            </a:r>
            <a:r>
              <a:rPr lang="en-US" altLang="ko-KR" sz="1100" dirty="0"/>
              <a:t>1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https://youtu.be/sYFlxNWAsCU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00813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AVR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altLang="ko-KR" sz="2000" dirty="0"/>
          </a:p>
          <a:p>
            <a:r>
              <a:rPr lang="ko-KR" altLang="en-US" sz="2400" dirty="0"/>
              <a:t>어셈블리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/>
            <a:r>
              <a:rPr lang="ko-KR" altLang="en-US" sz="2000" dirty="0"/>
              <a:t>명령어 하나에 </a:t>
            </a:r>
            <a:r>
              <a:rPr lang="en-US" altLang="ko-KR" sz="2000" dirty="0"/>
              <a:t>1</a:t>
            </a:r>
            <a:r>
              <a:rPr lang="ko-KR" altLang="en-US" sz="2000" dirty="0"/>
              <a:t>대</a:t>
            </a:r>
            <a:r>
              <a:rPr lang="en-US" altLang="ko-KR" sz="2000" dirty="0"/>
              <a:t>1</a:t>
            </a:r>
            <a:r>
              <a:rPr lang="ko-KR" altLang="en-US" sz="2000" dirty="0"/>
              <a:t> 기계어 대응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 가장 효율적인 구현 가능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실행 속도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r>
              <a:rPr lang="ko-KR" altLang="en-US" sz="1600" dirty="0"/>
              <a:t>프로그램 </a:t>
            </a:r>
            <a:r>
              <a:rPr lang="en-US" altLang="ko-KR" sz="1600" dirty="0"/>
              <a:t>Code </a:t>
            </a:r>
            <a:r>
              <a:rPr lang="ko-KR" altLang="en-US" sz="1600" dirty="0"/>
              <a:t>길이 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 사람이 프로세서의 명령을 이해하기 쉬움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FBB1E3-BE11-450C-816F-1D597F1B56F9}"/>
              </a:ext>
            </a:extLst>
          </p:cNvPr>
          <p:cNvSpPr txBox="1"/>
          <p:nvPr/>
        </p:nvSpPr>
        <p:spPr>
          <a:xfrm>
            <a:off x="8304449" y="6519448"/>
            <a:ext cx="3475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 </a:t>
            </a:r>
            <a:r>
              <a:rPr lang="ko-KR" altLang="en-US" sz="1100" dirty="0"/>
              <a:t>프로그래밍 </a:t>
            </a:r>
            <a:r>
              <a:rPr lang="en-US" altLang="ko-KR" sz="1100" dirty="0"/>
              <a:t>1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https://youtu.be/sYFlxNWAsCU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4351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 구조 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/>
              <a:t>범용 레지스터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sz="2000" dirty="0"/>
              <a:t>R1</a:t>
            </a:r>
            <a:r>
              <a:rPr lang="ko-KR" altLang="en-US" sz="2000" dirty="0"/>
              <a:t> </a:t>
            </a:r>
            <a:r>
              <a:rPr lang="en-US" altLang="ko-KR" sz="2000" dirty="0"/>
              <a:t>:</a:t>
            </a:r>
            <a:r>
              <a:rPr lang="ko-KR" altLang="en-US" sz="2000" dirty="0"/>
              <a:t> 종료 시 항상 </a:t>
            </a:r>
            <a:r>
              <a:rPr lang="en-US" altLang="ko-KR" sz="2000" dirty="0"/>
              <a:t>0</a:t>
            </a:r>
            <a:r>
              <a:rPr lang="ko-KR" altLang="en-US" sz="2000" dirty="0"/>
              <a:t>으로 유지</a:t>
            </a:r>
            <a:endParaRPr lang="en-US" altLang="ko-KR" sz="2000" dirty="0"/>
          </a:p>
          <a:p>
            <a:pPr lvl="1"/>
            <a:r>
              <a:rPr lang="en-US" altLang="ko-KR" sz="2000" dirty="0"/>
              <a:t>R2~R17, R28,R29 : Callee Saved, </a:t>
            </a:r>
            <a:r>
              <a:rPr lang="ko-KR" altLang="en-US" sz="2000" dirty="0"/>
              <a:t>사용하기 전의 값 보존 필요</a:t>
            </a:r>
            <a:endParaRPr lang="en-US" altLang="ko-KR" sz="2000" dirty="0"/>
          </a:p>
          <a:p>
            <a:pPr lvl="1"/>
            <a:r>
              <a:rPr lang="en-US" altLang="ko-KR" sz="2000" dirty="0"/>
              <a:t>R26, R27 : X pointer</a:t>
            </a:r>
          </a:p>
          <a:p>
            <a:pPr lvl="1"/>
            <a:r>
              <a:rPr lang="en-US" altLang="ko-KR" sz="2000" dirty="0"/>
              <a:t>R28, R29 : Y pointer</a:t>
            </a:r>
          </a:p>
          <a:p>
            <a:pPr lvl="1"/>
            <a:r>
              <a:rPr lang="en-US" altLang="ko-KR" sz="2000" dirty="0"/>
              <a:t>R30, R31 : Z pointer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488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2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https://youtu.be/Q9B5ypVY8oM</a:t>
            </a:r>
            <a:endParaRPr lang="ko-KR" altLang="en-US" sz="11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7AB817-CCDA-41ED-8CAE-E33F44519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86502"/>
              </p:ext>
            </p:extLst>
          </p:nvPr>
        </p:nvGraphicFramePr>
        <p:xfrm>
          <a:off x="1254760" y="2396066"/>
          <a:ext cx="9682480" cy="1317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1727285355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34586625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54588479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74312844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67156086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66960656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61573737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656197467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426929285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73870509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8322157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55864659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27101709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4129933210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26115061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980042797"/>
                    </a:ext>
                  </a:extLst>
                </a:gridCol>
              </a:tblGrid>
              <a:tr h="65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26295"/>
                  </a:ext>
                </a:extLst>
              </a:tr>
              <a:tr h="65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6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769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레지스터 구조 특징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sz="2400" dirty="0"/>
              <a:t>범용 레지스터</a:t>
            </a:r>
            <a:endParaRPr lang="en-US" altLang="ko-KR" sz="24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000" dirty="0"/>
              <a:t>첫번째 매개변수 주소 저장된 위치 </a:t>
            </a:r>
            <a:r>
              <a:rPr lang="en-US" altLang="ko-KR" sz="2000" dirty="0"/>
              <a:t>: R24, R25</a:t>
            </a:r>
          </a:p>
          <a:p>
            <a:pPr lvl="1"/>
            <a:r>
              <a:rPr lang="ko-KR" altLang="en-US" sz="2000" dirty="0"/>
              <a:t>두번째 매개변수 주소 저장된 위치 </a:t>
            </a:r>
            <a:r>
              <a:rPr lang="en-US" altLang="ko-KR" sz="2000" dirty="0"/>
              <a:t>: R22, R23</a:t>
            </a:r>
          </a:p>
          <a:p>
            <a:pPr lvl="1"/>
            <a:r>
              <a:rPr lang="ko-KR" altLang="en-US" sz="2000" dirty="0"/>
              <a:t>세번째</a:t>
            </a:r>
            <a:r>
              <a:rPr lang="en-US" altLang="ko-KR" sz="2000" dirty="0"/>
              <a:t> </a:t>
            </a:r>
            <a:r>
              <a:rPr lang="ko-KR" altLang="en-US" sz="2000" dirty="0"/>
              <a:t>매개변수 주소 저장된 위치 </a:t>
            </a:r>
            <a:r>
              <a:rPr lang="en-US" altLang="ko-KR" sz="2000" dirty="0"/>
              <a:t>: R20, R21</a:t>
            </a:r>
          </a:p>
          <a:p>
            <a:pPr lvl="2"/>
            <a:r>
              <a:rPr lang="ko-KR" altLang="en-US" sz="1600" dirty="0"/>
              <a:t>위와 같은 순서로 매개변수 입력</a:t>
            </a:r>
            <a:endParaRPr lang="en-US" altLang="ko-KR" sz="1600" dirty="0"/>
          </a:p>
          <a:p>
            <a:pPr lvl="2"/>
            <a:r>
              <a:rPr lang="ko-KR" altLang="en-US" sz="1600" dirty="0"/>
              <a:t>변수의 주소 값은 </a:t>
            </a:r>
            <a:r>
              <a:rPr lang="en-US" altLang="ko-KR" sz="1600" dirty="0"/>
              <a:t>16bit</a:t>
            </a:r>
            <a:r>
              <a:rPr lang="ko-KR" altLang="en-US" sz="1600" dirty="0"/>
              <a:t> 형태로 저장</a:t>
            </a:r>
            <a:endParaRPr lang="en-US" altLang="ko-KR" sz="1600" dirty="0"/>
          </a:p>
          <a:p>
            <a:pPr lvl="2"/>
            <a:r>
              <a:rPr lang="ko-KR" altLang="en-US" sz="1600" dirty="0"/>
              <a:t>각각의 레지스터는 </a:t>
            </a:r>
            <a:r>
              <a:rPr lang="en-US" altLang="ko-KR" sz="1600" dirty="0"/>
              <a:t>8bit, </a:t>
            </a:r>
            <a:r>
              <a:rPr lang="ko-KR" altLang="en-US" sz="1600" dirty="0"/>
              <a:t>주소 값은 </a:t>
            </a:r>
            <a:r>
              <a:rPr lang="en-US" altLang="ko-KR" sz="1600" dirty="0"/>
              <a:t>16bit</a:t>
            </a:r>
            <a:r>
              <a:rPr lang="ko-KR" altLang="en-US" sz="1600" dirty="0"/>
              <a:t>이기 때문에 위와 같이 연속된 </a:t>
            </a:r>
            <a:r>
              <a:rPr lang="en-US" altLang="ko-KR" sz="1600" dirty="0"/>
              <a:t>16bit</a:t>
            </a:r>
            <a:r>
              <a:rPr lang="ko-KR" altLang="en-US" sz="1600" dirty="0"/>
              <a:t>가 한 묶음</a:t>
            </a:r>
            <a:endParaRPr lang="en-US" altLang="ko-KR" sz="1600" dirty="0"/>
          </a:p>
          <a:p>
            <a:pPr lvl="1"/>
            <a:endParaRPr lang="en-US" altLang="ko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488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2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https://youtu.be/Q9B5ypVY8oM</a:t>
            </a:r>
            <a:endParaRPr lang="ko-KR" altLang="en-US" sz="11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7AB817-CCDA-41ED-8CAE-E33F44519377}"/>
              </a:ext>
            </a:extLst>
          </p:cNvPr>
          <p:cNvGraphicFramePr>
            <a:graphicFrameLocks noGrp="1"/>
          </p:cNvGraphicFramePr>
          <p:nvPr/>
        </p:nvGraphicFramePr>
        <p:xfrm>
          <a:off x="1254760" y="2396066"/>
          <a:ext cx="9682480" cy="1317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5155">
                  <a:extLst>
                    <a:ext uri="{9D8B030D-6E8A-4147-A177-3AD203B41FA5}">
                      <a16:colId xmlns:a16="http://schemas.microsoft.com/office/drawing/2014/main" val="1727285355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34586625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54588479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74312844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067156086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66960656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61573737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1656197467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426929285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738705091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832215702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558646594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3827101709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4129933210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2261150613"/>
                    </a:ext>
                  </a:extLst>
                </a:gridCol>
                <a:gridCol w="605155">
                  <a:extLst>
                    <a:ext uri="{9D8B030D-6E8A-4147-A177-3AD203B41FA5}">
                      <a16:colId xmlns:a16="http://schemas.microsoft.com/office/drawing/2014/main" val="980042797"/>
                    </a:ext>
                  </a:extLst>
                </a:gridCol>
              </a:tblGrid>
              <a:tr h="65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526295"/>
                  </a:ext>
                </a:extLst>
              </a:tr>
              <a:tr h="6587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6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605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488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2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https://youtu.be/Q9B5ypVY8oM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5DBA2-4CEC-4E89-9A39-BBDAB0B6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990" y="1406048"/>
            <a:ext cx="2694510" cy="45507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DD7FDF-90D5-4773-A89C-B8A0874BC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" y="1576387"/>
            <a:ext cx="3952240" cy="20312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BB61A3-932D-407A-AD56-39EE83F0B958}"/>
              </a:ext>
            </a:extLst>
          </p:cNvPr>
          <p:cNvSpPr txBox="1"/>
          <p:nvPr/>
        </p:nvSpPr>
        <p:spPr>
          <a:xfrm>
            <a:off x="2397760" y="3494653"/>
            <a:ext cx="6367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main.c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639756-E17A-46B9-B8B4-20B9B8935B09}"/>
              </a:ext>
            </a:extLst>
          </p:cNvPr>
          <p:cNvSpPr txBox="1"/>
          <p:nvPr/>
        </p:nvSpPr>
        <p:spPr>
          <a:xfrm>
            <a:off x="8691245" y="5933300"/>
            <a:ext cx="687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/>
              <a:t>adder.s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4994425-B8DC-48D2-9DAC-79716A970E5A}"/>
              </a:ext>
            </a:extLst>
          </p:cNvPr>
          <p:cNvSpPr/>
          <p:nvPr/>
        </p:nvSpPr>
        <p:spPr>
          <a:xfrm>
            <a:off x="650240" y="1576387"/>
            <a:ext cx="589280" cy="201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5112F4-41E2-4E0D-A8D4-D6F0306439AD}"/>
              </a:ext>
            </a:extLst>
          </p:cNvPr>
          <p:cNvSpPr/>
          <p:nvPr/>
        </p:nvSpPr>
        <p:spPr>
          <a:xfrm>
            <a:off x="1564220" y="1576387"/>
            <a:ext cx="457620" cy="201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BD7FF0-8484-480F-BBE2-E57592081E3B}"/>
              </a:ext>
            </a:extLst>
          </p:cNvPr>
          <p:cNvSpPr/>
          <p:nvPr/>
        </p:nvSpPr>
        <p:spPr>
          <a:xfrm>
            <a:off x="8128589" y="1506060"/>
            <a:ext cx="457620" cy="20161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357D2A6-DAC5-4383-BD55-CAAFF376870E}"/>
              </a:ext>
            </a:extLst>
          </p:cNvPr>
          <p:cNvCxnSpPr>
            <a:stCxn id="20" idx="0"/>
            <a:endCxn id="21" idx="0"/>
          </p:cNvCxnSpPr>
          <p:nvPr/>
        </p:nvCxnSpPr>
        <p:spPr>
          <a:xfrm rot="5400000" flipH="1" flipV="1">
            <a:off x="5040051" y="-1740960"/>
            <a:ext cx="70327" cy="6564369"/>
          </a:xfrm>
          <a:prstGeom prst="bentConnector3">
            <a:avLst>
              <a:gd name="adj1" fmla="val 4250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32BBBB4D-315C-4CF4-B0EB-F162955F4B20}"/>
              </a:ext>
            </a:extLst>
          </p:cNvPr>
          <p:cNvCxnSpPr>
            <a:cxnSpLocks/>
          </p:cNvCxnSpPr>
          <p:nvPr/>
        </p:nvCxnSpPr>
        <p:spPr>
          <a:xfrm>
            <a:off x="7605181" y="1707674"/>
            <a:ext cx="447480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488671F7-730E-43B8-871B-BDD6BF769853}"/>
              </a:ext>
            </a:extLst>
          </p:cNvPr>
          <p:cNvCxnSpPr>
            <a:cxnSpLocks/>
          </p:cNvCxnSpPr>
          <p:nvPr/>
        </p:nvCxnSpPr>
        <p:spPr>
          <a:xfrm>
            <a:off x="8574614" y="1910874"/>
            <a:ext cx="660402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A9BC08-A4DA-49B8-8D16-0E694C05EA58}"/>
              </a:ext>
            </a:extLst>
          </p:cNvPr>
          <p:cNvSpPr txBox="1"/>
          <p:nvPr/>
        </p:nvSpPr>
        <p:spPr>
          <a:xfrm>
            <a:off x="528622" y="4385757"/>
            <a:ext cx="4039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.global &lt;symbol&gt; : </a:t>
            </a:r>
            <a:r>
              <a:rPr lang="ko-KR" altLang="en-US" sz="1400" dirty="0"/>
              <a:t>심볼을 외부 참조 가능하게 함</a:t>
            </a:r>
            <a:endParaRPr lang="en-US" altLang="ko-KR" sz="1400" dirty="0"/>
          </a:p>
          <a:p>
            <a:r>
              <a:rPr lang="en-US" altLang="ko-KR" sz="1400" dirty="0"/>
              <a:t>.type &lt;symbol&gt;, @[type] : </a:t>
            </a:r>
            <a:r>
              <a:rPr lang="ko-KR" altLang="en-US" sz="1400" dirty="0"/>
              <a:t>심볼에 대한 </a:t>
            </a:r>
            <a:r>
              <a:rPr lang="en-US" altLang="ko-KR" sz="1400" dirty="0"/>
              <a:t>type</a:t>
            </a:r>
            <a:r>
              <a:rPr lang="ko-KR" altLang="en-US" sz="1400" dirty="0"/>
              <a:t>정의</a:t>
            </a:r>
            <a:endParaRPr lang="en-US" altLang="ko-KR" sz="1400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25F4FF25-F97A-4801-BF8A-6CA2153B9730}"/>
              </a:ext>
            </a:extLst>
          </p:cNvPr>
          <p:cNvCxnSpPr>
            <a:cxnSpLocks/>
          </p:cNvCxnSpPr>
          <p:nvPr/>
        </p:nvCxnSpPr>
        <p:spPr>
          <a:xfrm>
            <a:off x="7645836" y="1895091"/>
            <a:ext cx="319121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488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2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https://youtu.be/Q9B5ypVY8oM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5DBA2-4CEC-4E89-9A39-BBDAB0B6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2" y="1343010"/>
            <a:ext cx="2881948" cy="4867290"/>
          </a:xfrm>
          <a:prstGeom prst="rect">
            <a:avLst/>
          </a:prstGeom>
        </p:spPr>
      </p:pic>
      <p:graphicFrame>
        <p:nvGraphicFramePr>
          <p:cNvPr id="9" name="표 42">
            <a:extLst>
              <a:ext uri="{FF2B5EF4-FFF2-40B4-BE49-F238E27FC236}">
                <a16:creationId xmlns:a16="http://schemas.microsoft.com/office/drawing/2014/main" id="{D98404E9-9D03-41B8-8521-D9166FC57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494267"/>
              </p:ext>
            </p:extLst>
          </p:nvPr>
        </p:nvGraphicFramePr>
        <p:xfrm>
          <a:off x="8114197" y="3193143"/>
          <a:ext cx="3148630" cy="13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38">
                  <a:extLst>
                    <a:ext uri="{9D8B030D-6E8A-4147-A177-3AD203B41FA5}">
                      <a16:colId xmlns:a16="http://schemas.microsoft.com/office/drawing/2014/main" val="939120234"/>
                    </a:ext>
                  </a:extLst>
                </a:gridCol>
                <a:gridCol w="2238292">
                  <a:extLst>
                    <a:ext uri="{9D8B030D-6E8A-4147-A177-3AD203B41FA5}">
                      <a16:colId xmlns:a16="http://schemas.microsoft.com/office/drawing/2014/main" val="3102688882"/>
                    </a:ext>
                  </a:extLst>
                </a:gridCol>
              </a:tblGrid>
              <a:tr h="191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MOVW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WORD</a:t>
                      </a:r>
                      <a:r>
                        <a:rPr lang="ko-KR" altLang="en-US" sz="1050" dirty="0"/>
                        <a:t>단위로 이동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복사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70629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메모리에서 레지스터로 </a:t>
                      </a:r>
                      <a:r>
                        <a:rPr lang="en-US" altLang="ko-KR" sz="1050" dirty="0"/>
                        <a:t>LOAD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8029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ADD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레지스터 덧셈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83064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레지스터에서 메모리로 </a:t>
                      </a:r>
                      <a:r>
                        <a:rPr lang="en-US" altLang="ko-KR" sz="1050" dirty="0"/>
                        <a:t>STORE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8088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RET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함수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1137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C8063-E522-4DBD-8CE2-2F9E39AB2356}"/>
              </a:ext>
            </a:extLst>
          </p:cNvPr>
          <p:cNvSpPr/>
          <p:nvPr/>
        </p:nvSpPr>
        <p:spPr>
          <a:xfrm>
            <a:off x="956733" y="2851310"/>
            <a:ext cx="1210734" cy="1458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4FA29C8-3A0F-4581-A2B8-4ED2A93845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238" r="41138" b="39802"/>
          <a:stretch/>
        </p:blipFill>
        <p:spPr>
          <a:xfrm>
            <a:off x="2981114" y="2728092"/>
            <a:ext cx="2081106" cy="45354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FB5921-ACEF-4DA1-81C7-03E8B8630DF4}"/>
              </a:ext>
            </a:extLst>
          </p:cNvPr>
          <p:cNvSpPr/>
          <p:nvPr/>
        </p:nvSpPr>
        <p:spPr>
          <a:xfrm>
            <a:off x="3922097" y="2976613"/>
            <a:ext cx="375920" cy="2050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524044-DAF9-4863-B2AE-6AC06C3CA9B4}"/>
              </a:ext>
            </a:extLst>
          </p:cNvPr>
          <p:cNvSpPr/>
          <p:nvPr/>
        </p:nvSpPr>
        <p:spPr>
          <a:xfrm>
            <a:off x="1206526" y="3031067"/>
            <a:ext cx="376741" cy="18261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D1593F5-3E52-4479-8AFE-C10375641871}"/>
              </a:ext>
            </a:extLst>
          </p:cNvPr>
          <p:cNvCxnSpPr>
            <a:cxnSpLocks/>
            <a:stCxn id="16" idx="0"/>
            <a:endCxn id="15" idx="0"/>
          </p:cNvCxnSpPr>
          <p:nvPr/>
        </p:nvCxnSpPr>
        <p:spPr>
          <a:xfrm rot="5400000" flipH="1" flipV="1">
            <a:off x="2725250" y="1646260"/>
            <a:ext cx="54454" cy="2715160"/>
          </a:xfrm>
          <a:prstGeom prst="bentConnector3">
            <a:avLst>
              <a:gd name="adj1" fmla="val 5198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2BC0B848-2B39-4C3A-8E28-2BCD9B0C8F6C}"/>
              </a:ext>
            </a:extLst>
          </p:cNvPr>
          <p:cNvCxnSpPr>
            <a:cxnSpLocks/>
          </p:cNvCxnSpPr>
          <p:nvPr/>
        </p:nvCxnSpPr>
        <p:spPr>
          <a:xfrm flipV="1">
            <a:off x="1769533" y="2400203"/>
            <a:ext cx="2891366" cy="436646"/>
          </a:xfrm>
          <a:prstGeom prst="bentConnector3">
            <a:avLst>
              <a:gd name="adj1" fmla="val 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40D3749-8949-41B8-8479-5B2EF54BCD24}"/>
              </a:ext>
            </a:extLst>
          </p:cNvPr>
          <p:cNvSpPr txBox="1"/>
          <p:nvPr/>
        </p:nvSpPr>
        <p:spPr>
          <a:xfrm>
            <a:off x="4627031" y="2243880"/>
            <a:ext cx="23086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MOVW</a:t>
            </a:r>
            <a:r>
              <a:rPr lang="ko-KR" altLang="en-US" sz="1200" dirty="0"/>
              <a:t> </a:t>
            </a:r>
            <a:r>
              <a:rPr lang="en-US" altLang="ko-KR" sz="1200" dirty="0"/>
              <a:t>Rd[</a:t>
            </a:r>
            <a:r>
              <a:rPr lang="ko-KR" altLang="en-US" sz="1200" dirty="0"/>
              <a:t>도착지</a:t>
            </a:r>
            <a:r>
              <a:rPr lang="en-US" altLang="ko-KR" sz="1200" dirty="0"/>
              <a:t>],</a:t>
            </a:r>
            <a:r>
              <a:rPr lang="ko-KR" altLang="en-US" sz="1200" dirty="0"/>
              <a:t> </a:t>
            </a:r>
            <a:r>
              <a:rPr lang="en-US" altLang="ko-KR" sz="1200" dirty="0"/>
              <a:t>Rr[</a:t>
            </a:r>
            <a:r>
              <a:rPr lang="ko-KR" altLang="en-US" sz="1200" dirty="0"/>
              <a:t>출발지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353D101E-8284-4C47-808F-BDCF48809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232" y="3558266"/>
            <a:ext cx="2081106" cy="19229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A116F1-5FD8-4467-A948-2E5B4C2A1A92}"/>
              </a:ext>
            </a:extLst>
          </p:cNvPr>
          <p:cNvSpPr txBox="1"/>
          <p:nvPr/>
        </p:nvSpPr>
        <p:spPr>
          <a:xfrm>
            <a:off x="6089007" y="2679919"/>
            <a:ext cx="131478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리틀엔디안</a:t>
            </a:r>
            <a:r>
              <a:rPr lang="ko-KR" altLang="en-US" sz="1100" dirty="0"/>
              <a:t> 방식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000" dirty="0"/>
              <a:t>0x12345678</a:t>
            </a:r>
          </a:p>
          <a:p>
            <a:endParaRPr lang="en-US" altLang="ko-KR" sz="1000" dirty="0"/>
          </a:p>
          <a:p>
            <a:r>
              <a:rPr lang="en-US" altLang="ko-KR" sz="1000" dirty="0"/>
              <a:t>Byte</a:t>
            </a:r>
            <a:r>
              <a:rPr lang="ko-KR" altLang="en-US" sz="1000" dirty="0"/>
              <a:t> 단위 저장 순서</a:t>
            </a:r>
            <a:endParaRPr lang="en-US" altLang="ko-KR" sz="1000" dirty="0"/>
          </a:p>
          <a:p>
            <a:r>
              <a:rPr lang="en-US" altLang="ko-KR" sz="1000" dirty="0"/>
              <a:t>: 0x78563412</a:t>
            </a:r>
            <a:endParaRPr lang="ko-KR" altLang="en-US" sz="1000" dirty="0"/>
          </a:p>
        </p:txBody>
      </p:sp>
      <p:sp>
        <p:nvSpPr>
          <p:cNvPr id="35" name="왼쪽 중괄호 34">
            <a:extLst>
              <a:ext uri="{FF2B5EF4-FFF2-40B4-BE49-F238E27FC236}">
                <a16:creationId xmlns:a16="http://schemas.microsoft.com/office/drawing/2014/main" id="{A605B5E1-4F89-415E-BBE3-3428B788C820}"/>
              </a:ext>
            </a:extLst>
          </p:cNvPr>
          <p:cNvSpPr/>
          <p:nvPr/>
        </p:nvSpPr>
        <p:spPr>
          <a:xfrm>
            <a:off x="5420973" y="2851310"/>
            <a:ext cx="175494" cy="2447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1B5180D-5222-4319-B64B-F4DC52CF6DED}"/>
              </a:ext>
            </a:extLst>
          </p:cNvPr>
          <p:cNvSpPr txBox="1"/>
          <p:nvPr/>
        </p:nvSpPr>
        <p:spPr>
          <a:xfrm>
            <a:off x="3145779" y="3245474"/>
            <a:ext cx="23631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리틀엔디안</a:t>
            </a:r>
            <a:r>
              <a:rPr lang="ko-KR" altLang="en-US" sz="1100" dirty="0"/>
              <a:t> 방식</a:t>
            </a:r>
            <a:endParaRPr lang="en-US" altLang="ko-KR" sz="1100" dirty="0"/>
          </a:p>
          <a:p>
            <a:r>
              <a:rPr lang="en-US" altLang="ko-KR" sz="1100" dirty="0"/>
              <a:t>0x11</a:t>
            </a:r>
            <a:r>
              <a:rPr lang="ko-KR" altLang="en-US" sz="1100" dirty="0"/>
              <a:t>이 아닌 </a:t>
            </a:r>
            <a:r>
              <a:rPr lang="en-US" altLang="ko-KR" sz="1100" b="1" dirty="0">
                <a:solidFill>
                  <a:srgbClr val="FF0000"/>
                </a:solidFill>
              </a:rPr>
              <a:t>0x22</a:t>
            </a:r>
            <a:r>
              <a:rPr lang="ko-KR" altLang="en-US" sz="1100" b="1" dirty="0">
                <a:solidFill>
                  <a:srgbClr val="FF0000"/>
                </a:solidFill>
              </a:rPr>
              <a:t>가  </a:t>
            </a:r>
            <a:r>
              <a:rPr lang="en-US" altLang="ko-KR" sz="1100" b="1" dirty="0">
                <a:solidFill>
                  <a:srgbClr val="FF0000"/>
                </a:solidFill>
              </a:rPr>
              <a:t>R18</a:t>
            </a:r>
            <a:r>
              <a:rPr lang="ko-KR" altLang="en-US" sz="1100" b="1" dirty="0">
                <a:solidFill>
                  <a:srgbClr val="FF0000"/>
                </a:solidFill>
              </a:rPr>
              <a:t>에 </a:t>
            </a:r>
            <a:r>
              <a:rPr lang="en-US" altLang="ko-KR" sz="1100" b="1" dirty="0">
                <a:solidFill>
                  <a:srgbClr val="FF0000"/>
                </a:solidFill>
              </a:rPr>
              <a:t>LOAD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396E48-6860-4AB3-B384-42E88EF040A2}"/>
              </a:ext>
            </a:extLst>
          </p:cNvPr>
          <p:cNvSpPr/>
          <p:nvPr/>
        </p:nvSpPr>
        <p:spPr>
          <a:xfrm>
            <a:off x="944032" y="4790177"/>
            <a:ext cx="1210734" cy="1458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7243A85-099D-4E04-BAB9-BDE5B21080CA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1843387" y="4367443"/>
            <a:ext cx="987097" cy="404582"/>
          </a:xfrm>
          <a:prstGeom prst="bentConnector3">
            <a:avLst>
              <a:gd name="adj1" fmla="val 3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A4E8CF7-EE8A-4F22-A3DC-DC4034BE3DB6}"/>
              </a:ext>
            </a:extLst>
          </p:cNvPr>
          <p:cNvSpPr txBox="1"/>
          <p:nvPr/>
        </p:nvSpPr>
        <p:spPr>
          <a:xfrm>
            <a:off x="2830484" y="4228943"/>
            <a:ext cx="21355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ADD</a:t>
            </a:r>
            <a:r>
              <a:rPr lang="ko-KR" altLang="en-US" sz="1200" dirty="0"/>
              <a:t> </a:t>
            </a:r>
            <a:r>
              <a:rPr lang="en-US" altLang="ko-KR" sz="1200" dirty="0"/>
              <a:t>Rd[</a:t>
            </a:r>
            <a:r>
              <a:rPr lang="ko-KR" altLang="en-US" sz="1200" dirty="0"/>
              <a:t>도착지</a:t>
            </a:r>
            <a:r>
              <a:rPr lang="en-US" altLang="ko-KR" sz="1200" dirty="0"/>
              <a:t>],</a:t>
            </a:r>
            <a:r>
              <a:rPr lang="ko-KR" altLang="en-US" sz="1200" dirty="0"/>
              <a:t> </a:t>
            </a:r>
            <a:r>
              <a:rPr lang="en-US" altLang="ko-KR" sz="1200" dirty="0"/>
              <a:t>Rr[</a:t>
            </a:r>
            <a:r>
              <a:rPr lang="ko-KR" altLang="en-US" sz="1200" dirty="0"/>
              <a:t>출발지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E1C5200-700F-48C4-ACC1-8DF39187A3B9}"/>
              </a:ext>
            </a:extLst>
          </p:cNvPr>
          <p:cNvSpPr/>
          <p:nvPr/>
        </p:nvSpPr>
        <p:spPr>
          <a:xfrm>
            <a:off x="929173" y="4198189"/>
            <a:ext cx="1210734" cy="1458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E9013678-6AEE-4282-9930-DFB1B619A0E6}"/>
              </a:ext>
            </a:extLst>
          </p:cNvPr>
          <p:cNvCxnSpPr>
            <a:cxnSpLocks/>
          </p:cNvCxnSpPr>
          <p:nvPr/>
        </p:nvCxnSpPr>
        <p:spPr>
          <a:xfrm flipV="1">
            <a:off x="1781639" y="3988055"/>
            <a:ext cx="1061574" cy="214148"/>
          </a:xfrm>
          <a:prstGeom prst="bentConnector3">
            <a:avLst>
              <a:gd name="adj1" fmla="val 3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2820C66-A7D7-47DC-B7E2-BFD56DC9B57F}"/>
              </a:ext>
            </a:extLst>
          </p:cNvPr>
          <p:cNvSpPr txBox="1"/>
          <p:nvPr/>
        </p:nvSpPr>
        <p:spPr>
          <a:xfrm>
            <a:off x="2830484" y="3856701"/>
            <a:ext cx="23920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LOAD</a:t>
            </a:r>
            <a:r>
              <a:rPr lang="ko-KR" altLang="en-US" sz="1200" dirty="0"/>
              <a:t> </a:t>
            </a:r>
            <a:r>
              <a:rPr lang="en-US" altLang="ko-KR" sz="1200" dirty="0"/>
              <a:t>Rd[</a:t>
            </a:r>
            <a:r>
              <a:rPr lang="ko-KR" altLang="en-US" sz="1200" dirty="0"/>
              <a:t>도착지</a:t>
            </a:r>
            <a:r>
              <a:rPr lang="en-US" altLang="ko-KR" sz="1200" dirty="0"/>
              <a:t>],</a:t>
            </a:r>
            <a:r>
              <a:rPr lang="ko-KR" altLang="en-US" sz="1200" dirty="0"/>
              <a:t> </a:t>
            </a:r>
            <a:r>
              <a:rPr lang="en-US" altLang="ko-KR" sz="1200" dirty="0"/>
              <a:t>X[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reg]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27D329B-04D1-483E-BCCD-E49D087F6712}"/>
              </a:ext>
            </a:extLst>
          </p:cNvPr>
          <p:cNvSpPr/>
          <p:nvPr/>
        </p:nvSpPr>
        <p:spPr>
          <a:xfrm>
            <a:off x="929173" y="5354350"/>
            <a:ext cx="1210734" cy="1458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D9A8B7B8-614F-41AC-BCDF-FEDF5271686C}"/>
              </a:ext>
            </a:extLst>
          </p:cNvPr>
          <p:cNvCxnSpPr>
            <a:cxnSpLocks/>
          </p:cNvCxnSpPr>
          <p:nvPr/>
        </p:nvCxnSpPr>
        <p:spPr>
          <a:xfrm flipV="1">
            <a:off x="1968820" y="5088805"/>
            <a:ext cx="874393" cy="262093"/>
          </a:xfrm>
          <a:prstGeom prst="bentConnector3">
            <a:avLst>
              <a:gd name="adj1" fmla="val 1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D93EA9B-D676-4924-85A9-E01462FF4B74}"/>
              </a:ext>
            </a:extLst>
          </p:cNvPr>
          <p:cNvSpPr txBox="1"/>
          <p:nvPr/>
        </p:nvSpPr>
        <p:spPr>
          <a:xfrm>
            <a:off x="2830484" y="4895000"/>
            <a:ext cx="2169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ST</a:t>
            </a:r>
            <a:r>
              <a:rPr lang="ko-KR" altLang="en-US" sz="1200" dirty="0"/>
              <a:t> </a:t>
            </a:r>
            <a:r>
              <a:rPr lang="en-US" altLang="ko-KR" sz="1200" dirty="0"/>
              <a:t>Z[</a:t>
            </a:r>
            <a:r>
              <a:rPr lang="ko-KR" altLang="en-US" sz="1200" dirty="0"/>
              <a:t>포인터 </a:t>
            </a:r>
            <a:r>
              <a:rPr lang="en-US" altLang="ko-KR" sz="1200" dirty="0"/>
              <a:t>reg],</a:t>
            </a:r>
            <a:r>
              <a:rPr lang="ko-KR" altLang="en-US" sz="1200" dirty="0"/>
              <a:t> </a:t>
            </a:r>
            <a:r>
              <a:rPr lang="en-US" altLang="ko-KR" sz="1200" dirty="0"/>
              <a:t>Rr[</a:t>
            </a:r>
            <a:r>
              <a:rPr lang="ko-KR" altLang="en-US" sz="1200" dirty="0"/>
              <a:t>출발지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</a:p>
        </p:txBody>
      </p:sp>
      <p:graphicFrame>
        <p:nvGraphicFramePr>
          <p:cNvPr id="65" name="표 5">
            <a:extLst>
              <a:ext uri="{FF2B5EF4-FFF2-40B4-BE49-F238E27FC236}">
                <a16:creationId xmlns:a16="http://schemas.microsoft.com/office/drawing/2014/main" id="{6DFFEBBD-590D-4252-92C2-A49EBB0D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74386"/>
              </p:ext>
            </p:extLst>
          </p:nvPr>
        </p:nvGraphicFramePr>
        <p:xfrm>
          <a:off x="2826220" y="1127109"/>
          <a:ext cx="8844128" cy="1032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758">
                  <a:extLst>
                    <a:ext uri="{9D8B030D-6E8A-4147-A177-3AD203B41FA5}">
                      <a16:colId xmlns:a16="http://schemas.microsoft.com/office/drawing/2014/main" val="1727285355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134586625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54588479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174312844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2067156086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66960656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61573737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1656197467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4269292854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738705091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83221570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2558646594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827101709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4129933210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2261150613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980042797"/>
                    </a:ext>
                  </a:extLst>
                </a:gridCol>
              </a:tblGrid>
              <a:tr h="514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65831"/>
                  </a:ext>
                </a:extLst>
              </a:tr>
              <a:tr h="5148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50654"/>
                  </a:ext>
                </a:extLst>
              </a:tr>
            </a:tbl>
          </a:graphicData>
        </a:graphic>
      </p:graphicFrame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29E1BD6-E0D8-4308-B414-DFAE3996F284}"/>
              </a:ext>
            </a:extLst>
          </p:cNvPr>
          <p:cNvCxnSpPr/>
          <p:nvPr/>
        </p:nvCxnSpPr>
        <p:spPr>
          <a:xfrm>
            <a:off x="8028894" y="1512278"/>
            <a:ext cx="863600" cy="1500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162B41F-BA35-4935-A7BA-4DA495742218}"/>
              </a:ext>
            </a:extLst>
          </p:cNvPr>
          <p:cNvSpPr/>
          <p:nvPr/>
        </p:nvSpPr>
        <p:spPr>
          <a:xfrm>
            <a:off x="7248284" y="1127109"/>
            <a:ext cx="1162451" cy="5497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8BED7210-0A6F-4954-8726-EC0167F7BE5F}"/>
              </a:ext>
            </a:extLst>
          </p:cNvPr>
          <p:cNvSpPr/>
          <p:nvPr/>
        </p:nvSpPr>
        <p:spPr>
          <a:xfrm>
            <a:off x="8349442" y="1624470"/>
            <a:ext cx="1089538" cy="297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9CABD7BF-191E-45D2-98F5-DF190C198E5F}"/>
              </a:ext>
            </a:extLst>
          </p:cNvPr>
          <p:cNvSpPr/>
          <p:nvPr/>
        </p:nvSpPr>
        <p:spPr>
          <a:xfrm>
            <a:off x="3974515" y="1757499"/>
            <a:ext cx="1089538" cy="2977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6942F1CC-93E5-4E76-BD2A-85F7DD20C6F6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4904494" y="1756386"/>
            <a:ext cx="3506242" cy="4471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357EFD6F-90C1-4A34-9DB6-1D5FAF2C5445}"/>
              </a:ext>
            </a:extLst>
          </p:cNvPr>
          <p:cNvSpPr/>
          <p:nvPr/>
        </p:nvSpPr>
        <p:spPr>
          <a:xfrm>
            <a:off x="6107763" y="1103513"/>
            <a:ext cx="1162451" cy="54975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C32BDBA6-00B1-472B-8A11-92C67884CC2D}"/>
              </a:ext>
            </a:extLst>
          </p:cNvPr>
          <p:cNvSpPr/>
          <p:nvPr/>
        </p:nvSpPr>
        <p:spPr>
          <a:xfrm>
            <a:off x="8415215" y="1873122"/>
            <a:ext cx="1089538" cy="29770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A3A35A0-C15C-47FD-B254-9295626A960D}"/>
              </a:ext>
            </a:extLst>
          </p:cNvPr>
          <p:cNvCxnSpPr>
            <a:cxnSpLocks/>
          </p:cNvCxnSpPr>
          <p:nvPr/>
        </p:nvCxnSpPr>
        <p:spPr>
          <a:xfrm>
            <a:off x="7079294" y="1587320"/>
            <a:ext cx="1413763" cy="46788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타원 79">
            <a:extLst>
              <a:ext uri="{FF2B5EF4-FFF2-40B4-BE49-F238E27FC236}">
                <a16:creationId xmlns:a16="http://schemas.microsoft.com/office/drawing/2014/main" id="{0E163345-39E9-498D-845B-1C72199DA688}"/>
              </a:ext>
            </a:extLst>
          </p:cNvPr>
          <p:cNvSpPr/>
          <p:nvPr/>
        </p:nvSpPr>
        <p:spPr>
          <a:xfrm>
            <a:off x="5087169" y="1650361"/>
            <a:ext cx="1162451" cy="549757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7D5476D1-2AEE-4F85-8232-F685252699A0}"/>
              </a:ext>
            </a:extLst>
          </p:cNvPr>
          <p:cNvCxnSpPr>
            <a:cxnSpLocks/>
            <a:endCxn id="80" idx="6"/>
          </p:cNvCxnSpPr>
          <p:nvPr/>
        </p:nvCxnSpPr>
        <p:spPr>
          <a:xfrm flipH="1" flipV="1">
            <a:off x="6249620" y="1925240"/>
            <a:ext cx="2099822" cy="106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3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488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2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https://youtu.be/Q9B5ypVY8oM</a:t>
            </a:r>
            <a:endParaRPr lang="ko-KR" altLang="en-US" sz="11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05DBA2-4CEC-4E89-9A39-BBDAB0B6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52" y="1357762"/>
            <a:ext cx="2881948" cy="4867290"/>
          </a:xfrm>
          <a:prstGeom prst="rect">
            <a:avLst/>
          </a:prstGeom>
        </p:spPr>
      </p:pic>
      <p:graphicFrame>
        <p:nvGraphicFramePr>
          <p:cNvPr id="9" name="표 42">
            <a:extLst>
              <a:ext uri="{FF2B5EF4-FFF2-40B4-BE49-F238E27FC236}">
                <a16:creationId xmlns:a16="http://schemas.microsoft.com/office/drawing/2014/main" id="{D98404E9-9D03-41B8-8521-D9166FC578DA}"/>
              </a:ext>
            </a:extLst>
          </p:cNvPr>
          <p:cNvGraphicFramePr>
            <a:graphicFrameLocks noGrp="1"/>
          </p:cNvGraphicFramePr>
          <p:nvPr/>
        </p:nvGraphicFramePr>
        <p:xfrm>
          <a:off x="8114197" y="3193143"/>
          <a:ext cx="3148630" cy="13271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0338">
                  <a:extLst>
                    <a:ext uri="{9D8B030D-6E8A-4147-A177-3AD203B41FA5}">
                      <a16:colId xmlns:a16="http://schemas.microsoft.com/office/drawing/2014/main" val="939120234"/>
                    </a:ext>
                  </a:extLst>
                </a:gridCol>
                <a:gridCol w="2238292">
                  <a:extLst>
                    <a:ext uri="{9D8B030D-6E8A-4147-A177-3AD203B41FA5}">
                      <a16:colId xmlns:a16="http://schemas.microsoft.com/office/drawing/2014/main" val="3102688882"/>
                    </a:ext>
                  </a:extLst>
                </a:gridCol>
              </a:tblGrid>
              <a:tr h="191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MOVW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WORD</a:t>
                      </a:r>
                      <a:r>
                        <a:rPr lang="ko-KR" altLang="en-US" sz="1050" dirty="0"/>
                        <a:t>단위로 이동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복사</a:t>
                      </a:r>
                      <a:r>
                        <a:rPr lang="en-US" altLang="ko-KR" sz="1050" dirty="0"/>
                        <a:t>)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770629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LD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메모리에서 레지스터로 </a:t>
                      </a:r>
                      <a:r>
                        <a:rPr lang="en-US" altLang="ko-KR" sz="1050" dirty="0"/>
                        <a:t>LOAD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3918029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ADD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레지스터 덧셈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83064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ST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레지스터에서 메모리로 </a:t>
                      </a:r>
                      <a:r>
                        <a:rPr lang="en-US" altLang="ko-KR" sz="1050" dirty="0"/>
                        <a:t>STORE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48088"/>
                  </a:ext>
                </a:extLst>
              </a:tr>
              <a:tr h="26891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/>
                        <a:t>RET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/>
                        <a:t>함수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611371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C8063-E522-4DBD-8CE2-2F9E39AB2356}"/>
              </a:ext>
            </a:extLst>
          </p:cNvPr>
          <p:cNvSpPr/>
          <p:nvPr/>
        </p:nvSpPr>
        <p:spPr>
          <a:xfrm>
            <a:off x="956733" y="2851309"/>
            <a:ext cx="1210734" cy="63681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396E48-6860-4AB3-B384-42E88EF040A2}"/>
              </a:ext>
            </a:extLst>
          </p:cNvPr>
          <p:cNvSpPr/>
          <p:nvPr/>
        </p:nvSpPr>
        <p:spPr>
          <a:xfrm>
            <a:off x="944032" y="4790177"/>
            <a:ext cx="1210734" cy="14588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E1C5200-700F-48C4-ACC1-8DF39187A3B9}"/>
              </a:ext>
            </a:extLst>
          </p:cNvPr>
          <p:cNvSpPr/>
          <p:nvPr/>
        </p:nvSpPr>
        <p:spPr>
          <a:xfrm>
            <a:off x="929173" y="4198188"/>
            <a:ext cx="1210734" cy="40937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27D329B-04D1-483E-BCCD-E49D087F6712}"/>
              </a:ext>
            </a:extLst>
          </p:cNvPr>
          <p:cNvSpPr/>
          <p:nvPr/>
        </p:nvSpPr>
        <p:spPr>
          <a:xfrm>
            <a:off x="929173" y="5354349"/>
            <a:ext cx="1210734" cy="35112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2D050"/>
              </a:solidFill>
            </a:endParaRPr>
          </a:p>
        </p:txBody>
      </p:sp>
      <p:graphicFrame>
        <p:nvGraphicFramePr>
          <p:cNvPr id="65" name="표 5">
            <a:extLst>
              <a:ext uri="{FF2B5EF4-FFF2-40B4-BE49-F238E27FC236}">
                <a16:creationId xmlns:a16="http://schemas.microsoft.com/office/drawing/2014/main" id="{6DFFEBBD-590D-4252-92C2-A49EBB0D3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222481"/>
              </p:ext>
            </p:extLst>
          </p:nvPr>
        </p:nvGraphicFramePr>
        <p:xfrm>
          <a:off x="2826220" y="1127109"/>
          <a:ext cx="8844128" cy="10329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758">
                  <a:extLst>
                    <a:ext uri="{9D8B030D-6E8A-4147-A177-3AD203B41FA5}">
                      <a16:colId xmlns:a16="http://schemas.microsoft.com/office/drawing/2014/main" val="1727285355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134586625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54588479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174312844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2067156086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66960656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61573737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1656197467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4269292854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738705091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832215702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2558646594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3827101709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4129933210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2261150613"/>
                    </a:ext>
                  </a:extLst>
                </a:gridCol>
                <a:gridCol w="552758">
                  <a:extLst>
                    <a:ext uri="{9D8B030D-6E8A-4147-A177-3AD203B41FA5}">
                      <a16:colId xmlns:a16="http://schemas.microsoft.com/office/drawing/2014/main" val="980042797"/>
                    </a:ext>
                  </a:extLst>
                </a:gridCol>
              </a:tblGrid>
              <a:tr h="5148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22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29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965831"/>
                  </a:ext>
                </a:extLst>
              </a:tr>
              <a:tr h="5148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22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25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70C0"/>
                          </a:solidFill>
                        </a:rPr>
                        <a:t>23</a:t>
                      </a:r>
                      <a:endParaRPr lang="ko-KR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20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92D050"/>
                          </a:solidFill>
                        </a:rPr>
                        <a:t>21</a:t>
                      </a:r>
                      <a:endParaRPr lang="ko-KR" altLang="en-US" sz="1400" b="1" dirty="0">
                        <a:solidFill>
                          <a:srgbClr val="92D050"/>
                        </a:solidFill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950654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83AA52CD-6322-46B1-B86D-0C88D8833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77" r="33779" b="-879"/>
          <a:stretch/>
        </p:blipFill>
        <p:spPr>
          <a:xfrm>
            <a:off x="2779864" y="2914650"/>
            <a:ext cx="2767472" cy="145415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A94D4C-7A40-45D5-8F9E-AD28730B3182}"/>
              </a:ext>
            </a:extLst>
          </p:cNvPr>
          <p:cNvSpPr/>
          <p:nvPr/>
        </p:nvSpPr>
        <p:spPr>
          <a:xfrm>
            <a:off x="2908672" y="3299020"/>
            <a:ext cx="1880319" cy="20221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B041D45-0966-4B3F-8A52-B91EDBA940F6}"/>
              </a:ext>
            </a:extLst>
          </p:cNvPr>
          <p:cNvSpPr/>
          <p:nvPr/>
        </p:nvSpPr>
        <p:spPr>
          <a:xfrm>
            <a:off x="972508" y="3608128"/>
            <a:ext cx="1194959" cy="1717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DA04F6B-01A8-4860-BB87-160E8AAEE1EC}"/>
              </a:ext>
            </a:extLst>
          </p:cNvPr>
          <p:cNvSpPr/>
          <p:nvPr/>
        </p:nvSpPr>
        <p:spPr>
          <a:xfrm>
            <a:off x="2912379" y="3514131"/>
            <a:ext cx="1880319" cy="20221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2FE556B-9B72-4BC1-ACD7-81B1F4CA7FC5}"/>
              </a:ext>
            </a:extLst>
          </p:cNvPr>
          <p:cNvSpPr/>
          <p:nvPr/>
        </p:nvSpPr>
        <p:spPr>
          <a:xfrm>
            <a:off x="964043" y="3819796"/>
            <a:ext cx="1194959" cy="1717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578024F-1E3F-4510-9C69-82ACE6FC66A2}"/>
              </a:ext>
            </a:extLst>
          </p:cNvPr>
          <p:cNvSpPr/>
          <p:nvPr/>
        </p:nvSpPr>
        <p:spPr>
          <a:xfrm>
            <a:off x="2920843" y="3717332"/>
            <a:ext cx="1880319" cy="20221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C2C9C77-2F00-4E19-89A9-4953DC00CCED}"/>
              </a:ext>
            </a:extLst>
          </p:cNvPr>
          <p:cNvSpPr/>
          <p:nvPr/>
        </p:nvSpPr>
        <p:spPr>
          <a:xfrm>
            <a:off x="3974515" y="1757499"/>
            <a:ext cx="1089538" cy="2977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0800FB0-9559-4413-BD64-62DB2B0C0E70}"/>
              </a:ext>
            </a:extLst>
          </p:cNvPr>
          <p:cNvSpPr/>
          <p:nvPr/>
        </p:nvSpPr>
        <p:spPr>
          <a:xfrm>
            <a:off x="10580810" y="1757499"/>
            <a:ext cx="1089538" cy="29770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DC13E18-26FD-441A-8525-CCCA28F4B5FA}"/>
              </a:ext>
            </a:extLst>
          </p:cNvPr>
          <p:cNvCxnSpPr>
            <a:endCxn id="57" idx="4"/>
          </p:cNvCxnSpPr>
          <p:nvPr/>
        </p:nvCxnSpPr>
        <p:spPr>
          <a:xfrm>
            <a:off x="4495800" y="2055200"/>
            <a:ext cx="6629779" cy="12700"/>
          </a:xfrm>
          <a:prstGeom prst="bentConnector4">
            <a:avLst>
              <a:gd name="adj1" fmla="val -211"/>
              <a:gd name="adj2" fmla="val 4833331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049D039-7411-43D5-9FA7-2CE1D6B03A1F}"/>
              </a:ext>
            </a:extLst>
          </p:cNvPr>
          <p:cNvCxnSpPr/>
          <p:nvPr/>
        </p:nvCxnSpPr>
        <p:spPr>
          <a:xfrm flipV="1">
            <a:off x="1228919" y="4286715"/>
            <a:ext cx="2065867" cy="176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1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기초 어셈블리 실습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479284-A30A-4B55-B16A-6D1D7E65F0C9}"/>
              </a:ext>
            </a:extLst>
          </p:cNvPr>
          <p:cNvSpPr txBox="1"/>
          <p:nvPr/>
        </p:nvSpPr>
        <p:spPr>
          <a:xfrm>
            <a:off x="8410735" y="6519448"/>
            <a:ext cx="34884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AVR</a:t>
            </a:r>
            <a:r>
              <a:rPr lang="ko-KR" altLang="en-US" sz="1100" dirty="0"/>
              <a:t> 프로그래밍 </a:t>
            </a:r>
            <a:r>
              <a:rPr lang="en-US" altLang="ko-KR" sz="1100" dirty="0"/>
              <a:t>2</a:t>
            </a:r>
            <a:r>
              <a:rPr lang="ko-KR" altLang="en-US" sz="1100" dirty="0"/>
              <a:t>강 </a:t>
            </a:r>
            <a:r>
              <a:rPr lang="en-US" altLang="ko-KR" sz="1100" dirty="0"/>
              <a:t>https://youtu.be/Q9B5ypVY8oM</a:t>
            </a:r>
            <a:endParaRPr lang="ko-KR" altLang="en-US" sz="11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0C6179-B02C-4B01-BDCE-6CA462EF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701" y="1119708"/>
            <a:ext cx="2950025" cy="509059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A1DFD22-8BDF-42EF-BBC2-B844C9F1E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937" y="1514475"/>
            <a:ext cx="4505325" cy="1914525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F6F47B-3E14-4190-9256-231AD29E94BD}"/>
              </a:ext>
            </a:extLst>
          </p:cNvPr>
          <p:cNvSpPr/>
          <p:nvPr/>
        </p:nvSpPr>
        <p:spPr>
          <a:xfrm>
            <a:off x="1959508" y="2437870"/>
            <a:ext cx="1194959" cy="17177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B11A9A-9C5C-4FD9-A6FF-B4C011D3AB42}"/>
              </a:ext>
            </a:extLst>
          </p:cNvPr>
          <p:cNvSpPr/>
          <p:nvPr/>
        </p:nvSpPr>
        <p:spPr>
          <a:xfrm>
            <a:off x="7504410" y="2003737"/>
            <a:ext cx="1309390" cy="7563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298883F-91CF-4FF0-8E4B-CBC342C8B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726" y="1960887"/>
            <a:ext cx="1879071" cy="10217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C7AB0D4-9944-4CBD-A66D-91A7BA80F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946" y="3356931"/>
            <a:ext cx="1723064" cy="1215069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4D2C32-9853-44D4-94EB-C8C603286B01}"/>
              </a:ext>
            </a:extLst>
          </p:cNvPr>
          <p:cNvSpPr/>
          <p:nvPr/>
        </p:nvSpPr>
        <p:spPr>
          <a:xfrm>
            <a:off x="4326868" y="4338778"/>
            <a:ext cx="1879071" cy="23322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1242DD3-56A0-4A3B-95C1-ED6037FA9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191" y="3461817"/>
            <a:ext cx="1795374" cy="1152255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D61EAEC-B064-4DAA-B326-9A5D2CE879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701565" y="4037944"/>
            <a:ext cx="4725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5262ECA-D7A2-4E76-9DC1-35CA3316A9B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52759"/>
          <a:stretch/>
        </p:blipFill>
        <p:spPr>
          <a:xfrm>
            <a:off x="9115868" y="4571999"/>
            <a:ext cx="2683892" cy="108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2776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</TotalTime>
  <Words>909</Words>
  <Application>Microsoft Office PowerPoint</Application>
  <PresentationFormat>와이드스크린</PresentationFormat>
  <Paragraphs>408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CryptoCraft 테마</vt:lpstr>
      <vt:lpstr>제목 테마</vt:lpstr>
      <vt:lpstr> AVR 어셈블리 실습 </vt:lpstr>
      <vt:lpstr>AVR</vt:lpstr>
      <vt:lpstr>AVR</vt:lpstr>
      <vt:lpstr>레지스터 구조 특징</vt:lpstr>
      <vt:lpstr>레지스터 구조 특징</vt:lpstr>
      <vt:lpstr>기초 어셈블리 실습</vt:lpstr>
      <vt:lpstr>기초 어셈블리 실습</vt:lpstr>
      <vt:lpstr>기초 어셈블리 실습</vt:lpstr>
      <vt:lpstr>기초 어셈블리 실습</vt:lpstr>
      <vt:lpstr>기초 어셈블리 실습</vt:lpstr>
      <vt:lpstr>기초 어셈블리 실습</vt:lpstr>
      <vt:lpstr>기초 어셈블리 실습</vt:lpstr>
      <vt:lpstr>기초 어셈블리 실습</vt:lpstr>
      <vt:lpstr>기초 어셈블리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심민주</cp:lastModifiedBy>
  <cp:revision>44</cp:revision>
  <dcterms:created xsi:type="dcterms:W3CDTF">2019-03-05T04:29:07Z</dcterms:created>
  <dcterms:modified xsi:type="dcterms:W3CDTF">2021-06-28T09:40:01Z</dcterms:modified>
</cp:coreProperties>
</file>