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80" r:id="rId4"/>
    <p:sldId id="281" r:id="rId5"/>
    <p:sldId id="286" r:id="rId6"/>
    <p:sldId id="282" r:id="rId7"/>
    <p:sldId id="284" r:id="rId8"/>
    <p:sldId id="291" r:id="rId9"/>
    <p:sldId id="288" r:id="rId10"/>
    <p:sldId id="287" r:id="rId11"/>
    <p:sldId id="290" r:id="rId12"/>
    <p:sldId id="29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1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wooeum/Desktop/&#4368;&#4457;&#4540;&#4370;&#4449;&#4536;%20&#4358;&#4462;&#4523;&#4361;&#4453;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wooeum/Desktop/&#4368;&#4457;&#4540;&#4370;&#4449;&#4536;%20&#4358;&#4462;&#4523;&#4361;&#4453;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wooeum/Desktop/&#4368;&#4457;&#4540;&#4370;&#4449;&#4536;%20&#4358;&#4462;&#4523;&#4361;&#4453;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wooeum/Desktop/&#4368;&#4457;&#4540;&#4370;&#4449;&#4536;%20&#4358;&#4462;&#4523;&#4361;&#4453;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wooeum/Desktop/&#4368;&#4457;&#4540;&#4370;&#4449;&#4536;%20&#4358;&#4462;&#4523;&#4361;&#4453;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wooeum/Desktop/&#4368;&#4457;&#4540;&#4370;&#4449;&#4536;%20&#4358;&#4462;&#4523;&#4361;&#4453;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wooeum/Desktop/&#4368;&#4457;&#4540;&#4370;&#4449;&#4536;%20&#4358;&#4462;&#4523;&#4361;&#4453;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wooeum/Desktop/&#4368;&#4457;&#4540;&#4370;&#4449;&#4536;%20&#4358;&#4462;&#4523;&#4361;&#4453;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wooeum/Desktop/&#4368;&#4457;&#4540;&#4370;&#4449;&#4536;%20&#4358;&#4462;&#4523;&#4361;&#4453;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wooeum/Desktop/&#4368;&#4457;&#4540;&#4370;&#4449;&#4536;%20&#4358;&#4462;&#4523;&#4361;&#4453;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키 생성</a:t>
            </a:r>
            <a:r>
              <a:rPr lang="en-US" altLang="ko-KR"/>
              <a:t>,</a:t>
            </a:r>
            <a:r>
              <a:rPr lang="ko-KR" altLang="en-US" baseline="0"/>
              <a:t> 서명</a:t>
            </a:r>
            <a:r>
              <a:rPr lang="en-US" altLang="ko-KR" baseline="0"/>
              <a:t>,</a:t>
            </a:r>
            <a:r>
              <a:rPr lang="ko-KR" altLang="en-US" baseline="0"/>
              <a:t> 검증 과정</a:t>
            </a:r>
            <a:r>
              <a:rPr lang="ko-KR" altLang="en-US"/>
              <a:t> 연산 비교</a:t>
            </a:r>
            <a:endParaRPr 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KeyPair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Sheet1!$A$5:$A$16</c:f>
              <c:strCache>
                <c:ptCount val="12"/>
                <c:pt idx="0">
                  <c:v>NCCsign1</c:v>
                </c:pt>
                <c:pt idx="1">
                  <c:v>NCCsign3</c:v>
                </c:pt>
                <c:pt idx="2">
                  <c:v>NCCsign5</c:v>
                </c:pt>
                <c:pt idx="3">
                  <c:v>HAETAE2</c:v>
                </c:pt>
                <c:pt idx="4">
                  <c:v>HAETAE3</c:v>
                </c:pt>
                <c:pt idx="5">
                  <c:v>HAETAE5</c:v>
                </c:pt>
                <c:pt idx="6">
                  <c:v>Aimer128f</c:v>
                </c:pt>
                <c:pt idx="7">
                  <c:v>Aimer128s</c:v>
                </c:pt>
                <c:pt idx="8">
                  <c:v>Aimer192f</c:v>
                </c:pt>
                <c:pt idx="9">
                  <c:v>Aimer192s</c:v>
                </c:pt>
                <c:pt idx="10">
                  <c:v>Aimer256f</c:v>
                </c:pt>
                <c:pt idx="11">
                  <c:v>Aimer256s</c:v>
                </c:pt>
              </c:strCache>
            </c:strRef>
          </c:cat>
          <c:val>
            <c:numRef>
              <c:f>Sheet1!$B$5:$B$16</c:f>
              <c:numCache>
                <c:formatCode>0.00%</c:formatCode>
                <c:ptCount val="12"/>
                <c:pt idx="0">
                  <c:v>0.19400000000000001</c:v>
                </c:pt>
                <c:pt idx="1">
                  <c:v>0.17399999999999999</c:v>
                </c:pt>
                <c:pt idx="2">
                  <c:v>0.15</c:v>
                </c:pt>
                <c:pt idx="3">
                  <c:v>0.22600000000000001</c:v>
                </c:pt>
                <c:pt idx="4">
                  <c:v>0.29699999999999999</c:v>
                </c:pt>
                <c:pt idx="5">
                  <c:v>0.246</c:v>
                </c:pt>
                <c:pt idx="6">
                  <c:v>6.0000000000000001E-3</c:v>
                </c:pt>
                <c:pt idx="7">
                  <c:v>1E-3</c:v>
                </c:pt>
                <c:pt idx="8">
                  <c:v>6.0000000000000001E-3</c:v>
                </c:pt>
                <c:pt idx="9">
                  <c:v>1E-3</c:v>
                </c:pt>
                <c:pt idx="10">
                  <c:v>6.0000000000000001E-3</c:v>
                </c:pt>
                <c:pt idx="11">
                  <c:v>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55-1E4D-8E2E-12B7858F0C7E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sign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Sheet1!$A$5:$A$16</c:f>
              <c:strCache>
                <c:ptCount val="12"/>
                <c:pt idx="0">
                  <c:v>NCCsign1</c:v>
                </c:pt>
                <c:pt idx="1">
                  <c:v>NCCsign3</c:v>
                </c:pt>
                <c:pt idx="2">
                  <c:v>NCCsign5</c:v>
                </c:pt>
                <c:pt idx="3">
                  <c:v>HAETAE2</c:v>
                </c:pt>
                <c:pt idx="4">
                  <c:v>HAETAE3</c:v>
                </c:pt>
                <c:pt idx="5">
                  <c:v>HAETAE5</c:v>
                </c:pt>
                <c:pt idx="6">
                  <c:v>Aimer128f</c:v>
                </c:pt>
                <c:pt idx="7">
                  <c:v>Aimer128s</c:v>
                </c:pt>
                <c:pt idx="8">
                  <c:v>Aimer192f</c:v>
                </c:pt>
                <c:pt idx="9">
                  <c:v>Aimer192s</c:v>
                </c:pt>
                <c:pt idx="10">
                  <c:v>Aimer256f</c:v>
                </c:pt>
                <c:pt idx="11">
                  <c:v>Aimer256s</c:v>
                </c:pt>
              </c:strCache>
            </c:strRef>
          </c:cat>
          <c:val>
            <c:numRef>
              <c:f>Sheet1!$C$5:$C$16</c:f>
              <c:numCache>
                <c:formatCode>0.00%</c:formatCode>
                <c:ptCount val="12"/>
                <c:pt idx="0">
                  <c:v>0.56499999999999995</c:v>
                </c:pt>
                <c:pt idx="1">
                  <c:v>0.63600000000000001</c:v>
                </c:pt>
                <c:pt idx="2">
                  <c:v>0.63100000000000001</c:v>
                </c:pt>
                <c:pt idx="3">
                  <c:v>0.73199999999999998</c:v>
                </c:pt>
                <c:pt idx="4">
                  <c:v>0.65300000000000002</c:v>
                </c:pt>
                <c:pt idx="5">
                  <c:v>0.70499999999999996</c:v>
                </c:pt>
                <c:pt idx="6">
                  <c:v>0.51800000000000002</c:v>
                </c:pt>
                <c:pt idx="7">
                  <c:v>0.502</c:v>
                </c:pt>
                <c:pt idx="8">
                  <c:v>0.51700000000000002</c:v>
                </c:pt>
                <c:pt idx="9">
                  <c:v>0.46899999999999997</c:v>
                </c:pt>
                <c:pt idx="10">
                  <c:v>0.51600000000000001</c:v>
                </c:pt>
                <c:pt idx="11">
                  <c:v>0.502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55-1E4D-8E2E-12B7858F0C7E}"/>
            </c:ext>
          </c:extLst>
        </c:ser>
        <c:ser>
          <c:idx val="2"/>
          <c:order val="2"/>
          <c:tx>
            <c:strRef>
              <c:f>Sheet1!$D$4</c:f>
              <c:strCache>
                <c:ptCount val="1"/>
                <c:pt idx="0">
                  <c:v>verify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Sheet1!$A$5:$A$16</c:f>
              <c:strCache>
                <c:ptCount val="12"/>
                <c:pt idx="0">
                  <c:v>NCCsign1</c:v>
                </c:pt>
                <c:pt idx="1">
                  <c:v>NCCsign3</c:v>
                </c:pt>
                <c:pt idx="2">
                  <c:v>NCCsign5</c:v>
                </c:pt>
                <c:pt idx="3">
                  <c:v>HAETAE2</c:v>
                </c:pt>
                <c:pt idx="4">
                  <c:v>HAETAE3</c:v>
                </c:pt>
                <c:pt idx="5">
                  <c:v>HAETAE5</c:v>
                </c:pt>
                <c:pt idx="6">
                  <c:v>Aimer128f</c:v>
                </c:pt>
                <c:pt idx="7">
                  <c:v>Aimer128s</c:v>
                </c:pt>
                <c:pt idx="8">
                  <c:v>Aimer192f</c:v>
                </c:pt>
                <c:pt idx="9">
                  <c:v>Aimer192s</c:v>
                </c:pt>
                <c:pt idx="10">
                  <c:v>Aimer256f</c:v>
                </c:pt>
                <c:pt idx="11">
                  <c:v>Aimer256s</c:v>
                </c:pt>
              </c:strCache>
            </c:strRef>
          </c:cat>
          <c:val>
            <c:numRef>
              <c:f>Sheet1!$D$5:$D$16</c:f>
              <c:numCache>
                <c:formatCode>0.00%</c:formatCode>
                <c:ptCount val="12"/>
                <c:pt idx="0">
                  <c:v>0.24099999999999999</c:v>
                </c:pt>
                <c:pt idx="1">
                  <c:v>0.189</c:v>
                </c:pt>
                <c:pt idx="2">
                  <c:v>0.218</c:v>
                </c:pt>
                <c:pt idx="3">
                  <c:v>4.1000000000000002E-2</c:v>
                </c:pt>
                <c:pt idx="4">
                  <c:v>4.8000000000000001E-2</c:v>
                </c:pt>
                <c:pt idx="5">
                  <c:v>4.8000000000000001E-2</c:v>
                </c:pt>
                <c:pt idx="6">
                  <c:v>0.47399999999999998</c:v>
                </c:pt>
                <c:pt idx="7">
                  <c:v>0.497</c:v>
                </c:pt>
                <c:pt idx="8">
                  <c:v>0.47499999999999998</c:v>
                </c:pt>
                <c:pt idx="9">
                  <c:v>0.53</c:v>
                </c:pt>
                <c:pt idx="10">
                  <c:v>0.47699999999999998</c:v>
                </c:pt>
                <c:pt idx="11">
                  <c:v>0.496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55-1E4D-8E2E-12B7858F0C7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51606352"/>
        <c:axId val="351397216"/>
      </c:barChart>
      <c:catAx>
        <c:axId val="351606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51397216"/>
        <c:crosses val="autoZero"/>
        <c:auto val="1"/>
        <c:lblAlgn val="ctr"/>
        <c:lblOffset val="100"/>
        <c:noMultiLvlLbl val="0"/>
      </c:catAx>
      <c:valAx>
        <c:axId val="351397216"/>
        <c:scaling>
          <c:orientation val="minMax"/>
        </c:scaling>
        <c:delete val="1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351606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aimer!$G$50</c:f>
              <c:strCache>
                <c:ptCount val="1"/>
                <c:pt idx="0">
                  <c:v>keypair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49E-8B44-BA5D-FBEB727233C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49E-8B44-BA5D-FBEB727233C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49E-8B44-BA5D-FBEB727233C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49E-8B44-BA5D-FBEB727233C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49E-8B44-BA5D-FBEB727233C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49E-8B44-BA5D-FBEB727233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aimer!$F$51:$F$56</c:f>
              <c:strCache>
                <c:ptCount val="6"/>
                <c:pt idx="0">
                  <c:v>keccakf1600_statepermute</c:v>
                </c:pt>
                <c:pt idx="1">
                  <c:v>GF_mul</c:v>
                </c:pt>
                <c:pt idx="2">
                  <c:v>randombyte</c:v>
                </c:pt>
                <c:pt idx="3">
                  <c:v>keccak_inc_squeeze</c:v>
                </c:pt>
                <c:pt idx="4">
                  <c:v>GF_sqr</c:v>
                </c:pt>
                <c:pt idx="5">
                  <c:v>etc</c:v>
                </c:pt>
              </c:strCache>
            </c:strRef>
          </c:cat>
          <c:val>
            <c:numRef>
              <c:f>aimer!$G$51:$G$56</c:f>
              <c:numCache>
                <c:formatCode>0.00%</c:formatCode>
                <c:ptCount val="6"/>
                <c:pt idx="0">
                  <c:v>0.34399999999999997</c:v>
                </c:pt>
                <c:pt idx="1">
                  <c:v>0.22900000000000001</c:v>
                </c:pt>
                <c:pt idx="2">
                  <c:v>8.1000000000000003E-2</c:v>
                </c:pt>
                <c:pt idx="3">
                  <c:v>0.114</c:v>
                </c:pt>
                <c:pt idx="4">
                  <c:v>6.5000000000000002E-2</c:v>
                </c:pt>
                <c:pt idx="5">
                  <c:v>0.16700000000000004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49E-8B44-BA5D-FBEB727233C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NCCsign!$B$19</c:f>
              <c:strCache>
                <c:ptCount val="1"/>
                <c:pt idx="0">
                  <c:v>KeyPair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C20-304D-B5FD-288DF78DA3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C20-304D-B5FD-288DF78DA30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C20-304D-B5FD-288DF78DA30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C20-304D-B5FD-288DF78DA30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C20-304D-B5FD-288DF78DA30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C20-304D-B5FD-288DF78DA30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NCCsign!$C$18:$H$18</c:f>
              <c:strCache>
                <c:ptCount val="6"/>
                <c:pt idx="0">
                  <c:v>poly_uniform</c:v>
                </c:pt>
                <c:pt idx="1">
                  <c:v>poly_uniform_eta</c:v>
                </c:pt>
                <c:pt idx="2">
                  <c:v>invntt_tomont</c:v>
                </c:pt>
                <c:pt idx="3">
                  <c:v>shake256</c:v>
                </c:pt>
                <c:pt idx="4">
                  <c:v>ntt</c:v>
                </c:pt>
                <c:pt idx="5">
                  <c:v>etc</c:v>
                </c:pt>
              </c:strCache>
            </c:strRef>
          </c:cat>
          <c:val>
            <c:numRef>
              <c:f>NCCsign!$C$19:$H$19</c:f>
              <c:numCache>
                <c:formatCode>0.00%</c:formatCode>
                <c:ptCount val="6"/>
                <c:pt idx="0">
                  <c:v>0.42799999999999999</c:v>
                </c:pt>
                <c:pt idx="1">
                  <c:v>0.153</c:v>
                </c:pt>
                <c:pt idx="2">
                  <c:v>0.12</c:v>
                </c:pt>
                <c:pt idx="3">
                  <c:v>0.12</c:v>
                </c:pt>
                <c:pt idx="4">
                  <c:v>6.5000000000000002E-2</c:v>
                </c:pt>
                <c:pt idx="5">
                  <c:v>0.1140000000000001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C20-304D-B5FD-288DF78DA30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NCCsign!$B$22</c:f>
              <c:strCache>
                <c:ptCount val="1"/>
                <c:pt idx="0">
                  <c:v>sign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4FF-0A46-AB42-FBD06B5388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4FF-0A46-AB42-FBD06B5388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4FF-0A46-AB42-FBD06B5388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4FF-0A46-AB42-FBD06B53880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4FF-0A46-AB42-FBD06B53880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4FF-0A46-AB42-FBD06B53880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NCCsign!$C$21:$H$21</c:f>
              <c:strCache>
                <c:ptCount val="6"/>
                <c:pt idx="0">
                  <c:v>invntt_tomont</c:v>
                </c:pt>
                <c:pt idx="1">
                  <c:v>ntt</c:v>
                </c:pt>
                <c:pt idx="2">
                  <c:v>poly_base_mul</c:v>
                </c:pt>
                <c:pt idx="3">
                  <c:v>poly_uniform</c:v>
                </c:pt>
                <c:pt idx="4">
                  <c:v>poly_uniform_gamma1</c:v>
                </c:pt>
                <c:pt idx="5">
                  <c:v>etc</c:v>
                </c:pt>
              </c:strCache>
            </c:strRef>
          </c:cat>
          <c:val>
            <c:numRef>
              <c:f>NCCsign!$C$22:$H$22</c:f>
              <c:numCache>
                <c:formatCode>0.00%</c:formatCode>
                <c:ptCount val="6"/>
                <c:pt idx="0">
                  <c:v>0.26500000000000001</c:v>
                </c:pt>
                <c:pt idx="1">
                  <c:v>0.24099999999999999</c:v>
                </c:pt>
                <c:pt idx="2">
                  <c:v>0.12</c:v>
                </c:pt>
                <c:pt idx="3">
                  <c:v>9.9000000000000005E-2</c:v>
                </c:pt>
                <c:pt idx="4">
                  <c:v>6.6000000000000003E-2</c:v>
                </c:pt>
                <c:pt idx="5">
                  <c:v>0.20900000000000007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4FF-0A46-AB42-FBD06B53880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NCCsign!$B$25</c:f>
              <c:strCache>
                <c:ptCount val="1"/>
                <c:pt idx="0">
                  <c:v>verify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D28-3540-BA7C-9405A6F130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D28-3540-BA7C-9405A6F1301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D28-3540-BA7C-9405A6F1301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D28-3540-BA7C-9405A6F1301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D28-3540-BA7C-9405A6F1301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D28-3540-BA7C-9405A6F130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NCCsign!$C$24:$H$24</c:f>
              <c:strCache>
                <c:ptCount val="6"/>
                <c:pt idx="0">
                  <c:v>ntt</c:v>
                </c:pt>
                <c:pt idx="1">
                  <c:v>invntt_tomont</c:v>
                </c:pt>
                <c:pt idx="2">
                  <c:v>poly_uniform</c:v>
                </c:pt>
                <c:pt idx="3">
                  <c:v>poly_use_hint</c:v>
                </c:pt>
                <c:pt idx="4">
                  <c:v>shake256</c:v>
                </c:pt>
                <c:pt idx="5">
                  <c:v>etc</c:v>
                </c:pt>
              </c:strCache>
            </c:strRef>
          </c:cat>
          <c:val>
            <c:numRef>
              <c:f>NCCsign!$C$25:$H$25</c:f>
              <c:numCache>
                <c:formatCode>0.00%</c:formatCode>
                <c:ptCount val="6"/>
                <c:pt idx="0">
                  <c:v>0.30299999999999999</c:v>
                </c:pt>
                <c:pt idx="1">
                  <c:v>0.151</c:v>
                </c:pt>
                <c:pt idx="2">
                  <c:v>0.23200000000000001</c:v>
                </c:pt>
                <c:pt idx="3">
                  <c:v>0.05</c:v>
                </c:pt>
                <c:pt idx="4">
                  <c:v>0.05</c:v>
                </c:pt>
                <c:pt idx="5">
                  <c:v>0.21399999999999997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D28-3540-BA7C-9405A6F1301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haetae!$C$5</c:f>
              <c:strCache>
                <c:ptCount val="1"/>
                <c:pt idx="0">
                  <c:v>sign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447-954C-8EEC-5720488285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447-954C-8EEC-5720488285D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447-954C-8EEC-5720488285D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447-954C-8EEC-5720488285D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447-954C-8EEC-5720488285D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447-954C-8EEC-5720488285D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haetae!$B$6:$B$11</c:f>
              <c:strCache>
                <c:ptCount val="6"/>
                <c:pt idx="0">
                  <c:v>polyfixveclk_sample_hyperball</c:v>
                </c:pt>
                <c:pt idx="1">
                  <c:v>invntt_tomont</c:v>
                </c:pt>
                <c:pt idx="2">
                  <c:v>polyvecl_ntt</c:v>
                </c:pt>
                <c:pt idx="3">
                  <c:v>poly_challenge</c:v>
                </c:pt>
                <c:pt idx="4">
                  <c:v>unpack_sk</c:v>
                </c:pt>
                <c:pt idx="5">
                  <c:v>etc</c:v>
                </c:pt>
              </c:strCache>
            </c:strRef>
          </c:cat>
          <c:val>
            <c:numRef>
              <c:f>haetae!$C$6:$C$11</c:f>
              <c:numCache>
                <c:formatCode>0.00%</c:formatCode>
                <c:ptCount val="6"/>
                <c:pt idx="0">
                  <c:v>0.79200000000000004</c:v>
                </c:pt>
                <c:pt idx="1">
                  <c:v>4.2000000000000003E-2</c:v>
                </c:pt>
                <c:pt idx="2">
                  <c:v>2.8000000000000001E-2</c:v>
                </c:pt>
                <c:pt idx="3">
                  <c:v>1.7999999999999999E-2</c:v>
                </c:pt>
                <c:pt idx="4">
                  <c:v>1.7999999999999999E-2</c:v>
                </c:pt>
                <c:pt idx="5">
                  <c:v>0.10199999999999987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447-954C-8EEC-5720488285D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haetae!$C$14</c:f>
              <c:strCache>
                <c:ptCount val="1"/>
                <c:pt idx="0">
                  <c:v>keypair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778-4341-A314-31C522CAFC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778-4341-A314-31C522CAFCB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778-4341-A314-31C522CAFC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778-4341-A314-31C522CAFCB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778-4341-A314-31C522CAFCB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778-4341-A314-31C522CAFC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haetae!$B$15:$B$20</c:f>
              <c:strCache>
                <c:ptCount val="6"/>
                <c:pt idx="0">
                  <c:v>polyvecmk_sqsing_value</c:v>
                </c:pt>
                <c:pt idx="1">
                  <c:v>polyvecm_ntt</c:v>
                </c:pt>
                <c:pt idx="2">
                  <c:v>polyvecmk_uniform_eta</c:v>
                </c:pt>
                <c:pt idx="3">
                  <c:v>polyveck_invntt_tomont</c:v>
                </c:pt>
                <c:pt idx="4">
                  <c:v>invntt_tomont</c:v>
                </c:pt>
                <c:pt idx="5">
                  <c:v>etc</c:v>
                </c:pt>
              </c:strCache>
            </c:strRef>
          </c:cat>
          <c:val>
            <c:numRef>
              <c:f>haetae!$C$15:$C$20</c:f>
              <c:numCache>
                <c:formatCode>0.00%</c:formatCode>
                <c:ptCount val="6"/>
                <c:pt idx="0">
                  <c:v>0.64</c:v>
                </c:pt>
                <c:pt idx="1">
                  <c:v>8.8999999999999996E-2</c:v>
                </c:pt>
                <c:pt idx="2">
                  <c:v>7.5999999999999998E-2</c:v>
                </c:pt>
                <c:pt idx="3">
                  <c:v>3.5999999999999997E-2</c:v>
                </c:pt>
                <c:pt idx="4">
                  <c:v>0.03</c:v>
                </c:pt>
                <c:pt idx="5">
                  <c:v>0.129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778-4341-A314-31C522CAFCB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haetae!$C$23</c:f>
              <c:strCache>
                <c:ptCount val="1"/>
                <c:pt idx="0">
                  <c:v>verify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877-AA44-BC3D-8AD0AF7A50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877-AA44-BC3D-8AD0AF7A50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877-AA44-BC3D-8AD0AF7A50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877-AA44-BC3D-8AD0AF7A509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877-AA44-BC3D-8AD0AF7A509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D877-AA44-BC3D-8AD0AF7A509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haetae!$B$24:$B$29</c:f>
              <c:strCache>
                <c:ptCount val="6"/>
                <c:pt idx="0">
                  <c:v>polymatkl_expand</c:v>
                </c:pt>
                <c:pt idx="1">
                  <c:v>unpack_sig</c:v>
                </c:pt>
                <c:pt idx="2">
                  <c:v>poly_challenge</c:v>
                </c:pt>
                <c:pt idx="3">
                  <c:v>shake256_absorb_twice</c:v>
                </c:pt>
                <c:pt idx="4">
                  <c:v>polyvecl_ntt</c:v>
                </c:pt>
                <c:pt idx="5">
                  <c:v>etc</c:v>
                </c:pt>
              </c:strCache>
            </c:strRef>
          </c:cat>
          <c:val>
            <c:numRef>
              <c:f>haetae!$C$24:$C$29</c:f>
              <c:numCache>
                <c:formatCode>0.00%</c:formatCode>
                <c:ptCount val="6"/>
                <c:pt idx="0">
                  <c:v>0.254</c:v>
                </c:pt>
                <c:pt idx="1">
                  <c:v>0.186</c:v>
                </c:pt>
                <c:pt idx="2">
                  <c:v>0.152</c:v>
                </c:pt>
                <c:pt idx="3">
                  <c:v>8.4000000000000005E-2</c:v>
                </c:pt>
                <c:pt idx="4">
                  <c:v>6.7000000000000004E-2</c:v>
                </c:pt>
                <c:pt idx="5">
                  <c:v>0.25700000000000012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877-AA44-BC3D-8AD0AF7A509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aimer!$G$32</c:f>
              <c:strCache>
                <c:ptCount val="1"/>
                <c:pt idx="0">
                  <c:v>sign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621-5747-9A74-9465289F04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621-5747-9A74-9465289F04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621-5747-9A74-9465289F049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621-5747-9A74-9465289F049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621-5747-9A74-9465289F049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621-5747-9A74-9465289F049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aimer!$F$33:$F$38</c:f>
              <c:strCache>
                <c:ptCount val="6"/>
                <c:pt idx="0">
                  <c:v>gf_exp_power_of_2</c:v>
                </c:pt>
                <c:pt idx="1">
                  <c:v>gf_transposed_matmul_add</c:v>
                </c:pt>
                <c:pt idx="2">
                  <c:v>keccakf1600_statepermute</c:v>
                </c:pt>
                <c:pt idx="3">
                  <c:v>GF_mul_add</c:v>
                </c:pt>
                <c:pt idx="4">
                  <c:v>expand_tree</c:v>
                </c:pt>
                <c:pt idx="5">
                  <c:v>etc</c:v>
                </c:pt>
              </c:strCache>
            </c:strRef>
          </c:cat>
          <c:val>
            <c:numRef>
              <c:f>aimer!$G$33:$G$38</c:f>
              <c:numCache>
                <c:formatCode>0.00%</c:formatCode>
                <c:ptCount val="6"/>
                <c:pt idx="0">
                  <c:v>0.2</c:v>
                </c:pt>
                <c:pt idx="1">
                  <c:v>0.314</c:v>
                </c:pt>
                <c:pt idx="2">
                  <c:v>8.1000000000000003E-2</c:v>
                </c:pt>
                <c:pt idx="3">
                  <c:v>0.1</c:v>
                </c:pt>
                <c:pt idx="4">
                  <c:v>0.109</c:v>
                </c:pt>
                <c:pt idx="5" formatCode="0.000%">
                  <c:v>0.19600000000000006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621-5747-9A74-9465289F049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aimer!$G$41</c:f>
              <c:strCache>
                <c:ptCount val="1"/>
                <c:pt idx="0">
                  <c:v>verify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1C9-CA44-A8C8-5FC95A9B6C1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1C9-CA44-A8C8-5FC95A9B6C1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1C9-CA44-A8C8-5FC95A9B6C1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1C9-CA44-A8C8-5FC95A9B6C1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1C9-CA44-A8C8-5FC95A9B6C1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1C9-CA44-A8C8-5FC95A9B6C1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aimer!$F$42:$F$47</c:f>
              <c:strCache>
                <c:ptCount val="6"/>
                <c:pt idx="0">
                  <c:v>gf_exp_power_of_2</c:v>
                </c:pt>
                <c:pt idx="1">
                  <c:v>gf_transposed_matmul_add</c:v>
                </c:pt>
                <c:pt idx="2">
                  <c:v>keccakf1600_statepermute</c:v>
                </c:pt>
                <c:pt idx="3">
                  <c:v>expand_seed</c:v>
                </c:pt>
                <c:pt idx="4">
                  <c:v>hash_squeeze_GF</c:v>
                </c:pt>
                <c:pt idx="5">
                  <c:v>etc</c:v>
                </c:pt>
              </c:strCache>
            </c:strRef>
          </c:cat>
          <c:val>
            <c:numRef>
              <c:f>aimer!$G$42:$G$47</c:f>
              <c:numCache>
                <c:formatCode>0.00%</c:formatCode>
                <c:ptCount val="6"/>
                <c:pt idx="0">
                  <c:v>0.29699999999999999</c:v>
                </c:pt>
                <c:pt idx="1">
                  <c:v>0.27800000000000002</c:v>
                </c:pt>
                <c:pt idx="2">
                  <c:v>7.0000000000000007E-2</c:v>
                </c:pt>
                <c:pt idx="3">
                  <c:v>9.4E-2</c:v>
                </c:pt>
                <c:pt idx="4">
                  <c:v>6.2E-2</c:v>
                </c:pt>
                <c:pt idx="5" formatCode="0.000%">
                  <c:v>0.19900000000000007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1C9-CA44-A8C8-5FC95A9B6C1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0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2024. 6. 2.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2024. 6. 2.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lnSpc>
                <a:spcPct val="100000"/>
              </a:lnSpc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lnSpc>
                <a:spcPct val="100000"/>
              </a:lnSpc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lnSpc>
                <a:spcPct val="100000"/>
              </a:lnSpc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lnSpc>
                <a:spcPct val="100000"/>
              </a:lnSpc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 i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D Gothic Neo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 SD Gothic Neo" panose="02000300000000000000" pitchFamily="2" charset="-127"/>
                <a:ea typeface="Apple SD Gothic Neo" panose="02000300000000000000" pitchFamily="2" charset="-127"/>
                <a:cs typeface="Apple SD Gothic Neo" panose="02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 &amp; A</a:t>
            </a:r>
            <a:endParaRPr lang="ko-KR" altLang="en-US" sz="8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chart" Target="../charts/chart10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chart" Target="../charts/chart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chart" Target="../charts/chart7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KPQC</a:t>
            </a:r>
            <a:r>
              <a:rPr lang="ko-KR" altLang="en-US" dirty="0"/>
              <a:t> 알고리즘의 연산 시간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/NMYF8ZlSjuY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08BA4-598F-1D1F-BFA2-0FC9BC99B3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Aimer192s</a:t>
            </a:r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CAFE7-C6F4-98D9-5DFE-D3FF2CBF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9BFA3C-D8D5-4212-1945-0CA8BF862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342" y="1152525"/>
            <a:ext cx="3213100" cy="3911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AEDA95-D334-4148-E519-936CD23D0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635" y="1047750"/>
            <a:ext cx="3390900" cy="47625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5826FF-0DE1-DE9C-45CA-1E8D46EE7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58" y="2749550"/>
            <a:ext cx="3365500" cy="1358900"/>
          </a:xfrm>
          <a:prstGeom prst="rect">
            <a:avLst/>
          </a:prstGeom>
        </p:spPr>
      </p:pic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C0379F8A-5873-93E0-7564-C35B698C9D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198223"/>
              </p:ext>
            </p:extLst>
          </p:nvPr>
        </p:nvGraphicFramePr>
        <p:xfrm>
          <a:off x="4473767" y="4367234"/>
          <a:ext cx="3550636" cy="2130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CAE0FBDB-6568-AEAD-13BE-338D8870BB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910911"/>
              </p:ext>
            </p:extLst>
          </p:nvPr>
        </p:nvGraphicFramePr>
        <p:xfrm>
          <a:off x="8335574" y="4367234"/>
          <a:ext cx="3550636" cy="2130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1BE2125F-1ED5-4B26-515B-0B15B8937E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816322"/>
              </p:ext>
            </p:extLst>
          </p:nvPr>
        </p:nvGraphicFramePr>
        <p:xfrm>
          <a:off x="443192" y="4367234"/>
          <a:ext cx="3550636" cy="2130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63521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31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측정 도구 및 방법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Xcode</a:t>
            </a:r>
            <a:r>
              <a:rPr lang="ko-KR" altLang="en-US" dirty="0"/>
              <a:t>에서 제공하고 있는 </a:t>
            </a:r>
            <a:r>
              <a:rPr lang="en-US" altLang="ko-KR" dirty="0"/>
              <a:t>Profile </a:t>
            </a:r>
            <a:r>
              <a:rPr lang="ko-KR" altLang="en-US" dirty="0"/>
              <a:t>도구 활용</a:t>
            </a:r>
            <a:endParaRPr lang="en-US" altLang="ko-KR" dirty="0"/>
          </a:p>
          <a:p>
            <a:pPr lvl="1"/>
            <a:r>
              <a:rPr lang="en-US" altLang="ko-KR" dirty="0"/>
              <a:t>Product -&gt; Profile -&gt; Time Profiler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4E9402-A3FC-5EB0-82A4-4A4689F35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48" y="2511959"/>
            <a:ext cx="4748784" cy="38678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6F02B4-0AD3-AEBC-D9C8-2F0F2C2AA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839" y="2922204"/>
            <a:ext cx="5034241" cy="30473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4EB003B-D7CB-438D-0FC4-9AA810032CF4}"/>
              </a:ext>
            </a:extLst>
          </p:cNvPr>
          <p:cNvSpPr/>
          <p:nvPr/>
        </p:nvSpPr>
        <p:spPr>
          <a:xfrm>
            <a:off x="2910840" y="2413789"/>
            <a:ext cx="502541" cy="30101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37952D-6547-8FB3-B1B2-42C195EA4F01}"/>
              </a:ext>
            </a:extLst>
          </p:cNvPr>
          <p:cNvSpPr/>
          <p:nvPr/>
        </p:nvSpPr>
        <p:spPr>
          <a:xfrm>
            <a:off x="2967970" y="2922204"/>
            <a:ext cx="1462042" cy="17880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E473CF-AC08-DCF3-F657-50FBB7DAD1B8}"/>
              </a:ext>
            </a:extLst>
          </p:cNvPr>
          <p:cNvSpPr/>
          <p:nvPr/>
        </p:nvSpPr>
        <p:spPr>
          <a:xfrm>
            <a:off x="10236787" y="4686425"/>
            <a:ext cx="599705" cy="58415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AB1F48-A5DD-4C77-E063-8C8E6322B4BB}"/>
              </a:ext>
            </a:extLst>
          </p:cNvPr>
          <p:cNvCxnSpPr>
            <a:stCxn id="6" idx="2"/>
          </p:cNvCxnSpPr>
          <p:nvPr/>
        </p:nvCxnSpPr>
        <p:spPr>
          <a:xfrm>
            <a:off x="3162111" y="2714802"/>
            <a:ext cx="7052" cy="20740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ACA086-85B7-BD02-FCFF-4AB51D4C3863}"/>
              </a:ext>
            </a:extLst>
          </p:cNvPr>
          <p:cNvCxnSpPr>
            <a:cxnSpLocks/>
          </p:cNvCxnSpPr>
          <p:nvPr/>
        </p:nvCxnSpPr>
        <p:spPr>
          <a:xfrm>
            <a:off x="4426865" y="3011606"/>
            <a:ext cx="5809922" cy="19668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측정 도구 및 방법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Time Profiler </a:t>
            </a:r>
            <a:r>
              <a:rPr lang="ko-KR" altLang="en-US" dirty="0"/>
              <a:t>실행 모습</a:t>
            </a:r>
            <a:endParaRPr lang="en-US" altLang="ko-KR" dirty="0"/>
          </a:p>
          <a:p>
            <a:pPr lvl="1"/>
            <a:r>
              <a:rPr lang="ko-KR" altLang="en-US" dirty="0"/>
              <a:t>왼쪽 상단 녹화버튼으로 프로그램 실행</a:t>
            </a:r>
            <a:endParaRPr lang="en-US" altLang="ko-KR" dirty="0"/>
          </a:p>
          <a:p>
            <a:pPr lvl="2"/>
            <a:r>
              <a:rPr lang="ko-KR" altLang="en-US" dirty="0"/>
              <a:t>키 생성</a:t>
            </a:r>
            <a:r>
              <a:rPr lang="en-US" altLang="ko-KR" dirty="0"/>
              <a:t>,</a:t>
            </a:r>
            <a:r>
              <a:rPr lang="ko-KR" altLang="en-US" dirty="0"/>
              <a:t> 암호화</a:t>
            </a:r>
            <a:r>
              <a:rPr lang="en-US" altLang="ko-KR" dirty="0"/>
              <a:t>,</a:t>
            </a:r>
            <a:r>
              <a:rPr lang="ko-KR" altLang="en-US" dirty="0"/>
              <a:t> 복호화를 </a:t>
            </a:r>
            <a:r>
              <a:rPr lang="ko-KR" altLang="en-US" b="1" dirty="0">
                <a:solidFill>
                  <a:srgbClr val="FF0000"/>
                </a:solidFill>
              </a:rPr>
              <a:t>여러 번 반복해야</a:t>
            </a:r>
            <a:r>
              <a:rPr lang="ko-KR" altLang="en-US" dirty="0"/>
              <a:t> 함수 이름이 정확하게 분석됨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3FF037-9A0B-9914-B6E0-346C5A20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2809405"/>
            <a:ext cx="5416550" cy="32493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ADF191-782B-C9E0-C238-1B3761B1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1" y="2809405"/>
            <a:ext cx="5416550" cy="324934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D2AE3DB-CE7C-A20E-D40E-96CA8ADA25B4}"/>
              </a:ext>
            </a:extLst>
          </p:cNvPr>
          <p:cNvSpPr/>
          <p:nvPr/>
        </p:nvSpPr>
        <p:spPr>
          <a:xfrm>
            <a:off x="427292" y="2809405"/>
            <a:ext cx="202693" cy="2032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8BB1B-7769-0BAA-198C-60B2D3D9404F}"/>
              </a:ext>
            </a:extLst>
          </p:cNvPr>
          <p:cNvSpPr txBox="1"/>
          <p:nvPr/>
        </p:nvSpPr>
        <p:spPr>
          <a:xfrm>
            <a:off x="2680855" y="6058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녹화전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6B4FA-3452-768A-0263-9A81453155C4}"/>
              </a:ext>
            </a:extLst>
          </p:cNvPr>
          <p:cNvSpPr txBox="1"/>
          <p:nvPr/>
        </p:nvSpPr>
        <p:spPr>
          <a:xfrm>
            <a:off x="8516504" y="6058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녹화후</a:t>
            </a:r>
            <a:endParaRPr kumimoji="1"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0ECF90-A57E-7362-1EB3-79495A7A49A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28639" y="2050473"/>
            <a:ext cx="718270" cy="7589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48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측정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D59DD9-D67E-4477-7C10-737BE7FCC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54" y="1391416"/>
            <a:ext cx="2600325" cy="1733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53D4D3-726C-CB5D-0BA1-93182E37A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816" y="4185375"/>
            <a:ext cx="7772400" cy="2040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5616EC-3E26-8865-7AD7-F23A5AC5D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278" y="1269178"/>
            <a:ext cx="5346543" cy="19780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D1A8C2-B8B2-C79E-6631-87820AE6C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45" y="3546472"/>
            <a:ext cx="3302745" cy="26797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79F82B8-04FB-626A-7299-00D4C6A041E5}"/>
              </a:ext>
            </a:extLst>
          </p:cNvPr>
          <p:cNvSpPr/>
          <p:nvPr/>
        </p:nvSpPr>
        <p:spPr>
          <a:xfrm>
            <a:off x="698854" y="2780499"/>
            <a:ext cx="2036033" cy="30101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45449A0-29BD-F287-F35E-FE294AD98696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2734887" y="2258191"/>
            <a:ext cx="2605391" cy="6728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421050-7E67-73A0-93A7-D299CBAAA6A4}"/>
              </a:ext>
            </a:extLst>
          </p:cNvPr>
          <p:cNvSpPr txBox="1"/>
          <p:nvPr/>
        </p:nvSpPr>
        <p:spPr>
          <a:xfrm>
            <a:off x="52523" y="25394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선택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0BBBA2-E710-41CC-87A0-57F829322D0F}"/>
              </a:ext>
            </a:extLst>
          </p:cNvPr>
          <p:cNvSpPr txBox="1"/>
          <p:nvPr/>
        </p:nvSpPr>
        <p:spPr>
          <a:xfrm>
            <a:off x="983353" y="627834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main </a:t>
            </a:r>
            <a:r>
              <a:rPr kumimoji="1" lang="ko-KR" altLang="en-US" dirty="0"/>
              <a:t>함수의 코드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C1E99F-35B7-EDA2-EF95-82DB05E8830E}"/>
              </a:ext>
            </a:extLst>
          </p:cNvPr>
          <p:cNvSpPr/>
          <p:nvPr/>
        </p:nvSpPr>
        <p:spPr>
          <a:xfrm>
            <a:off x="7634440" y="1600052"/>
            <a:ext cx="2972600" cy="83557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9E8AF38-6C2D-41CF-3B9B-6FF6069F0763}"/>
              </a:ext>
            </a:extLst>
          </p:cNvPr>
          <p:cNvSpPr/>
          <p:nvPr/>
        </p:nvSpPr>
        <p:spPr>
          <a:xfrm>
            <a:off x="6533804" y="4995949"/>
            <a:ext cx="2419003" cy="15794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B3662D-9737-6F6A-8467-9A6949BAA4BE}"/>
              </a:ext>
            </a:extLst>
          </p:cNvPr>
          <p:cNvSpPr/>
          <p:nvPr/>
        </p:nvSpPr>
        <p:spPr>
          <a:xfrm>
            <a:off x="10277302" y="5047831"/>
            <a:ext cx="1567053" cy="97058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F6EAE1-096E-6811-E34D-B744D5D96EB3}"/>
              </a:ext>
            </a:extLst>
          </p:cNvPr>
          <p:cNvSpPr txBox="1"/>
          <p:nvPr/>
        </p:nvSpPr>
        <p:spPr>
          <a:xfrm>
            <a:off x="9052560" y="6290338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대략적인 사용 </a:t>
            </a:r>
            <a:r>
              <a:rPr kumimoji="1" lang="ko-KR" altLang="en-US" dirty="0" err="1"/>
              <a:t>함수같음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9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측정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27F5AB-B669-9E6A-DBAA-9F6EE96C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1" y="1529542"/>
            <a:ext cx="6684415" cy="35048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9FA5A6-E86E-0648-D2C6-707CCF5666BB}"/>
              </a:ext>
            </a:extLst>
          </p:cNvPr>
          <p:cNvSpPr txBox="1"/>
          <p:nvPr/>
        </p:nvSpPr>
        <p:spPr>
          <a:xfrm>
            <a:off x="163484" y="1127301"/>
            <a:ext cx="11721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실행 시간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BA82D-3A33-18E2-EEBE-86B254B8EE77}"/>
              </a:ext>
            </a:extLst>
          </p:cNvPr>
          <p:cNvSpPr txBox="1"/>
          <p:nvPr/>
        </p:nvSpPr>
        <p:spPr>
          <a:xfrm>
            <a:off x="1514361" y="1124071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Self </a:t>
            </a:r>
            <a:r>
              <a:rPr kumimoji="1" lang="ko-KR" altLang="en-US" dirty="0"/>
              <a:t>실행시간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D64E8-1B58-9829-01B3-FF8CEAE051A0}"/>
              </a:ext>
            </a:extLst>
          </p:cNvPr>
          <p:cNvSpPr txBox="1"/>
          <p:nvPr/>
        </p:nvSpPr>
        <p:spPr>
          <a:xfrm>
            <a:off x="7935884" y="1121729"/>
            <a:ext cx="424780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실행 시간</a:t>
            </a:r>
            <a:endParaRPr kumimoji="1"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함수의 전체 실행 시간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Self </a:t>
            </a:r>
            <a:r>
              <a:rPr kumimoji="1" lang="ko-KR" altLang="en-US" sz="1600" dirty="0"/>
              <a:t>실행시간</a:t>
            </a:r>
            <a:endParaRPr kumimoji="1"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함수에서 다른 함수를 제외한 자체의 실행시간</a:t>
            </a:r>
            <a:endParaRPr kumimoji="1"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r>
              <a:rPr kumimoji="1" lang="ko-KR" altLang="en-US" sz="1600" dirty="0"/>
              <a:t>예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sha256</a:t>
            </a:r>
          </a:p>
          <a:p>
            <a:r>
              <a:rPr kumimoji="1" lang="ko-KR" altLang="en-US" sz="1600" dirty="0"/>
              <a:t>실행 시간은 </a:t>
            </a:r>
            <a:r>
              <a:rPr kumimoji="1" lang="en-US" altLang="ko-KR" sz="1600" dirty="0"/>
              <a:t>238ms</a:t>
            </a:r>
          </a:p>
          <a:p>
            <a:r>
              <a:rPr kumimoji="1" lang="en-US" altLang="ko-KR" sz="1600" dirty="0"/>
              <a:t>self </a:t>
            </a:r>
            <a:r>
              <a:rPr kumimoji="1" lang="ko-KR" altLang="en-US" sz="1600" dirty="0"/>
              <a:t>실행시간은 </a:t>
            </a:r>
            <a:r>
              <a:rPr kumimoji="1" lang="en-US" altLang="ko-KR" sz="1600" dirty="0"/>
              <a:t>1ms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237ms</a:t>
            </a:r>
            <a:r>
              <a:rPr kumimoji="1" lang="ko-KR" altLang="en-US" sz="1600" dirty="0"/>
              <a:t>은 </a:t>
            </a:r>
            <a:r>
              <a:rPr kumimoji="1" lang="en-US" altLang="ko-KR" sz="1600" dirty="0"/>
              <a:t>sha256</a:t>
            </a:r>
            <a:r>
              <a:rPr kumimoji="1" lang="ko-KR" altLang="en-US" sz="1600" dirty="0"/>
              <a:t>함수 내부의 또 다른 함수에서 실행되고 있음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sha256</a:t>
            </a:r>
            <a:r>
              <a:rPr kumimoji="1" lang="ko-KR" altLang="en-US" sz="1600" dirty="0"/>
              <a:t> 함수 자체는 </a:t>
            </a:r>
            <a:r>
              <a:rPr kumimoji="1" lang="en-US" altLang="ko-KR" sz="1600" dirty="0"/>
              <a:t>1ms</a:t>
            </a:r>
            <a:r>
              <a:rPr kumimoji="1" lang="ko-KR" altLang="en-US" sz="1600" dirty="0"/>
              <a:t> 걸림</a:t>
            </a:r>
            <a:endParaRPr kumimoji="1" lang="en-US" altLang="ko-KR" sz="1600" dirty="0"/>
          </a:p>
          <a:p>
            <a:r>
              <a:rPr kumimoji="1" lang="en-US" altLang="ko-KR" sz="1600" dirty="0"/>
              <a:t>sha256 </a:t>
            </a:r>
            <a:r>
              <a:rPr kumimoji="1" lang="ko-KR" altLang="en-US" sz="1600" dirty="0"/>
              <a:t>내부 함수 중에서 </a:t>
            </a:r>
            <a:r>
              <a:rPr kumimoji="1" lang="en-US" altLang="ko-KR" sz="1600" dirty="0"/>
              <a:t>crypto_hash_blocks_sha256</a:t>
            </a:r>
            <a:r>
              <a:rPr kumimoji="1" lang="ko-KR" altLang="en-US" sz="1600" dirty="0"/>
              <a:t> 함수가 </a:t>
            </a:r>
            <a:r>
              <a:rPr kumimoji="1" lang="en-US" altLang="ko-KR" sz="1600" dirty="0"/>
              <a:t>207ms</a:t>
            </a:r>
            <a:r>
              <a:rPr kumimoji="1" lang="ko-KR" altLang="en-US" sz="1600" dirty="0"/>
              <a:t> 동안 동작</a:t>
            </a:r>
            <a:endParaRPr kumimoji="1" lang="en-US" altLang="ko-KR" sz="1600" dirty="0"/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즉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sha256 </a:t>
            </a:r>
            <a:r>
              <a:rPr kumimoji="1" lang="ko-KR" altLang="en-US" sz="1600" dirty="0"/>
              <a:t>실행시간은</a:t>
            </a:r>
            <a:r>
              <a:rPr kumimoji="1" lang="en-US" altLang="ko-KR" sz="1600" dirty="0"/>
              <a:t> sha256 + sha256_inc_finalize + crypto_hashblocks_sha256 + … = 238ms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41F601-1642-97A3-5132-0F1187748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" y="5444403"/>
            <a:ext cx="7772400" cy="9298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25264EB-2B10-3270-2770-EFD719097A3B}"/>
              </a:ext>
            </a:extLst>
          </p:cNvPr>
          <p:cNvSpPr/>
          <p:nvPr/>
        </p:nvSpPr>
        <p:spPr>
          <a:xfrm>
            <a:off x="8313" y="5818909"/>
            <a:ext cx="7672647" cy="2078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945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측정 전 준비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Xcode</a:t>
            </a:r>
            <a:r>
              <a:rPr lang="ko-KR" altLang="en-US" dirty="0"/>
              <a:t>에서 동작될 수 있도록 알고리즘 별 구현</a:t>
            </a:r>
            <a:endParaRPr lang="en-US" altLang="ko-KR" dirty="0"/>
          </a:p>
          <a:p>
            <a:r>
              <a:rPr lang="ko-KR" altLang="en-US" dirty="0"/>
              <a:t>알고리즘 별로 특정 함수가 어떤 연산인지 대략적으로 분석할 예정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8052EF-CDDE-85B1-0E44-02D1A747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16" y="2792896"/>
            <a:ext cx="5436114" cy="28824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75929E-0D8A-A862-E644-FE3647B8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457" y="2913931"/>
            <a:ext cx="5035609" cy="264033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A5B05F2-16A8-202B-E97E-69D1F8F2AACA}"/>
              </a:ext>
            </a:extLst>
          </p:cNvPr>
          <p:cNvSpPr/>
          <p:nvPr/>
        </p:nvSpPr>
        <p:spPr>
          <a:xfrm>
            <a:off x="6559457" y="3436239"/>
            <a:ext cx="3570866" cy="2209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C6ABA8F-C312-AE48-5605-72EBF9F2C9C8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2083603" y="3546700"/>
            <a:ext cx="4475854" cy="1185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E68F3E-7C26-508C-8B7F-4FE0D6D95BE9}"/>
              </a:ext>
            </a:extLst>
          </p:cNvPr>
          <p:cNvSpPr/>
          <p:nvPr/>
        </p:nvSpPr>
        <p:spPr>
          <a:xfrm>
            <a:off x="653682" y="3554747"/>
            <a:ext cx="1429921" cy="2209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560A39-1E46-B983-A1B3-0DAACE50DEA7}"/>
              </a:ext>
            </a:extLst>
          </p:cNvPr>
          <p:cNvSpPr txBox="1"/>
          <p:nvPr/>
        </p:nvSpPr>
        <p:spPr>
          <a:xfrm>
            <a:off x="1703077" y="5806194"/>
            <a:ext cx="940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특이 사항으로 </a:t>
            </a:r>
            <a:r>
              <a:rPr kumimoji="1" lang="en-US" altLang="ko-KR" dirty="0" err="1"/>
              <a:t>inlined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구현된 함수는 각각 </a:t>
            </a:r>
            <a:r>
              <a:rPr kumimoji="1" lang="ko-KR" altLang="en-US" dirty="0" err="1"/>
              <a:t>측정되서</a:t>
            </a:r>
            <a:r>
              <a:rPr kumimoji="1" lang="ko-KR" altLang="en-US" dirty="0"/>
              <a:t> 수동으로 더해줘야 할 것으로 보임</a:t>
            </a:r>
          </a:p>
        </p:txBody>
      </p:sp>
    </p:spTree>
    <p:extLst>
      <p:ext uri="{BB962C8B-B14F-4D97-AF65-F5344CB8AC3E}">
        <p14:creationId xmlns:p14="http://schemas.microsoft.com/office/powerpoint/2010/main" val="400226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08BA4-598F-1D1F-BFA2-0FC9BC99B3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키 생성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서명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검증 과정의 연산 시간을 비율로 비교하였을 때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CAFE7-C6F4-98D9-5DFE-D3FF2CBF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키 생성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서명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검증 과정의 연산 비율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E4B5807F-3C48-7BEF-33DC-C2DE23D6AE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239678"/>
              </p:ext>
            </p:extLst>
          </p:nvPr>
        </p:nvGraphicFramePr>
        <p:xfrm>
          <a:off x="2612354" y="1909198"/>
          <a:ext cx="7292699" cy="4414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415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7955E6-EE26-9556-9783-7B5F02503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NCCsign3</a:t>
            </a:r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D94A00-C095-2651-8E83-CA0A0ABB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435064-7FA3-1E3D-181D-EB3A21ABA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36" y="2338482"/>
            <a:ext cx="3302000" cy="1257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61AF30-7E3F-BACA-D626-C1213E22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900" y="1821131"/>
            <a:ext cx="3124200" cy="1943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AA4FDC1-483C-6B47-5DCC-2886211B0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3334" y="2337486"/>
            <a:ext cx="2895600" cy="1358900"/>
          </a:xfrm>
          <a:prstGeom prst="rect">
            <a:avLst/>
          </a:prstGeom>
        </p:spPr>
      </p:pic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B7C6DE64-E801-6695-BAB6-F40947A181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4103548"/>
              </p:ext>
            </p:extLst>
          </p:nvPr>
        </p:nvGraphicFramePr>
        <p:xfrm>
          <a:off x="62726" y="3778397"/>
          <a:ext cx="3963820" cy="2378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882741D4-4F70-A3DD-5352-0883BA3834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6369723"/>
              </p:ext>
            </p:extLst>
          </p:nvPr>
        </p:nvGraphicFramePr>
        <p:xfrm>
          <a:off x="4100975" y="3787693"/>
          <a:ext cx="3963820" cy="2378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4576F852-E036-6279-F3BA-CF76FDB28D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927425"/>
              </p:ext>
            </p:extLst>
          </p:nvPr>
        </p:nvGraphicFramePr>
        <p:xfrm>
          <a:off x="8139224" y="3787693"/>
          <a:ext cx="3963820" cy="23782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8903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08BA4-598F-1D1F-BFA2-0FC9BC99B3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HAETAE2</a:t>
            </a:r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BCAFE7-C6F4-98D9-5DFE-D3FF2CBF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974B8E-EEB1-A2FD-3FFC-8A052FF3C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200" y="1152525"/>
            <a:ext cx="3911600" cy="349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1A81486-3E02-9A51-7527-285329D8A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7075"/>
            <a:ext cx="3873500" cy="1803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5A2194-2FB2-9AD9-9BC3-4AA791154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138" y="2035175"/>
            <a:ext cx="3835400" cy="1765300"/>
          </a:xfrm>
          <a:prstGeom prst="rect">
            <a:avLst/>
          </a:prstGeom>
        </p:spPr>
      </p:pic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23EC68CD-B124-4E1E-2ABC-FF9E4EF26D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6470212"/>
              </p:ext>
            </p:extLst>
          </p:nvPr>
        </p:nvGraphicFramePr>
        <p:xfrm>
          <a:off x="4140200" y="4286704"/>
          <a:ext cx="3798003" cy="227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9CF3BDA8-C0F7-F581-FBFD-2F707AB4AC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885468"/>
              </p:ext>
            </p:extLst>
          </p:nvPr>
        </p:nvGraphicFramePr>
        <p:xfrm>
          <a:off x="75497" y="4286704"/>
          <a:ext cx="3798003" cy="227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2C80CDB2-2556-D4AA-C842-1993CB21DA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94122"/>
              </p:ext>
            </p:extLst>
          </p:nvPr>
        </p:nvGraphicFramePr>
        <p:xfrm>
          <a:off x="8121651" y="4374731"/>
          <a:ext cx="3792537" cy="227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72314455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230</Words>
  <Application>Microsoft Macintosh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Apple SD Gothic Neo</vt:lpstr>
      <vt:lpstr>Arial</vt:lpstr>
      <vt:lpstr>CryptoCraft 테마</vt:lpstr>
      <vt:lpstr>제목 테마</vt:lpstr>
      <vt:lpstr>KPQC 알고리즘의 연산 시간 분석</vt:lpstr>
      <vt:lpstr>측정 도구 및 방법</vt:lpstr>
      <vt:lpstr>측정 도구 및 방법</vt:lpstr>
      <vt:lpstr>측정 결과</vt:lpstr>
      <vt:lpstr>측정 결과</vt:lpstr>
      <vt:lpstr>측정 전 준비</vt:lpstr>
      <vt:lpstr>키 생성, 서명, 검증 과정의 연산 비율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76</cp:revision>
  <dcterms:created xsi:type="dcterms:W3CDTF">2019-03-05T04:29:07Z</dcterms:created>
  <dcterms:modified xsi:type="dcterms:W3CDTF">2024-06-02T11:28:04Z</dcterms:modified>
</cp:coreProperties>
</file>