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414" r:id="rId2"/>
    <p:sldId id="415" r:id="rId3"/>
    <p:sldId id="386" r:id="rId4"/>
    <p:sldId id="409" r:id="rId5"/>
    <p:sldId id="410" r:id="rId6"/>
    <p:sldId id="397" r:id="rId7"/>
    <p:sldId id="412" r:id="rId8"/>
    <p:sldId id="413" r:id="rId9"/>
    <p:sldId id="398" r:id="rId10"/>
    <p:sldId id="388" r:id="rId11"/>
    <p:sldId id="389" r:id="rId12"/>
    <p:sldId id="395" r:id="rId13"/>
    <p:sldId id="396" r:id="rId14"/>
    <p:sldId id="41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2101"/>
  </p:normalViewPr>
  <p:slideViewPr>
    <p:cSldViewPr snapToGrid="0">
      <p:cViewPr varScale="1">
        <p:scale>
          <a:sx n="100" d="100"/>
          <a:sy n="100" d="100"/>
        </p:scale>
        <p:origin x="4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2022. 3. 11.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2022. 3. 11.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2072B-96FA-E543-844C-CE52496A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06F1A7-A6D0-7D49-ADD4-9B0C809E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EF159-DBBF-2942-95A3-9046F400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CCFB-B28B-9042-8513-708D0C0FE269}" type="datetimeFigureOut">
              <a:rPr kumimoji="1" lang="ko-Kore-KR" altLang="en-US" smtClean="0"/>
              <a:t>3/11/22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5F8C7-846E-9948-AB12-3E4BE314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9537F-D963-C942-B50C-BEA569EE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896-59CB-A747-A855-A3B20C2AF8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426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3713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71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양자 인공지능 과제 관련 내용 정리 </a:t>
            </a:r>
            <a:r>
              <a:rPr kumimoji="1" lang="en-US" altLang="ko-KR" sz="4000" dirty="0"/>
              <a:t>(</a:t>
            </a:r>
            <a:r>
              <a:rPr kumimoji="1" lang="ko-KR" altLang="en-US" sz="4000" dirty="0"/>
              <a:t>일부</a:t>
            </a:r>
            <a:r>
              <a:rPr kumimoji="1" lang="en-US" altLang="ko-KR" sz="4000" dirty="0"/>
              <a:t>)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youtu.be</a:t>
            </a:r>
            <a:r>
              <a:rPr kumimoji="1" lang="en" altLang="ko-KR" dirty="0"/>
              <a:t>/W4M_U1Kj8Po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4E006-CF5E-3C42-B28B-D9409623F961}"/>
              </a:ext>
            </a:extLst>
          </p:cNvPr>
          <p:cNvSpPr txBox="1"/>
          <p:nvPr/>
        </p:nvSpPr>
        <p:spPr>
          <a:xfrm>
            <a:off x="2537985" y="2967335"/>
            <a:ext cx="71160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무료 양자 자원으로 수행 가능한</a:t>
            </a:r>
            <a:br>
              <a:rPr kumimoji="1" lang="en-US" altLang="ko-KR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신경망 수준</a:t>
            </a:r>
            <a:endParaRPr kumimoji="1" lang="ko-Kore-KR" altLang="en-US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11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90D4-ED18-844B-884A-8C5DA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무료 양자 자원으로 수행 가능한 양자 신경망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82E11A-491C-1A42-AD66-C3FECB9ACFB4}"/>
              </a:ext>
            </a:extLst>
          </p:cNvPr>
          <p:cNvGraphicFramePr>
            <a:graphicFrameLocks noGrp="1"/>
          </p:cNvGraphicFramePr>
          <p:nvPr/>
        </p:nvGraphicFramePr>
        <p:xfrm>
          <a:off x="411920" y="1643887"/>
          <a:ext cx="11368163" cy="438190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293805">
                  <a:extLst>
                    <a:ext uri="{9D8B030D-6E8A-4147-A177-3AD203B41FA5}">
                      <a16:colId xmlns:a16="http://schemas.microsoft.com/office/drawing/2014/main" val="3501512733"/>
                    </a:ext>
                  </a:extLst>
                </a:gridCol>
                <a:gridCol w="1643438">
                  <a:extLst>
                    <a:ext uri="{9D8B030D-6E8A-4147-A177-3AD203B41FA5}">
                      <a16:colId xmlns:a16="http://schemas.microsoft.com/office/drawing/2014/main" val="1818795872"/>
                    </a:ext>
                  </a:extLst>
                </a:gridCol>
                <a:gridCol w="3715460">
                  <a:extLst>
                    <a:ext uri="{9D8B030D-6E8A-4147-A177-3AD203B41FA5}">
                      <a16:colId xmlns:a16="http://schemas.microsoft.com/office/drawing/2014/main" val="3329157813"/>
                    </a:ext>
                  </a:extLst>
                </a:gridCol>
                <a:gridCol w="3715460">
                  <a:extLst>
                    <a:ext uri="{9D8B030D-6E8A-4147-A177-3AD203B41FA5}">
                      <a16:colId xmlns:a16="http://schemas.microsoft.com/office/drawing/2014/main" val="1015935346"/>
                    </a:ext>
                  </a:extLst>
                </a:gridCol>
              </a:tblGrid>
              <a:tr h="59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Platform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Quantum Circuit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Parameterized Quantum Circuit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91077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>
                          <a:latin typeface="+mn-lt"/>
                        </a:rPr>
                        <a:t>Qiskit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24-qubit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14-qubit</a:t>
                      </a:r>
                      <a:r>
                        <a:rPr lang="en-US" altLang="ko-KR" sz="1600" dirty="0">
                          <a:latin typeface="+mn-lt"/>
                        </a:rPr>
                        <a:t> (QSVM Quantum-only)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/>
                        <a:t>Entangled, shots = 1, repetition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80097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lt"/>
                        </a:rPr>
                        <a:t>27-qubit</a:t>
                      </a:r>
                      <a:r>
                        <a:rPr lang="en-US" altLang="ko-KR" sz="1600" dirty="0">
                          <a:latin typeface="+mn-lt"/>
                        </a:rPr>
                        <a:t> (Hybrid with </a:t>
                      </a:r>
                      <a:r>
                        <a:rPr lang="en-US" altLang="ko-KR" sz="1600" dirty="0" err="1">
                          <a:latin typeface="+mn-lt"/>
                        </a:rPr>
                        <a:t>Tensorflow</a:t>
                      </a:r>
                      <a:r>
                        <a:rPr lang="en-US" altLang="ko-KR" sz="16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/>
                        <a:t>Not entangled, shots = 100</a:t>
                      </a:r>
                      <a:endParaRPr lang="en-US" altLang="ko-KR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47477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lt"/>
                        </a:rPr>
                        <a:t>17-qubit</a:t>
                      </a:r>
                      <a:r>
                        <a:rPr lang="en-US" altLang="ko-KR" sz="1600" dirty="0">
                          <a:latin typeface="+mn-lt"/>
                        </a:rPr>
                        <a:t> (Hybrid with </a:t>
                      </a:r>
                      <a:r>
                        <a:rPr lang="en-US" altLang="ko-KR" sz="1600" dirty="0" err="1">
                          <a:latin typeface="+mn-lt"/>
                        </a:rPr>
                        <a:t>Pennylane</a:t>
                      </a:r>
                      <a:r>
                        <a:rPr lang="en-US" altLang="ko-KR" sz="1600" dirty="0">
                          <a:latin typeface="+mn-lt"/>
                        </a:rPr>
                        <a:t>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/>
                        <a:t>Entangled, shots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581048"/>
                  </a:ext>
                </a:extLst>
              </a:tr>
              <a:tr h="592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Amazon Braket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25-qubit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+mn-lt"/>
                        </a:rPr>
                        <a:t>20-qubit</a:t>
                      </a:r>
                      <a:r>
                        <a:rPr lang="en-US" altLang="ko-KR" sz="1600" dirty="0">
                          <a:latin typeface="+mn-lt"/>
                        </a:rPr>
                        <a:t> (Hybrid with </a:t>
                      </a:r>
                      <a:r>
                        <a:rPr lang="en-US" altLang="ko-KR" sz="1600" dirty="0" err="1">
                          <a:latin typeface="+mn-lt"/>
                        </a:rPr>
                        <a:t>Scipy</a:t>
                      </a:r>
                      <a:r>
                        <a:rPr lang="en-US" altLang="ko-KR" sz="1600" dirty="0">
                          <a:latin typeface="+mn-lt"/>
                        </a:rPr>
                        <a:t> optimizer (Classical optimizer))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/>
                        <a:t>Entangled, shots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166744"/>
                  </a:ext>
                </a:extLst>
              </a:tr>
              <a:tr h="8982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Q# (Azure Quantum)</a:t>
                      </a:r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25-qubit</a:t>
                      </a:r>
                      <a:br>
                        <a:rPr lang="en-US" altLang="ko-KR" sz="1400" dirty="0">
                          <a:latin typeface="+mn-lt"/>
                        </a:rPr>
                      </a:br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ko-KR" altLang="en-US" sz="1200" dirty="0">
                          <a:latin typeface="+mn-lt"/>
                        </a:rPr>
                        <a:t>해당 </a:t>
                      </a:r>
                      <a:r>
                        <a:rPr lang="ko-KR" altLang="en-US" sz="1200" dirty="0" err="1">
                          <a:latin typeface="+mn-lt"/>
                        </a:rPr>
                        <a:t>큐비트</a:t>
                      </a:r>
                      <a:r>
                        <a:rPr lang="ko-KR" altLang="en-US" sz="1200" dirty="0">
                          <a:latin typeface="+mn-lt"/>
                        </a:rPr>
                        <a:t> 이상은 너무 많은 시간이 소요되어서 확인 불가</a:t>
                      </a:r>
                      <a:r>
                        <a:rPr lang="en-US" altLang="ko-KR" sz="1200" dirty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Q#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제공하는 </a:t>
                      </a:r>
                      <a:r>
                        <a:rPr lang="en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Microsoft.Quantum.Kata.QuantumClassification</a:t>
                      </a:r>
                      <a:br>
                        <a:rPr lang="en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 필요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Microsoft.Quantum.Measurement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같은 일반 회로 모듈은 문제 없으나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분류기는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문제 발생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Q#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제공하는 </a:t>
                      </a:r>
                      <a:r>
                        <a:rPr lang="en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Microsoft.Quantum.Kata.QuantumClassification</a:t>
                      </a:r>
                      <a:r>
                        <a:rPr lang="en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라이브러리 필요</a:t>
                      </a:r>
                      <a:endParaRPr lang="en-US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Microsoft.Quantum.Measurement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같은 모듈은 가능하지만 해당 </a:t>
                      </a:r>
                      <a:r>
                        <a:rPr lang="ko-KR" alt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분류기는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문제 발생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" altLang="ko-K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885229"/>
                  </a:ext>
                </a:extLst>
              </a:tr>
              <a:tr h="910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1-qubit</a:t>
                      </a:r>
                      <a:r>
                        <a:rPr lang="en-US" altLang="ko-KR" sz="1600" dirty="0">
                          <a:latin typeface="+mn-lt"/>
                        </a:rPr>
                        <a:t> (</a:t>
                      </a:r>
                      <a:r>
                        <a:rPr lang="en-US" altLang="ko-KR" sz="1600" dirty="0" err="1">
                          <a:latin typeface="+mn-lt"/>
                        </a:rPr>
                        <a:t>Qiskit</a:t>
                      </a:r>
                      <a:r>
                        <a:rPr lang="en-US" altLang="ko-KR" sz="1600" dirty="0">
                          <a:latin typeface="+mn-lt"/>
                        </a:rPr>
                        <a:t> circuit, Hybrid with </a:t>
                      </a:r>
                      <a:r>
                        <a:rPr lang="en-US" altLang="ko-KR" sz="1600" dirty="0" err="1">
                          <a:latin typeface="+mn-lt"/>
                        </a:rPr>
                        <a:t>Tensorflow</a:t>
                      </a:r>
                      <a:r>
                        <a:rPr lang="en-US" altLang="ko-KR" sz="1600" dirty="0">
                          <a:latin typeface="+mn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dirty="0"/>
                        <a:t>Not entangled, shots = 100</a:t>
                      </a:r>
                      <a:endParaRPr lang="en-US" altLang="ko-KR" sz="1600" dirty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(</a:t>
                      </a:r>
                      <a:r>
                        <a:rPr lang="ko-KR" altLang="en-US" sz="1400" dirty="0">
                          <a:latin typeface="+mn-lt"/>
                        </a:rPr>
                        <a:t>에러 없지만</a:t>
                      </a:r>
                      <a:r>
                        <a:rPr lang="en-US" altLang="ko-KR" sz="1400" dirty="0">
                          <a:latin typeface="+mn-lt"/>
                        </a:rPr>
                        <a:t> 2-qubit </a:t>
                      </a:r>
                      <a:r>
                        <a:rPr lang="ko-KR" altLang="en-US" sz="1400" dirty="0" err="1">
                          <a:latin typeface="+mn-lt"/>
                        </a:rPr>
                        <a:t>부터</a:t>
                      </a:r>
                      <a:r>
                        <a:rPr lang="ko-KR" altLang="en-US" sz="1400" dirty="0">
                          <a:latin typeface="+mn-lt"/>
                        </a:rPr>
                        <a:t> 제대로 실행되는지 확인이 불가할 정도로 느림</a:t>
                      </a:r>
                      <a:r>
                        <a:rPr lang="en-US" altLang="ko-KR" sz="1400" dirty="0">
                          <a:latin typeface="+mn-lt"/>
                        </a:rPr>
                        <a:t>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6332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B3491A-3FA4-154F-9B86-29374BCB25B3}"/>
              </a:ext>
            </a:extLst>
          </p:cNvPr>
          <p:cNvSpPr txBox="1"/>
          <p:nvPr/>
        </p:nvSpPr>
        <p:spPr>
          <a:xfrm>
            <a:off x="411920" y="6127033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rgbClr val="FF0000"/>
                </a:solidFill>
              </a:rPr>
              <a:t>*</a:t>
            </a:r>
            <a:r>
              <a:rPr kumimoji="1" lang="en-US" altLang="ko-KR" sz="1400" dirty="0">
                <a:solidFill>
                  <a:srgbClr val="FF0000"/>
                </a:solidFill>
              </a:rPr>
              <a:t>Q#</a:t>
            </a:r>
            <a:r>
              <a:rPr kumimoji="1" lang="ko-KR" altLang="en-US" sz="1400" dirty="0">
                <a:solidFill>
                  <a:srgbClr val="FF0000"/>
                </a:solidFill>
              </a:rPr>
              <a:t>은 </a:t>
            </a:r>
            <a:r>
              <a:rPr kumimoji="1" lang="en-US" altLang="ko-KR" sz="1400" dirty="0">
                <a:solidFill>
                  <a:srgbClr val="FF0000"/>
                </a:solidFill>
              </a:rPr>
              <a:t>Azure Quantum notebook (Cloud) </a:t>
            </a:r>
            <a:r>
              <a:rPr kumimoji="1" lang="ko-KR" altLang="en-US" sz="1400" dirty="0">
                <a:solidFill>
                  <a:srgbClr val="FF0000"/>
                </a:solidFill>
              </a:rPr>
              <a:t>사용하였고</a:t>
            </a:r>
            <a:r>
              <a:rPr kumimoji="1" lang="en-US" altLang="ko-KR" sz="1400" dirty="0">
                <a:solidFill>
                  <a:srgbClr val="FF0000"/>
                </a:solidFill>
              </a:rPr>
              <a:t>, </a:t>
            </a:r>
            <a:br>
              <a:rPr kumimoji="1" lang="en-US" altLang="ko-KR" sz="1400" dirty="0">
                <a:solidFill>
                  <a:srgbClr val="FF0000"/>
                </a:solidFill>
              </a:rPr>
            </a:br>
            <a:r>
              <a:rPr kumimoji="1" lang="ko-KR" altLang="en-US" sz="1400" dirty="0">
                <a:solidFill>
                  <a:srgbClr val="FF0000"/>
                </a:solidFill>
              </a:rPr>
              <a:t>뭔가 비정상적으로 느린 것 같은데 왜 느린 지는 아직 확인하지 못했습니다</a:t>
            </a:r>
            <a:r>
              <a:rPr kumimoji="1"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B2463953-D6E8-C744-BE00-8420A467F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 marL="285750" indent="-285750"/>
            <a:r>
              <a:rPr kumimoji="1" lang="ko-KR" altLang="en-US" sz="1800" dirty="0"/>
              <a:t>각 플랫폼의 무료 </a:t>
            </a:r>
            <a:r>
              <a:rPr kumimoji="1" lang="en-US" altLang="ko-KR" sz="1800" dirty="0"/>
              <a:t>Simulator </a:t>
            </a:r>
            <a:r>
              <a:rPr kumimoji="1" lang="ko-KR" altLang="en-US" sz="1800" dirty="0"/>
              <a:t>사용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양자 인공 신경망 기반의 간단한 이진 분류 문제 기준</a:t>
            </a:r>
          </a:p>
        </p:txBody>
      </p:sp>
    </p:spTree>
    <p:extLst>
      <p:ext uri="{BB962C8B-B14F-4D97-AF65-F5344CB8AC3E}">
        <p14:creationId xmlns:p14="http://schemas.microsoft.com/office/powerpoint/2010/main" val="140826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788A-03EF-934E-A954-81C02FF5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무료 양자 자원으로 수행 가능한 양자 신경망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7FEEE-87B9-2E4C-8107-9245AF19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128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dirty="0"/>
              <a:t>Entangled circuit(</a:t>
            </a:r>
            <a:r>
              <a:rPr kumimoji="1" lang="ko-KR" altLang="en-US" sz="1800" b="1" dirty="0" err="1"/>
              <a:t>큐비트</a:t>
            </a:r>
            <a:r>
              <a:rPr kumimoji="1" lang="ko-KR" altLang="en-US" sz="1800" b="1" dirty="0"/>
              <a:t> 얽힘 존재하는 회로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일 경우</a:t>
            </a:r>
            <a:br>
              <a:rPr kumimoji="1" lang="en-US" altLang="ko-KR" sz="1800" b="1" dirty="0"/>
            </a:br>
            <a:r>
              <a:rPr kumimoji="1" lang="en-US" altLang="ko-KR" sz="1800" b="1" dirty="0"/>
              <a:t>1. </a:t>
            </a:r>
            <a:r>
              <a:rPr kumimoji="1" lang="ko-KR" altLang="en-US" sz="1800" b="1" dirty="0"/>
              <a:t>얽힘 없는 회로보다 더 적은 </a:t>
            </a:r>
            <a:r>
              <a:rPr kumimoji="1" lang="ko-KR" altLang="en-US" sz="1800" b="1" dirty="0" err="1"/>
              <a:t>큐비트</a:t>
            </a:r>
            <a:r>
              <a:rPr kumimoji="1" lang="ko-KR" altLang="en-US" sz="1800" b="1" dirty="0"/>
              <a:t> 사용 가능</a:t>
            </a:r>
            <a:br>
              <a:rPr kumimoji="1" lang="en-US" altLang="ko-KR" sz="1800" b="1" dirty="0"/>
            </a:br>
            <a:r>
              <a:rPr kumimoji="1" lang="en-US" altLang="ko-KR" sz="1800" b="1" dirty="0"/>
              <a:t>2. Shot</a:t>
            </a:r>
            <a:r>
              <a:rPr kumimoji="1" lang="ko-KR" altLang="en-US" sz="1800" b="1" dirty="0"/>
              <a:t>을 적게 설정</a:t>
            </a:r>
            <a:r>
              <a:rPr kumimoji="1" lang="ko-KR" altLang="en-US" sz="1800" dirty="0"/>
              <a:t>해도 되는 듯</a:t>
            </a:r>
            <a:r>
              <a:rPr kumimoji="1" lang="en-US" altLang="ko-KR" sz="1800" dirty="0"/>
              <a:t> </a:t>
            </a: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en-US" altLang="ko-KR" sz="1800" dirty="0"/>
              <a:t>Shot</a:t>
            </a:r>
            <a:r>
              <a:rPr kumimoji="1" lang="ko-KR" altLang="en-US" sz="1800" dirty="0"/>
              <a:t>이란</a:t>
            </a:r>
            <a:r>
              <a:rPr kumimoji="1" lang="en-US" altLang="ko-KR" sz="1800" dirty="0"/>
              <a:t> </a:t>
            </a:r>
            <a:r>
              <a:rPr kumimoji="1" lang="ko-KR" altLang="en-US" sz="1800" dirty="0" err="1"/>
              <a:t>큐비트의</a:t>
            </a:r>
            <a:r>
              <a:rPr kumimoji="1" lang="ko-KR" altLang="en-US" sz="1800" dirty="0"/>
              <a:t> 상태를 몇 번 측정할지를 말함</a:t>
            </a:r>
            <a:br>
              <a:rPr kumimoji="1" lang="en-US" altLang="ko-KR" sz="1800" dirty="0"/>
            </a:br>
            <a:r>
              <a:rPr kumimoji="1" lang="en-US" altLang="ko-KR" sz="1800" dirty="0"/>
              <a:t>(</a:t>
            </a:r>
            <a:r>
              <a:rPr kumimoji="1" lang="ko-KR" altLang="en-US" sz="1800" dirty="0"/>
              <a:t>즉</a:t>
            </a:r>
            <a:r>
              <a:rPr kumimoji="1" lang="en-US" altLang="ko-KR" sz="1800" dirty="0"/>
              <a:t>, shots= 100</a:t>
            </a:r>
            <a:r>
              <a:rPr kumimoji="1" lang="ko-KR" altLang="en-US" sz="1800" dirty="0"/>
              <a:t>이면 </a:t>
            </a:r>
            <a:r>
              <a:rPr kumimoji="1" lang="en-US" altLang="ko-KR" sz="1800" dirty="0"/>
              <a:t>100</a:t>
            </a:r>
            <a:r>
              <a:rPr kumimoji="1" lang="ko-KR" altLang="en-US" sz="1800" dirty="0"/>
              <a:t>번 측정하여 </a:t>
            </a:r>
            <a:r>
              <a:rPr kumimoji="1" lang="en-US" altLang="ko-KR" sz="1800" dirty="0"/>
              <a:t>00</a:t>
            </a:r>
            <a:r>
              <a:rPr kumimoji="1" lang="ko-KR" altLang="en-US" sz="1800" dirty="0"/>
              <a:t>인 경우 </a:t>
            </a:r>
            <a:r>
              <a:rPr kumimoji="1" lang="en-US" altLang="ko-KR" sz="1800" dirty="0"/>
              <a:t>5</a:t>
            </a:r>
            <a:r>
              <a:rPr kumimoji="1" lang="ko-KR" altLang="en-US" sz="1800" dirty="0"/>
              <a:t>번</a:t>
            </a:r>
            <a:r>
              <a:rPr kumimoji="1" lang="en-US" altLang="ko-KR" sz="1800" dirty="0"/>
              <a:t>, 01</a:t>
            </a:r>
            <a:r>
              <a:rPr kumimoji="1" lang="ko-KR" altLang="en-US" sz="1800" dirty="0"/>
              <a:t>인 경우 </a:t>
            </a:r>
            <a:r>
              <a:rPr kumimoji="1" lang="en-US" altLang="ko-KR" sz="1800" dirty="0"/>
              <a:t>40</a:t>
            </a:r>
            <a:r>
              <a:rPr kumimoji="1" lang="ko-KR" altLang="en-US" sz="1800" dirty="0"/>
              <a:t>번</a:t>
            </a:r>
            <a:r>
              <a:rPr kumimoji="1" lang="en-US" altLang="ko-KR" sz="1800" dirty="0"/>
              <a:t>, 10</a:t>
            </a:r>
            <a:r>
              <a:rPr kumimoji="1" lang="ko-KR" altLang="en-US" sz="1800" dirty="0"/>
              <a:t>인 경우 </a:t>
            </a:r>
            <a:r>
              <a:rPr kumimoji="1" lang="en-US" altLang="ko-KR" sz="1800" dirty="0"/>
              <a:t>30</a:t>
            </a:r>
            <a:r>
              <a:rPr kumimoji="1" lang="ko-KR" altLang="en-US" sz="1800" dirty="0"/>
              <a:t>번</a:t>
            </a:r>
            <a:r>
              <a:rPr kumimoji="1" lang="en-US" altLang="ko-KR" sz="1800" dirty="0"/>
              <a:t>, 11</a:t>
            </a:r>
            <a:r>
              <a:rPr kumimoji="1" lang="ko-KR" altLang="en-US" sz="1800" dirty="0"/>
              <a:t>인 경우 </a:t>
            </a:r>
            <a:r>
              <a:rPr kumimoji="1" lang="en-US" altLang="ko-KR" sz="1800" dirty="0"/>
              <a:t>25</a:t>
            </a:r>
            <a:r>
              <a:rPr kumimoji="1" lang="ko-KR" altLang="en-US" sz="1800" dirty="0"/>
              <a:t>번이 됨</a:t>
            </a:r>
            <a:r>
              <a:rPr kumimoji="1" lang="en-US" altLang="ko-KR" sz="1800" dirty="0"/>
              <a:t>)</a:t>
            </a:r>
            <a:br>
              <a:rPr kumimoji="1" lang="en-US" altLang="ko-KR" sz="1800" dirty="0"/>
            </a:br>
            <a:r>
              <a:rPr kumimoji="1" lang="en-US" altLang="ko-KR" sz="1800" b="1" dirty="0"/>
              <a:t>3. </a:t>
            </a:r>
            <a:r>
              <a:rPr kumimoji="1" lang="ko-KR" altLang="en-US" sz="1800" b="1" dirty="0"/>
              <a:t>더 오랜 시간 소요</a:t>
            </a:r>
            <a:endParaRPr kumimoji="1" lang="en-US" altLang="ko-KR" sz="1800" b="1" dirty="0"/>
          </a:p>
          <a:p>
            <a:pPr>
              <a:lnSpc>
                <a:spcPct val="150000"/>
              </a:lnSpc>
            </a:pPr>
            <a:r>
              <a:rPr kumimoji="1" lang="ko-KR" altLang="en-US" sz="1800" b="1" dirty="0"/>
              <a:t>양자 신경망의 경우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일반적인 </a:t>
            </a:r>
            <a:r>
              <a:rPr kumimoji="1" lang="ko-KR" altLang="en-US" sz="1800" b="1" dirty="0" err="1"/>
              <a:t>양자회로</a:t>
            </a:r>
            <a:r>
              <a:rPr kumimoji="1" lang="ko-KR" altLang="en-US" sz="1800" b="1" dirty="0"/>
              <a:t> 구현 시보다</a:t>
            </a:r>
            <a:br>
              <a:rPr kumimoji="1" lang="en-US" altLang="ko-KR" sz="1800" dirty="0"/>
            </a:br>
            <a:r>
              <a:rPr kumimoji="1" lang="en-US" altLang="ko-KR" sz="1800" b="1" dirty="0"/>
              <a:t>1. </a:t>
            </a:r>
            <a:r>
              <a:rPr kumimoji="1" lang="ko-KR" altLang="en-US" sz="1800" b="1" dirty="0"/>
              <a:t>더 적은 </a:t>
            </a:r>
            <a:r>
              <a:rPr kumimoji="1" lang="ko-KR" altLang="en-US" sz="1800" b="1" dirty="0" err="1"/>
              <a:t>큐비트</a:t>
            </a:r>
            <a:r>
              <a:rPr kumimoji="1" lang="ko-KR" altLang="en-US" sz="1800" b="1" dirty="0"/>
              <a:t> 사용 가능</a:t>
            </a:r>
            <a:br>
              <a:rPr kumimoji="1" lang="en-US" altLang="ko-KR" sz="1800" dirty="0"/>
            </a:br>
            <a:r>
              <a:rPr kumimoji="1" lang="en-US" altLang="ko-KR" sz="1800" b="1" dirty="0">
                <a:sym typeface="Wingdings" pitchFamily="2" charset="2"/>
              </a:rPr>
              <a:t>2. </a:t>
            </a:r>
            <a:r>
              <a:rPr kumimoji="1" lang="ko-KR" altLang="en-US" sz="1800" b="1" dirty="0">
                <a:sym typeface="Wingdings" pitchFamily="2" charset="2"/>
              </a:rPr>
              <a:t>회로 실행에 더 오랜 시간 소요</a:t>
            </a:r>
            <a:br>
              <a:rPr kumimoji="1" lang="en-US" altLang="ko-KR" sz="1800" b="1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 err="1">
                <a:sym typeface="Wingdings" pitchFamily="2" charset="2"/>
              </a:rPr>
              <a:t>기댓값을</a:t>
            </a:r>
            <a:r>
              <a:rPr kumimoji="1" lang="ko-KR" altLang="en-US" sz="1800" dirty="0">
                <a:sym typeface="Wingdings" pitchFamily="2" charset="2"/>
              </a:rPr>
              <a:t> 계산하고</a:t>
            </a:r>
            <a:r>
              <a:rPr kumimoji="1" lang="en-US" altLang="ko-KR" sz="1800" dirty="0">
                <a:sym typeface="Wingdings" pitchFamily="2" charset="2"/>
              </a:rPr>
              <a:t>, </a:t>
            </a:r>
            <a:r>
              <a:rPr kumimoji="1" lang="ko-KR" altLang="en-US" sz="1800" dirty="0">
                <a:sym typeface="Wingdings" pitchFamily="2" charset="2"/>
              </a:rPr>
              <a:t>해당 값을 기반으로 내부 </a:t>
            </a:r>
            <a:r>
              <a:rPr kumimoji="1" lang="ko-KR" altLang="en-US" sz="1800" dirty="0" err="1">
                <a:sym typeface="Wingdings" pitchFamily="2" charset="2"/>
              </a:rPr>
              <a:t>파라미터를</a:t>
            </a:r>
            <a:r>
              <a:rPr kumimoji="1" lang="ko-KR" altLang="en-US" sz="1800" dirty="0">
                <a:sym typeface="Wingdings" pitchFamily="2" charset="2"/>
              </a:rPr>
              <a:t> 조정하는 과정을 반복적으로 수행하여야 하므로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동일한 작업을 하더라도 고전 신경망에 비해  </a:t>
            </a:r>
            <a:r>
              <a:rPr kumimoji="1" lang="ko-KR" altLang="en-US" sz="1800" b="1" dirty="0"/>
              <a:t>더 적은 </a:t>
            </a:r>
            <a:r>
              <a:rPr kumimoji="1" lang="en-US" altLang="ko-KR" sz="1800" b="1" dirty="0"/>
              <a:t>epoch</a:t>
            </a:r>
            <a:r>
              <a:rPr kumimoji="1" lang="ko-KR" altLang="en-US" sz="1800" b="1" dirty="0"/>
              <a:t>로 학습 가능 </a:t>
            </a:r>
            <a:br>
              <a:rPr kumimoji="1" lang="en-US" altLang="ko-KR" sz="1800" b="1" dirty="0"/>
            </a:br>
            <a:r>
              <a:rPr kumimoji="1" lang="en-US" altLang="ko-KR" sz="1800" b="1" dirty="0">
                <a:sym typeface="Wingdings" pitchFamily="2" charset="2"/>
              </a:rPr>
              <a:t></a:t>
            </a:r>
            <a:r>
              <a:rPr kumimoji="1" lang="ko-KR" altLang="en-US" sz="1800" dirty="0" err="1">
                <a:sym typeface="Wingdings" pitchFamily="2" charset="2"/>
              </a:rPr>
              <a:t>블로흐</a:t>
            </a:r>
            <a:r>
              <a:rPr kumimoji="1" lang="ko-KR" altLang="en-US" sz="1800" dirty="0">
                <a:sym typeface="Wingdings" pitchFamily="2" charset="2"/>
              </a:rPr>
              <a:t> 구면 위의 모든 값을 나타낼 수 있는 </a:t>
            </a:r>
            <a:r>
              <a:rPr kumimoji="1" lang="ko-KR" altLang="en-US" sz="1800" dirty="0" err="1">
                <a:sym typeface="Wingdings" pitchFamily="2" charset="2"/>
              </a:rPr>
              <a:t>큐비트를</a:t>
            </a:r>
            <a:r>
              <a:rPr kumimoji="1" lang="ko-KR" altLang="en-US" sz="1800" dirty="0">
                <a:sym typeface="Wingdings" pitchFamily="2" charset="2"/>
              </a:rPr>
              <a:t> 사용하므로 </a:t>
            </a:r>
            <a:r>
              <a:rPr kumimoji="1" lang="ko-KR" altLang="en-US" sz="1800" b="1" dirty="0">
                <a:sym typeface="Wingdings" pitchFamily="2" charset="2"/>
              </a:rPr>
              <a:t>데이터의 표현 범위가  풍부</a:t>
            </a:r>
            <a:r>
              <a:rPr kumimoji="1" lang="ko-KR" altLang="en-US" sz="1800" dirty="0">
                <a:sym typeface="Wingdings" pitchFamily="2" charset="2"/>
              </a:rPr>
              <a:t>하므로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간단한 이진 분류 문제에 대해 약 절반 정도의 </a:t>
            </a:r>
            <a:r>
              <a:rPr kumimoji="1" lang="en-US" altLang="ko-KR" sz="1800" dirty="0">
                <a:sym typeface="Wingdings" pitchFamily="2" charset="2"/>
              </a:rPr>
              <a:t>epoch</a:t>
            </a:r>
            <a:r>
              <a:rPr kumimoji="1" lang="ko-KR" altLang="en-US" sz="1800" dirty="0">
                <a:sym typeface="Wingdings" pitchFamily="2" charset="2"/>
              </a:rPr>
              <a:t>로 비슷한 수준의 성능 보임 </a:t>
            </a:r>
            <a:r>
              <a:rPr kumimoji="1" lang="en-US" altLang="ko-KR" sz="1200" dirty="0">
                <a:sym typeface="Wingdings" pitchFamily="2" charset="2"/>
              </a:rPr>
              <a:t>(</a:t>
            </a:r>
            <a:r>
              <a:rPr kumimoji="1" lang="ko-KR" altLang="en-US" sz="1200" dirty="0">
                <a:sym typeface="Wingdings" pitchFamily="2" charset="2"/>
              </a:rPr>
              <a:t>해커톤 때 확인했습니다</a:t>
            </a:r>
            <a:r>
              <a:rPr kumimoji="1" lang="en-US" altLang="ko-KR" sz="1200" dirty="0">
                <a:sym typeface="Wingdings" pitchFamily="2" charset="2"/>
              </a:rPr>
              <a:t>)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ko-KR" altLang="en-US" sz="1800" b="1" dirty="0"/>
              <a:t>더 적은 </a:t>
            </a:r>
            <a:r>
              <a:rPr kumimoji="1" lang="ko-KR" altLang="en-US" sz="1800" b="1" dirty="0" err="1"/>
              <a:t>파라미터</a:t>
            </a:r>
            <a:r>
              <a:rPr kumimoji="1" lang="ko-KR" altLang="en-US" sz="1800" b="1" dirty="0"/>
              <a:t> 수</a:t>
            </a:r>
          </a:p>
        </p:txBody>
      </p:sp>
    </p:spTree>
    <p:extLst>
      <p:ext uri="{BB962C8B-B14F-4D97-AF65-F5344CB8AC3E}">
        <p14:creationId xmlns:p14="http://schemas.microsoft.com/office/powerpoint/2010/main" val="335719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0C39F-6FD4-EC4B-8093-840502B8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무료 양자 자원으로 수행 가능한 양자 신경망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720EC-90F3-0D4B-8140-58C04BB23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64937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/>
              <a:t>구현 시 유의 사항</a:t>
            </a:r>
            <a:br>
              <a:rPr kumimoji="1" lang="en-US" altLang="ko-KR" sz="1800" dirty="0"/>
            </a:br>
            <a:r>
              <a:rPr kumimoji="1" lang="en-US" altLang="ko-KR" sz="1800" b="1" dirty="0"/>
              <a:t>1. </a:t>
            </a:r>
            <a:r>
              <a:rPr kumimoji="1" lang="ko-KR" altLang="en-US" sz="1800" b="1" dirty="0"/>
              <a:t>플랫폼마다</a:t>
            </a:r>
            <a:r>
              <a:rPr kumimoji="1" lang="ko-KR" altLang="en-US" sz="1800" dirty="0"/>
              <a:t> </a:t>
            </a:r>
            <a:r>
              <a:rPr kumimoji="1" lang="ko-KR" altLang="en-US" sz="1800" b="1" dirty="0"/>
              <a:t>사용 불가능한 라이브러리 존재</a:t>
            </a:r>
            <a:br>
              <a:rPr kumimoji="1" lang="en-US" altLang="ko-KR" sz="1800" dirty="0"/>
            </a:br>
            <a:r>
              <a:rPr kumimoji="1" lang="en-US" altLang="ko-KR" sz="1800" b="1" dirty="0"/>
              <a:t>2. </a:t>
            </a:r>
            <a:r>
              <a:rPr kumimoji="1" lang="ko-KR" altLang="en-US" sz="1800" b="1" dirty="0"/>
              <a:t>적절한 </a:t>
            </a:r>
            <a:r>
              <a:rPr kumimoji="1" lang="ko-KR" altLang="en-US" sz="1800" b="1" dirty="0" err="1"/>
              <a:t>큐비트</a:t>
            </a:r>
            <a:r>
              <a:rPr kumimoji="1" lang="ko-KR" altLang="en-US" sz="1800" b="1" dirty="0"/>
              <a:t> 사용 필요</a:t>
            </a:r>
            <a:br>
              <a:rPr kumimoji="1" lang="en-US" altLang="ko-KR" sz="1800" dirty="0"/>
            </a:br>
            <a:r>
              <a:rPr kumimoji="1" lang="en-US" altLang="ko-KR" sz="1600" dirty="0">
                <a:sym typeface="Wingdings" pitchFamily="2" charset="2"/>
              </a:rPr>
              <a:t>      1) </a:t>
            </a:r>
            <a:r>
              <a:rPr kumimoji="1" lang="ko-KR" altLang="en-US" sz="1600" dirty="0">
                <a:sym typeface="Wingdings" pitchFamily="2" charset="2"/>
              </a:rPr>
              <a:t>간단한 데이터에 의도적으로 많은 </a:t>
            </a:r>
            <a:r>
              <a:rPr kumimoji="1" lang="ko-KR" altLang="en-US" sz="1600" dirty="0" err="1">
                <a:sym typeface="Wingdings" pitchFamily="2" charset="2"/>
              </a:rPr>
              <a:t>큐비트를</a:t>
            </a:r>
            <a:r>
              <a:rPr kumimoji="1" lang="ko-KR" altLang="en-US" sz="1600" dirty="0">
                <a:sym typeface="Wingdings" pitchFamily="2" charset="2"/>
              </a:rPr>
              <a:t> 적용해보았을 때</a:t>
            </a:r>
            <a:r>
              <a:rPr kumimoji="1" lang="en-US" altLang="ko-KR" sz="1600" dirty="0">
                <a:sym typeface="Wingdings" pitchFamily="2" charset="2"/>
              </a:rPr>
              <a:t>, loss </a:t>
            </a:r>
            <a:r>
              <a:rPr kumimoji="1" lang="ko-KR" altLang="en-US" sz="1600" dirty="0">
                <a:sym typeface="Wingdings" pitchFamily="2" charset="2"/>
              </a:rPr>
              <a:t>값이 매우 커짐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>
                <a:sym typeface="Wingdings" pitchFamily="2" charset="2"/>
              </a:rPr>
              <a:t>수 </a:t>
            </a:r>
            <a:r>
              <a:rPr kumimoji="1" lang="ko-KR" altLang="en-US" sz="1600" dirty="0" err="1">
                <a:sym typeface="Wingdings" pitchFamily="2" charset="2"/>
              </a:rPr>
              <a:t>만배</a:t>
            </a:r>
            <a:r>
              <a:rPr kumimoji="1" lang="ko-KR" altLang="en-US" sz="1600" dirty="0">
                <a:sym typeface="Wingdings" pitchFamily="2" charset="2"/>
              </a:rPr>
              <a:t> 정도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      2) </a:t>
            </a:r>
            <a:r>
              <a:rPr kumimoji="1" lang="ko-KR" altLang="en-US" sz="1600" dirty="0" err="1">
                <a:sym typeface="Wingdings" pitchFamily="2" charset="2"/>
              </a:rPr>
              <a:t>큐비트</a:t>
            </a:r>
            <a:r>
              <a:rPr kumimoji="1" lang="ko-KR" altLang="en-US" sz="1600" dirty="0">
                <a:sym typeface="Wingdings" pitchFamily="2" charset="2"/>
              </a:rPr>
              <a:t> 증가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수행 시간 증가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b="1" dirty="0">
                <a:sym typeface="Wingdings" pitchFamily="2" charset="2"/>
              </a:rPr>
              <a:t>회로 반복 수행이 필요한 양자 신경망의 특성 상 최소한의 </a:t>
            </a:r>
            <a:r>
              <a:rPr kumimoji="1" lang="ko-KR" altLang="en-US" sz="1600" b="1" dirty="0" err="1">
                <a:sym typeface="Wingdings" pitchFamily="2" charset="2"/>
              </a:rPr>
              <a:t>큐비트</a:t>
            </a:r>
            <a:r>
              <a:rPr kumimoji="1" lang="ko-KR" altLang="en-US" sz="1600" b="1" dirty="0">
                <a:sym typeface="Wingdings" pitchFamily="2" charset="2"/>
              </a:rPr>
              <a:t> 사용 필요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         </a:t>
            </a:r>
            <a:r>
              <a:rPr kumimoji="1" lang="ko-KR" altLang="en-US" sz="1600" dirty="0">
                <a:sym typeface="Wingdings" pitchFamily="2" charset="2"/>
              </a:rPr>
              <a:t>동일 </a:t>
            </a:r>
            <a:r>
              <a:rPr kumimoji="1" lang="ko-KR" altLang="en-US" sz="1600" dirty="0" err="1">
                <a:sym typeface="Wingdings" pitchFamily="2" charset="2"/>
              </a:rPr>
              <a:t>큐비트에</a:t>
            </a:r>
            <a:r>
              <a:rPr kumimoji="1" lang="ko-KR" altLang="en-US" sz="1600" dirty="0">
                <a:sym typeface="Wingdings" pitchFamily="2" charset="2"/>
              </a:rPr>
              <a:t> 데이터 </a:t>
            </a:r>
            <a:r>
              <a:rPr kumimoji="1" lang="ko-KR" altLang="en-US" sz="1600" dirty="0" err="1">
                <a:sym typeface="Wingdings" pitchFamily="2" charset="2"/>
              </a:rPr>
              <a:t>재업로딩</a:t>
            </a:r>
            <a:r>
              <a:rPr kumimoji="1" lang="ko-KR" altLang="en-US" sz="1600" dirty="0">
                <a:sym typeface="Wingdings" pitchFamily="2" charset="2"/>
              </a:rPr>
              <a:t> 등의 </a:t>
            </a:r>
            <a:r>
              <a:rPr kumimoji="1" lang="ko-KR" altLang="en-US" sz="1600" dirty="0" err="1">
                <a:sym typeface="Wingdings" pitchFamily="2" charset="2"/>
              </a:rPr>
              <a:t>큐비트</a:t>
            </a:r>
            <a:r>
              <a:rPr kumimoji="1" lang="ko-KR" altLang="en-US" sz="1600" dirty="0">
                <a:sym typeface="Wingdings" pitchFamily="2" charset="2"/>
              </a:rPr>
              <a:t> 재사용에 대한 연구도 진행 중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b="1" dirty="0">
                <a:sym typeface="Wingdings" pitchFamily="2" charset="2"/>
              </a:rPr>
              <a:t>3. </a:t>
            </a:r>
            <a:r>
              <a:rPr kumimoji="1" lang="ko-KR" altLang="en-US" sz="1800" b="1" dirty="0">
                <a:sym typeface="Wingdings" pitchFamily="2" charset="2"/>
              </a:rPr>
              <a:t>암호 분석의 경우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     </a:t>
            </a:r>
            <a:r>
              <a:rPr kumimoji="1" lang="en-US" altLang="ko-KR" sz="1600" dirty="0">
                <a:sym typeface="Wingdings" pitchFamily="2" charset="2"/>
              </a:rPr>
              <a:t>1) </a:t>
            </a:r>
            <a:r>
              <a:rPr kumimoji="1" lang="ko-KR" altLang="en-US" sz="1600" dirty="0">
                <a:sym typeface="Wingdings" pitchFamily="2" charset="2"/>
              </a:rPr>
              <a:t>키 비트를 예측한다면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각 </a:t>
            </a:r>
            <a:r>
              <a:rPr kumimoji="1" lang="ko-KR" altLang="en-US" sz="1600" dirty="0" err="1">
                <a:sym typeface="Wingdings" pitchFamily="2" charset="2"/>
              </a:rPr>
              <a:t>비트마다의</a:t>
            </a:r>
            <a:r>
              <a:rPr kumimoji="1" lang="ko-KR" altLang="en-US" sz="1600" dirty="0">
                <a:sym typeface="Wingdings" pitchFamily="2" charset="2"/>
              </a:rPr>
              <a:t> 이진 분류가 되므로 많은 </a:t>
            </a:r>
            <a:r>
              <a:rPr kumimoji="1" lang="ko-KR" altLang="en-US" sz="1600" dirty="0" err="1">
                <a:sym typeface="Wingdings" pitchFamily="2" charset="2"/>
              </a:rPr>
              <a:t>큐비트</a:t>
            </a:r>
            <a:r>
              <a:rPr kumimoji="1" lang="ko-KR" altLang="en-US" sz="1600" dirty="0">
                <a:sym typeface="Wingdings" pitchFamily="2" charset="2"/>
              </a:rPr>
              <a:t> 필요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소요 시간 증가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   </a:t>
            </a:r>
            <a:r>
              <a:rPr kumimoji="1" lang="en-US" altLang="ko-KR" sz="18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:</a:t>
            </a:r>
            <a:r>
              <a:rPr lang="en-US" altLang="ko-KR" sz="1600" dirty="0"/>
              <a:t>10</a:t>
            </a:r>
            <a:r>
              <a:rPr lang="ko-KR" altLang="en-US" sz="1600" dirty="0"/>
              <a:t>비트 </a:t>
            </a:r>
            <a:r>
              <a:rPr lang="ko-KR" altLang="en-US" sz="1600" dirty="0" err="1"/>
              <a:t>데이터셋에</a:t>
            </a:r>
            <a:r>
              <a:rPr lang="ko-KR" altLang="en-US" sz="1600" dirty="0"/>
              <a:t> 대한 </a:t>
            </a:r>
            <a:r>
              <a:rPr lang="ko-KR" altLang="en-US" sz="1600" dirty="0" err="1"/>
              <a:t>패리티비트</a:t>
            </a:r>
            <a:r>
              <a:rPr lang="ko-KR" altLang="en-US" sz="1600" dirty="0"/>
              <a:t> 예측에서 </a:t>
            </a:r>
            <a:r>
              <a:rPr lang="en-US" altLang="ko-KR" sz="1600" dirty="0"/>
              <a:t>0,1</a:t>
            </a:r>
            <a:r>
              <a:rPr lang="ko-KR" altLang="en-US" sz="1600" dirty="0" err="1"/>
              <a:t>분류가아닌</a:t>
            </a:r>
            <a:r>
              <a:rPr lang="ko-KR" altLang="en-US" sz="1600" dirty="0"/>
              <a:t> </a:t>
            </a:r>
            <a:r>
              <a:rPr lang="en-US" altLang="ko-KR" sz="1600" dirty="0"/>
              <a:t>[0,0] [0,1] </a:t>
            </a:r>
            <a:r>
              <a:rPr lang="ko-KR" altLang="en-US" sz="1600" dirty="0"/>
              <a:t>예측으로 바꾸었을 때 </a:t>
            </a:r>
            <a:r>
              <a:rPr lang="en-US" altLang="ko-KR" sz="1600" dirty="0"/>
              <a:t>20</a:t>
            </a:r>
            <a:r>
              <a:rPr lang="ko-KR" altLang="en-US" sz="1600" dirty="0"/>
              <a:t>시간이 걸려도 안 끝남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    2) </a:t>
            </a:r>
            <a:r>
              <a:rPr kumimoji="1" lang="ko-KR" altLang="en-US" sz="1600" dirty="0">
                <a:sym typeface="Wingdings" pitchFamily="2" charset="2"/>
              </a:rPr>
              <a:t>그러나 </a:t>
            </a:r>
            <a:r>
              <a:rPr kumimoji="1" lang="en-US" altLang="ko-KR" sz="1600" dirty="0">
                <a:sym typeface="Wingdings" pitchFamily="2" charset="2"/>
              </a:rPr>
              <a:t>0,1,..,63</a:t>
            </a:r>
            <a:r>
              <a:rPr kumimoji="1" lang="ko-KR" altLang="en-US" sz="1600" dirty="0">
                <a:sym typeface="Wingdings" pitchFamily="2" charset="2"/>
              </a:rPr>
              <a:t>과 같이 십진수로 키를 찾을 경우</a:t>
            </a:r>
            <a:r>
              <a:rPr kumimoji="1" lang="en-US" altLang="ko-KR" sz="1600" dirty="0">
                <a:sym typeface="Wingdings" pitchFamily="2" charset="2"/>
              </a:rPr>
              <a:t>, label</a:t>
            </a:r>
            <a:r>
              <a:rPr kumimoji="1" lang="ko-KR" altLang="en-US" sz="1600" dirty="0">
                <a:sym typeface="Wingdings" pitchFamily="2" charset="2"/>
              </a:rPr>
              <a:t>의 수가 증가하여 키 복구 확률이 떨어질 것으로 생각</a:t>
            </a:r>
            <a:r>
              <a:rPr kumimoji="1" lang="en-US" altLang="ko-KR" sz="1600" dirty="0">
                <a:sym typeface="Wingdings" pitchFamily="2" charset="2"/>
              </a:rPr>
              <a:t>….</a:t>
            </a:r>
            <a:br>
              <a:rPr kumimoji="1" lang="en-US" altLang="ko-KR" sz="1800" dirty="0">
                <a:sym typeface="Wingdings" pitchFamily="2" charset="2"/>
              </a:rPr>
            </a:br>
            <a:endParaRPr kumimoji="1" lang="en-US" altLang="ko-KR" sz="18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kumimoji="1" lang="en-US" altLang="ko-KR" sz="1800" dirty="0"/>
            </a:b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0153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BCC988-7128-D04F-866F-F77CED698FF7}"/>
              </a:ext>
            </a:extLst>
          </p:cNvPr>
          <p:cNvSpPr/>
          <p:nvPr/>
        </p:nvSpPr>
        <p:spPr>
          <a:xfrm>
            <a:off x="2559050" y="1517650"/>
            <a:ext cx="7073900" cy="382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</a:rPr>
              <a:t>감사합니다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.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1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64B4923-7B86-C041-9863-B8752F7A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 상에서 구현된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인공신경망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기술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0CE3A-CBB1-1542-92F6-FBBF0E0A6CD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무료 양자 자원으로 수행 가능한 양자 신경망 수준</a:t>
            </a:r>
            <a:endParaRPr kumimoji="1" lang="ko-Kore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8308D-2EBB-934F-A599-26B584B227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67A12-E34F-2343-AB51-0CDFD6C0F5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542D5E-A702-6F40-9BBB-FABB4B3C9D25}"/>
              </a:ext>
            </a:extLst>
          </p:cNvPr>
          <p:cNvSpPr/>
          <p:nvPr/>
        </p:nvSpPr>
        <p:spPr>
          <a:xfrm>
            <a:off x="927100" y="3429000"/>
            <a:ext cx="10363200" cy="20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690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64E006-CF5E-3C42-B28B-D9409623F961}"/>
              </a:ext>
            </a:extLst>
          </p:cNvPr>
          <p:cNvSpPr txBox="1"/>
          <p:nvPr/>
        </p:nvSpPr>
        <p:spPr>
          <a:xfrm>
            <a:off x="1245160" y="2967335"/>
            <a:ext cx="970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 상에서 구현된 </a:t>
            </a:r>
            <a:r>
              <a:rPr kumimoji="1" lang="ko-KR" altLang="en-US" sz="4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인공신경망</a:t>
            </a:r>
            <a:r>
              <a:rPr kumimoji="1"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기술</a:t>
            </a:r>
            <a:endParaRPr kumimoji="1" lang="ko-Kore-KR" altLang="en-US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06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90D4-ED18-844B-884A-8C5DA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 상에서 구현된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인공신경망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기술</a:t>
            </a:r>
            <a:endParaRPr kumimoji="1" lang="ko-Kore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C7F7D-F5D6-8045-8FB0-26FB116C7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/>
              <a:t>고전 신경망 중 일부는 양자 컴퓨터 상에서 동작 구현된 상태</a:t>
            </a:r>
            <a:r>
              <a:rPr kumimoji="1" lang="en-US" altLang="ko-KR" sz="1800" b="1" dirty="0"/>
              <a:t> </a:t>
            </a:r>
            <a:br>
              <a:rPr kumimoji="1" lang="en-US" altLang="ko-KR" sz="1800" dirty="0"/>
            </a:br>
            <a:r>
              <a:rPr kumimoji="1" lang="en-US" altLang="ko-KR" sz="1800" dirty="0"/>
              <a:t>1. Quantum Convolutional neural networks (QCNN)</a:t>
            </a:r>
            <a:br>
              <a:rPr kumimoji="1" lang="en-US" altLang="ko-KR" sz="1800" dirty="0"/>
            </a:br>
            <a:r>
              <a:rPr kumimoji="1" lang="en-US" altLang="ko-KR" sz="1800" dirty="0"/>
              <a:t>2. Quantum Recurrent Neural Networks (QRNN)</a:t>
            </a:r>
            <a:br>
              <a:rPr kumimoji="1" lang="en-US" altLang="ko-KR" sz="1800" dirty="0"/>
            </a:br>
            <a:r>
              <a:rPr kumimoji="1" lang="en-US" altLang="ko-KR" sz="1800" dirty="0"/>
              <a:t>3. Quantum Generative Adversarial Networks (QGAN)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이외에도 </a:t>
            </a:r>
            <a:r>
              <a:rPr kumimoji="1" lang="en-US" altLang="ko-KR" sz="1800" dirty="0"/>
              <a:t>Quantum Graph Neural Networks (QGNN), Quantum Graph Recurrent Neural Networks(QGRNN)</a:t>
            </a:r>
            <a:r>
              <a:rPr kumimoji="1" lang="ko-KR" altLang="en-US" sz="1800" dirty="0"/>
              <a:t>등이 연구되고 있음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또한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고전 신경망에서 앙상블 등을 통해 네트워크를 융합해서 사용하는 것처럼 개별적인 양자 회로를 </a:t>
            </a:r>
            <a:r>
              <a:rPr kumimoji="1" lang="ko-KR" altLang="en-US" sz="1800" dirty="0" err="1"/>
              <a:t>병렬으로</a:t>
            </a:r>
            <a:r>
              <a:rPr kumimoji="1" lang="ko-KR" altLang="en-US" sz="1800" dirty="0"/>
              <a:t> 동작시키는 방법들도 사용</a:t>
            </a:r>
            <a:endParaRPr kumimoji="1"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5550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E45D7842-AF66-B54C-A3B8-4CC1406AEC22}"/>
              </a:ext>
            </a:extLst>
          </p:cNvPr>
          <p:cNvGrpSpPr/>
          <p:nvPr/>
        </p:nvGrpSpPr>
        <p:grpSpPr>
          <a:xfrm>
            <a:off x="1640150" y="4220750"/>
            <a:ext cx="8911700" cy="2554763"/>
            <a:chOff x="1781241" y="3339101"/>
            <a:chExt cx="8911700" cy="25547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21A1B46-D758-0F42-AADE-5E8DA3253030}"/>
                </a:ext>
              </a:extLst>
            </p:cNvPr>
            <p:cNvSpPr/>
            <p:nvPr/>
          </p:nvSpPr>
          <p:spPr>
            <a:xfrm>
              <a:off x="1781241" y="3429000"/>
              <a:ext cx="1596606" cy="1786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Input image</a:t>
              </a:r>
              <a:endParaRPr kumimoji="1" lang="ko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19BC539B-B438-5340-82B5-C3DC6FF9A337}"/>
                </a:ext>
              </a:extLst>
            </p:cNvPr>
            <p:cNvCxnSpPr/>
            <p:nvPr/>
          </p:nvCxnSpPr>
          <p:spPr>
            <a:xfrm>
              <a:off x="4138613" y="3629153"/>
              <a:ext cx="4529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0DFE8CCC-2B5D-2B4D-AF1E-5DB70CE2684A}"/>
                </a:ext>
              </a:extLst>
            </p:cNvPr>
            <p:cNvCxnSpPr/>
            <p:nvPr/>
          </p:nvCxnSpPr>
          <p:spPr>
            <a:xfrm>
              <a:off x="4138613" y="4092140"/>
              <a:ext cx="4529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578491C6-D516-774E-814C-B6F82BA44352}"/>
                </a:ext>
              </a:extLst>
            </p:cNvPr>
            <p:cNvCxnSpPr/>
            <p:nvPr/>
          </p:nvCxnSpPr>
          <p:spPr>
            <a:xfrm>
              <a:off x="4138613" y="4555127"/>
              <a:ext cx="4529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6C059306-E93A-7346-BF8F-D1A0D1677B2F}"/>
                </a:ext>
              </a:extLst>
            </p:cNvPr>
            <p:cNvCxnSpPr/>
            <p:nvPr/>
          </p:nvCxnSpPr>
          <p:spPr>
            <a:xfrm>
              <a:off x="4138613" y="5029689"/>
              <a:ext cx="452955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6ADE0A6-D895-8842-9552-E09754F1EFAC}"/>
                    </a:ext>
                  </a:extLst>
                </p:cNvPr>
                <p:cNvSpPr/>
                <p:nvPr/>
              </p:nvSpPr>
              <p:spPr>
                <a:xfrm>
                  <a:off x="3859989" y="3431781"/>
                  <a:ext cx="437908" cy="3947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𝑅𝑋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76ADE0A6-D895-8842-9552-E09754F1E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89" y="3431781"/>
                  <a:ext cx="437908" cy="394744"/>
                </a:xfrm>
                <a:prstGeom prst="rect">
                  <a:avLst/>
                </a:prstGeom>
                <a:blipFill>
                  <a:blip r:embed="rId2"/>
                  <a:stretch>
                    <a:fillRect l="-22222" b="-121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062E4BAB-AB89-4444-B53B-B67040A5AC7E}"/>
                    </a:ext>
                  </a:extLst>
                </p:cNvPr>
                <p:cNvSpPr/>
                <p:nvPr/>
              </p:nvSpPr>
              <p:spPr>
                <a:xfrm>
                  <a:off x="3859989" y="3894768"/>
                  <a:ext cx="437908" cy="3947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𝑅𝑋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062E4BAB-AB89-4444-B53B-B67040A5A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89" y="3894768"/>
                  <a:ext cx="437908" cy="394744"/>
                </a:xfrm>
                <a:prstGeom prst="rect">
                  <a:avLst/>
                </a:prstGeom>
                <a:blipFill>
                  <a:blip r:embed="rId3"/>
                  <a:stretch>
                    <a:fillRect l="-22222" b="-121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966F40C-4ADF-C840-A4A5-5C32157A4153}"/>
                    </a:ext>
                  </a:extLst>
                </p:cNvPr>
                <p:cNvSpPr/>
                <p:nvPr/>
              </p:nvSpPr>
              <p:spPr>
                <a:xfrm>
                  <a:off x="3859989" y="4357755"/>
                  <a:ext cx="437908" cy="3947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𝑅𝑋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966F40C-4ADF-C840-A4A5-5C32157A4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89" y="4357755"/>
                  <a:ext cx="437908" cy="394744"/>
                </a:xfrm>
                <a:prstGeom prst="rect">
                  <a:avLst/>
                </a:prstGeom>
                <a:blipFill>
                  <a:blip r:embed="rId4"/>
                  <a:stretch>
                    <a:fillRect l="-22222" b="-117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4E16283-1151-3C49-96EB-D74A26F0E1F0}"/>
                    </a:ext>
                  </a:extLst>
                </p:cNvPr>
                <p:cNvSpPr/>
                <p:nvPr/>
              </p:nvSpPr>
              <p:spPr>
                <a:xfrm>
                  <a:off x="3859989" y="4820742"/>
                  <a:ext cx="437908" cy="3947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𝑅𝑋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4E16283-1151-3C49-96EB-D74A26F0E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9989" y="4820742"/>
                  <a:ext cx="437908" cy="394744"/>
                </a:xfrm>
                <a:prstGeom prst="rect">
                  <a:avLst/>
                </a:prstGeom>
                <a:blipFill>
                  <a:blip r:embed="rId5"/>
                  <a:stretch>
                    <a:fillRect l="-22222" b="-121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8FB9A59-0770-8148-A06D-288918DB6A49}"/>
                    </a:ext>
                  </a:extLst>
                </p:cNvPr>
                <p:cNvSpPr/>
                <p:nvPr/>
              </p:nvSpPr>
              <p:spPr>
                <a:xfrm>
                  <a:off x="5068447" y="3431781"/>
                  <a:ext cx="582702" cy="8577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ko-KR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baseline="-25000" dirty="0"/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8FB9A59-0770-8148-A06D-288918DB6A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447" y="3431781"/>
                  <a:ext cx="582702" cy="8577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1BDF575-BD6C-0B42-9E01-88B09BE0B1A0}"/>
                    </a:ext>
                  </a:extLst>
                </p:cNvPr>
                <p:cNvSpPr/>
                <p:nvPr/>
              </p:nvSpPr>
              <p:spPr>
                <a:xfrm>
                  <a:off x="5068447" y="4357757"/>
                  <a:ext cx="582699" cy="8577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ko-KR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baseline="-25000" dirty="0"/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1BDF575-BD6C-0B42-9E01-88B09BE0B1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447" y="4357757"/>
                  <a:ext cx="582699" cy="85772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8458D2-E70C-3D43-BB6F-AC01BBA5926A}"/>
                </a:ext>
              </a:extLst>
            </p:cNvPr>
            <p:cNvGrpSpPr/>
            <p:nvPr/>
          </p:nvGrpSpPr>
          <p:grpSpPr>
            <a:xfrm>
              <a:off x="5861257" y="3429000"/>
              <a:ext cx="437908" cy="1624202"/>
              <a:chOff x="8206451" y="4163503"/>
              <a:chExt cx="437908" cy="16242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8335B386-5423-1C48-987A-D6FE9CB9921E}"/>
                      </a:ext>
                    </a:extLst>
                  </p:cNvPr>
                  <p:cNvSpPr/>
                  <p:nvPr/>
                </p:nvSpPr>
                <p:spPr>
                  <a:xfrm>
                    <a:off x="8206451" y="4163503"/>
                    <a:ext cx="437908" cy="394744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R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baseline="-25000" dirty="0"/>
                  </a:p>
                </p:txBody>
              </p:sp>
            </mc:Choice>
            <mc:Fallback xmlns=""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8335B386-5423-1C48-987A-D6FE9CB992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451" y="4163503"/>
                    <a:ext cx="437908" cy="3947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08" b="-88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DF239435-C254-6B42-89E6-00E4C1422153}"/>
                      </a:ext>
                    </a:extLst>
                  </p:cNvPr>
                  <p:cNvSpPr/>
                  <p:nvPr/>
                </p:nvSpPr>
                <p:spPr>
                  <a:xfrm>
                    <a:off x="8206451" y="5090164"/>
                    <a:ext cx="437908" cy="394744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kumimoji="1" lang="en-US" altLang="ko-KR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baseline="-25000" dirty="0"/>
                  </a:p>
                </p:txBody>
              </p:sp>
            </mc:Choice>
            <mc:Fallback xmlns=""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DF239435-C254-6B42-89E6-00E4C1422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6451" y="5090164"/>
                    <a:ext cx="437908" cy="3947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08" b="-88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136CC78D-9D3C-484F-AFDE-DBA8CF9E8D22}"/>
                  </a:ext>
                </a:extLst>
              </p:cNvPr>
              <p:cNvCxnSpPr>
                <a:cxnSpLocks/>
                <a:stCxn id="18" idx="2"/>
              </p:cNvCxnSpPr>
              <p:nvPr/>
            </p:nvCxnSpPr>
            <p:spPr>
              <a:xfrm>
                <a:off x="8425405" y="4558247"/>
                <a:ext cx="0" cy="2635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12545C5-D88E-3E46-9501-A22D585CF417}"/>
                  </a:ext>
                </a:extLst>
              </p:cNvPr>
              <p:cNvSpPr/>
              <p:nvPr/>
            </p:nvSpPr>
            <p:spPr>
              <a:xfrm>
                <a:off x="8402135" y="4804972"/>
                <a:ext cx="4653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DD53C32C-09E3-1648-89CD-9C2A2A5CB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25405" y="5484908"/>
                <a:ext cx="0" cy="26352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EB38C04A-7E3F-DE40-B096-87262AA7CC3F}"/>
                  </a:ext>
                </a:extLst>
              </p:cNvPr>
              <p:cNvSpPr/>
              <p:nvPr/>
            </p:nvSpPr>
            <p:spPr>
              <a:xfrm>
                <a:off x="8402135" y="5741986"/>
                <a:ext cx="46538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304F184-CC51-8147-81E6-0807C4FC72F5}"/>
                    </a:ext>
                  </a:extLst>
                </p:cNvPr>
                <p:cNvSpPr/>
                <p:nvPr/>
              </p:nvSpPr>
              <p:spPr>
                <a:xfrm>
                  <a:off x="6505721" y="3429000"/>
                  <a:ext cx="582699" cy="8577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ko-KR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baseline="-25000" dirty="0"/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304F184-CC51-8147-81E6-0807C4FC7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21" y="3429000"/>
                  <a:ext cx="582699" cy="8577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F172E5E0-D188-DA43-ABBC-8452551C4CFA}"/>
                    </a:ext>
                  </a:extLst>
                </p:cNvPr>
                <p:cNvSpPr/>
                <p:nvPr/>
              </p:nvSpPr>
              <p:spPr>
                <a:xfrm>
                  <a:off x="7294976" y="3431781"/>
                  <a:ext cx="437908" cy="39474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ko-KR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ko-KR" altLang="en-US" baseline="-25000" dirty="0"/>
                </a:p>
              </p:txBody>
            </p:sp>
          </mc:Choice>
          <mc:Fallback xmlns="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F172E5E0-D188-DA43-ABBC-8452551C4C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976" y="3431781"/>
                  <a:ext cx="437908" cy="394744"/>
                </a:xfrm>
                <a:prstGeom prst="rect">
                  <a:avLst/>
                </a:prstGeom>
                <a:blipFill>
                  <a:blip r:embed="rId10"/>
                  <a:stretch>
                    <a:fillRect l="-11111"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B18D48BF-EBFD-BD48-82BA-881EC82E5B2F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7513930" y="3826525"/>
              <a:ext cx="0" cy="263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192C6C1-32CB-6149-B99B-8DB1E4DB2628}"/>
                </a:ext>
              </a:extLst>
            </p:cNvPr>
            <p:cNvSpPr/>
            <p:nvPr/>
          </p:nvSpPr>
          <p:spPr>
            <a:xfrm>
              <a:off x="7490660" y="4073250"/>
              <a:ext cx="46538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C41509F7-B1F5-5F48-9705-5B6347494F96}"/>
                </a:ext>
              </a:extLst>
            </p:cNvPr>
            <p:cNvGrpSpPr/>
            <p:nvPr/>
          </p:nvGrpSpPr>
          <p:grpSpPr>
            <a:xfrm>
              <a:off x="9093680" y="3429000"/>
              <a:ext cx="1599261" cy="1786481"/>
              <a:chOff x="7166216" y="2234579"/>
              <a:chExt cx="1599261" cy="1786481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FB7E34D-2CCA-7645-9FEA-51C36F9A64F1}"/>
                  </a:ext>
                </a:extLst>
              </p:cNvPr>
              <p:cNvSpPr/>
              <p:nvPr/>
            </p:nvSpPr>
            <p:spPr>
              <a:xfrm>
                <a:off x="7166216" y="2234579"/>
                <a:ext cx="1599261" cy="17864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Output image of </a:t>
                </a:r>
                <a:r>
                  <a:rPr kumimoji="1" lang="en-US" altLang="ko-KR" dirty="0" err="1"/>
                  <a:t>QConv</a:t>
                </a:r>
                <a:endParaRPr kumimoji="1"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D01FF93-60C5-4D4F-9D9E-CC8628761A0C}"/>
                  </a:ext>
                </a:extLst>
              </p:cNvPr>
              <p:cNvSpPr/>
              <p:nvPr/>
            </p:nvSpPr>
            <p:spPr>
              <a:xfrm>
                <a:off x="7320230" y="2575816"/>
                <a:ext cx="168293" cy="18193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6C23A5D-F547-614D-9C57-7FD074AF7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81574" y="3434090"/>
              <a:ext cx="437908" cy="3896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cxnSp>
          <p:nvCxnSpPr>
            <p:cNvPr id="42" name="꺾인 연결선[E] 41">
              <a:extLst>
                <a:ext uri="{FF2B5EF4-FFF2-40B4-BE49-F238E27FC236}">
                  <a16:creationId xmlns:a16="http://schemas.microsoft.com/office/drawing/2014/main" id="{11363F0A-6781-B24E-9AA4-25D38D0887DA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8419482" y="3628917"/>
              <a:ext cx="828212" cy="228947"/>
            </a:xfrm>
            <a:prstGeom prst="bentConnector3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꺾인 연결선[E] 42">
              <a:extLst>
                <a:ext uri="{FF2B5EF4-FFF2-40B4-BE49-F238E27FC236}">
                  <a16:creationId xmlns:a16="http://schemas.microsoft.com/office/drawing/2014/main" id="{731D1EF3-E30C-034C-8C4E-5D4F220C816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983073" y="3629153"/>
              <a:ext cx="1876916" cy="252580"/>
            </a:xfrm>
            <a:prstGeom prst="bentConnector3">
              <a:avLst>
                <a:gd name="adj1" fmla="val -5392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꺾인 연결선[E] 46">
              <a:extLst>
                <a:ext uri="{FF2B5EF4-FFF2-40B4-BE49-F238E27FC236}">
                  <a16:creationId xmlns:a16="http://schemas.microsoft.com/office/drawing/2014/main" id="{6EFA8D0B-9D66-674D-B5EA-E363B32880A5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2399634" y="3868942"/>
              <a:ext cx="1460355" cy="223198"/>
            </a:xfrm>
            <a:prstGeom prst="bentConnector3">
              <a:avLst>
                <a:gd name="adj1" fmla="val 71645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꺾인 연결선[E] 51">
              <a:extLst>
                <a:ext uri="{FF2B5EF4-FFF2-40B4-BE49-F238E27FC236}">
                  <a16:creationId xmlns:a16="http://schemas.microsoft.com/office/drawing/2014/main" id="{B474FCAE-A11A-E04A-8862-053A4BB5142E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2394291" y="4059087"/>
              <a:ext cx="1465698" cy="959027"/>
            </a:xfrm>
            <a:prstGeom prst="bentConnector3">
              <a:avLst>
                <a:gd name="adj1" fmla="val 57882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꺾인 연결선[E] 55">
              <a:extLst>
                <a:ext uri="{FF2B5EF4-FFF2-40B4-BE49-F238E27FC236}">
                  <a16:creationId xmlns:a16="http://schemas.microsoft.com/office/drawing/2014/main" id="{01836ECE-7FAE-B445-BF3B-8EA8E9DD1FE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983074" y="4035979"/>
              <a:ext cx="1876915" cy="519148"/>
            </a:xfrm>
            <a:prstGeom prst="bentConnector3">
              <a:avLst>
                <a:gd name="adj1" fmla="val -6098"/>
              </a:avLst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54EA782-9150-3342-B132-BE42CF4CA4A9}"/>
                </a:ext>
              </a:extLst>
            </p:cNvPr>
            <p:cNvSpPr/>
            <p:nvPr/>
          </p:nvSpPr>
          <p:spPr>
            <a:xfrm>
              <a:off x="4944667" y="3339101"/>
              <a:ext cx="2894589" cy="19520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AFAC62-810C-C844-8554-4415EBBB0A5D}"/>
                </a:ext>
              </a:extLst>
            </p:cNvPr>
            <p:cNvSpPr txBox="1"/>
            <p:nvPr/>
          </p:nvSpPr>
          <p:spPr>
            <a:xfrm>
              <a:off x="4843227" y="5309089"/>
              <a:ext cx="3097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Parameterized</a:t>
              </a:r>
              <a:br>
                <a:rPr kumimoji="1" lang="en-US" altLang="ko-KR" sz="1600" dirty="0"/>
              </a:br>
              <a:r>
                <a:rPr kumimoji="1" lang="en-US" altLang="ko-KR" sz="1600" dirty="0"/>
                <a:t>Quantum Convolution Circuit</a:t>
              </a:r>
              <a:endParaRPr kumimoji="1" lang="ko-KR" altLang="en-US" sz="16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FA29F0-68A2-D843-BBB4-C3AF9DF00A7B}"/>
                </a:ext>
              </a:extLst>
            </p:cNvPr>
            <p:cNvSpPr txBox="1"/>
            <p:nvPr/>
          </p:nvSpPr>
          <p:spPr>
            <a:xfrm>
              <a:off x="2694775" y="5420716"/>
              <a:ext cx="2768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Data encoding</a:t>
              </a:r>
              <a:endParaRPr kumimoji="1" lang="ko-KR" altLang="en-US" sz="1600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BE00043-3810-4344-9317-3108A94C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QCNN</a:t>
            </a:r>
            <a:endParaRPr kumimoji="1" lang="ko-KR" altLang="en-US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2E31DEE0-FCBC-1F47-9F47-942A77099A67}"/>
              </a:ext>
            </a:extLst>
          </p:cNvPr>
          <p:cNvGraphicFramePr>
            <a:graphicFrameLocks noGrp="1"/>
          </p:cNvGraphicFramePr>
          <p:nvPr/>
        </p:nvGraphicFramePr>
        <p:xfrm>
          <a:off x="1841983" y="4655655"/>
          <a:ext cx="416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278351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7859959"/>
                    </a:ext>
                  </a:extLst>
                </a:gridCol>
              </a:tblGrid>
              <a:tr h="11802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609"/>
                  </a:ext>
                </a:extLst>
              </a:tr>
              <a:tr h="118025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73063"/>
                  </a:ext>
                </a:extLst>
              </a:tr>
            </a:tbl>
          </a:graphicData>
        </a:graphic>
      </p:graphicFrame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95CF505B-63A1-3F47-ADFD-677231085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>
                <a:sym typeface="Wingdings" pitchFamily="2" charset="2"/>
              </a:rPr>
              <a:t>고전 신경망에서 수행하는  </a:t>
            </a:r>
            <a:r>
              <a:rPr kumimoji="1" lang="en-US" altLang="ko-KR" sz="1800" b="1" dirty="0"/>
              <a:t>Convolution </a:t>
            </a:r>
            <a:r>
              <a:rPr kumimoji="1" lang="ko-KR" altLang="en-US" sz="1800" b="1" dirty="0"/>
              <a:t>및 </a:t>
            </a:r>
            <a:r>
              <a:rPr kumimoji="1" lang="en-US" altLang="ko-KR" sz="1800" b="1" dirty="0"/>
              <a:t>Pooling </a:t>
            </a:r>
            <a:r>
              <a:rPr kumimoji="1" lang="ko-KR" altLang="en-US" sz="1800" b="1" dirty="0"/>
              <a:t>레이어를 </a:t>
            </a:r>
            <a:r>
              <a:rPr kumimoji="1" lang="ko-KR" altLang="en-US" sz="1800" b="1" dirty="0" err="1"/>
              <a:t>양자회로로</a:t>
            </a:r>
            <a:r>
              <a:rPr kumimoji="1" lang="ko-KR" altLang="en-US" sz="1800" b="1" dirty="0"/>
              <a:t> 구현</a:t>
            </a:r>
            <a:br>
              <a:rPr kumimoji="1" lang="en-US" altLang="ko-KR" sz="1800" b="1" dirty="0"/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입력데이터와 필터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>
                <a:sym typeface="Wingdings" pitchFamily="2" charset="2"/>
              </a:rPr>
              <a:t>가중치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  <a:r>
              <a:rPr kumimoji="1" lang="ko-KR" altLang="en-US" sz="1800" dirty="0" err="1">
                <a:sym typeface="Wingdings" pitchFamily="2" charset="2"/>
              </a:rPr>
              <a:t>를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ko-KR" altLang="en-US" sz="1800" dirty="0" err="1">
                <a:sym typeface="Wingdings" pitchFamily="2" charset="2"/>
              </a:rPr>
              <a:t>행렬곱</a:t>
            </a:r>
            <a:r>
              <a:rPr kumimoji="1" lang="ko-KR" altLang="en-US" sz="1800" dirty="0">
                <a:sym typeface="Wingdings" pitchFamily="2" charset="2"/>
              </a:rPr>
              <a:t> 연산하므로 지역적</a:t>
            </a:r>
            <a:r>
              <a:rPr kumimoji="1" lang="en-US" altLang="ko-KR" sz="1800" dirty="0">
                <a:sym typeface="Wingdings" pitchFamily="2" charset="2"/>
              </a:rPr>
              <a:t>, </a:t>
            </a:r>
            <a:r>
              <a:rPr kumimoji="1" lang="ko-KR" altLang="en-US" sz="1800" dirty="0">
                <a:sym typeface="Wingdings" pitchFamily="2" charset="2"/>
              </a:rPr>
              <a:t>공간적 특징 학습에 효과적</a:t>
            </a: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sym typeface="Wingdings" pitchFamily="2" charset="2"/>
              </a:rPr>
              <a:t>Classical CNN</a:t>
            </a:r>
            <a:r>
              <a:rPr kumimoji="1" lang="ko-KR" altLang="en-US" sz="1800" dirty="0">
                <a:sym typeface="Wingdings" pitchFamily="2" charset="2"/>
              </a:rPr>
              <a:t>과 비교하여 </a:t>
            </a:r>
            <a:r>
              <a:rPr kumimoji="1" lang="ko-KR" altLang="en-US" sz="1800" b="1" dirty="0">
                <a:sym typeface="Wingdings" pitchFamily="2" charset="2"/>
              </a:rPr>
              <a:t>더 적은 </a:t>
            </a:r>
            <a:r>
              <a:rPr kumimoji="1" lang="ko-KR" altLang="en-US" sz="1800" b="1" dirty="0" err="1">
                <a:sym typeface="Wingdings" pitchFamily="2" charset="2"/>
              </a:rPr>
              <a:t>파라미터</a:t>
            </a:r>
            <a:r>
              <a:rPr kumimoji="1" lang="ko-KR" altLang="en-US" sz="1800" dirty="0" err="1">
                <a:sym typeface="Wingdings" pitchFamily="2" charset="2"/>
              </a:rPr>
              <a:t>로</a:t>
            </a:r>
            <a:r>
              <a:rPr kumimoji="1" lang="ko-KR" altLang="en-US" sz="1800" dirty="0">
                <a:sym typeface="Wingdings" pitchFamily="2" charset="2"/>
              </a:rPr>
              <a:t> 비슷한 수준의 성능 달성 가능</a:t>
            </a: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ym typeface="Wingdings" pitchFamily="2" charset="2"/>
              </a:rPr>
              <a:t>보통 필터에 </a:t>
            </a:r>
            <a:r>
              <a:rPr kumimoji="1" lang="en-US" altLang="ko-KR" sz="1800" b="1" dirty="0">
                <a:sym typeface="Wingdings" pitchFamily="2" charset="2"/>
              </a:rPr>
              <a:t>qubit</a:t>
            </a:r>
            <a:r>
              <a:rPr kumimoji="1" lang="ko-KR" altLang="en-US" sz="1800" b="1" dirty="0" err="1">
                <a:sym typeface="Wingdings" pitchFamily="2" charset="2"/>
              </a:rPr>
              <a:t>를</a:t>
            </a:r>
            <a:r>
              <a:rPr kumimoji="1" lang="ko-KR" altLang="en-US" sz="1800" b="1" dirty="0">
                <a:sym typeface="Wingdings" pitchFamily="2" charset="2"/>
              </a:rPr>
              <a:t> 많이 할당하지 않고 </a:t>
            </a:r>
            <a:r>
              <a:rPr kumimoji="1" lang="en-US" altLang="ko-KR" sz="1800" b="1" dirty="0">
                <a:sym typeface="Wingdings" pitchFamily="2" charset="2"/>
              </a:rPr>
              <a:t>2x2, 3x3 </a:t>
            </a:r>
            <a:r>
              <a:rPr kumimoji="1" lang="ko-KR" altLang="en-US" sz="1800" b="1" dirty="0">
                <a:sym typeface="Wingdings" pitchFamily="2" charset="2"/>
              </a:rPr>
              <a:t>커널</a:t>
            </a:r>
            <a:r>
              <a:rPr kumimoji="1" lang="en-US" altLang="ko-KR" sz="1800" b="1" dirty="0">
                <a:sym typeface="Wingdings" pitchFamily="2" charset="2"/>
              </a:rPr>
              <a:t>(</a:t>
            </a:r>
            <a:r>
              <a:rPr kumimoji="1" lang="ko-KR" altLang="en-US" sz="1800" b="1" dirty="0">
                <a:sym typeface="Wingdings" pitchFamily="2" charset="2"/>
              </a:rPr>
              <a:t>필터</a:t>
            </a:r>
            <a:r>
              <a:rPr kumimoji="1" lang="en-US" altLang="ko-KR" sz="1800" b="1" dirty="0">
                <a:sym typeface="Wingdings" pitchFamily="2" charset="2"/>
              </a:rPr>
              <a:t>)</a:t>
            </a:r>
            <a:r>
              <a:rPr kumimoji="1" lang="ko-KR" altLang="en-US" sz="1800" b="1" dirty="0">
                <a:sym typeface="Wingdings" pitchFamily="2" charset="2"/>
              </a:rPr>
              <a:t> 정도 사용 </a:t>
            </a:r>
            <a:r>
              <a:rPr kumimoji="1" lang="en-US" altLang="ko-KR" sz="1800" b="1" dirty="0">
                <a:sym typeface="Wingdings" pitchFamily="2" charset="2"/>
              </a:rPr>
              <a:t>(4-qubit, 9-qubit)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convolution</a:t>
            </a:r>
            <a:r>
              <a:rPr kumimoji="1" lang="ko-KR" altLang="en-US" sz="1800" dirty="0">
                <a:sym typeface="Wingdings" pitchFamily="2" charset="2"/>
              </a:rPr>
              <a:t>은 입력</a:t>
            </a:r>
            <a:r>
              <a:rPr kumimoji="1" lang="en-US" altLang="ko-KR" sz="1800" dirty="0">
                <a:sym typeface="Wingdings" pitchFamily="2" charset="2"/>
              </a:rPr>
              <a:t> </a:t>
            </a:r>
            <a:r>
              <a:rPr kumimoji="1" lang="ko-KR" altLang="en-US" sz="1800" dirty="0">
                <a:sym typeface="Wingdings" pitchFamily="2" charset="2"/>
              </a:rPr>
              <a:t>데이터 전체에 수행하는 것이 아니라 필터 단위 </a:t>
            </a: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ko-KR" altLang="en-US" sz="1800" b="1" dirty="0">
                <a:sym typeface="Wingdings" pitchFamily="2" charset="2"/>
              </a:rPr>
              <a:t>적은 </a:t>
            </a:r>
            <a:r>
              <a:rPr kumimoji="1" lang="ko-KR" altLang="en-US" sz="1800" b="1" dirty="0" err="1">
                <a:sym typeface="Wingdings" pitchFamily="2" charset="2"/>
              </a:rPr>
              <a:t>큐비트로</a:t>
            </a:r>
            <a:r>
              <a:rPr kumimoji="1" lang="ko-KR" altLang="en-US" sz="1800" b="1" dirty="0">
                <a:sym typeface="Wingdings" pitchFamily="2" charset="2"/>
              </a:rPr>
              <a:t> 수행하기에 적합</a:t>
            </a:r>
            <a:endParaRPr kumimoji="1" lang="en-US" altLang="ko-KR" sz="1800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ym typeface="Wingdings" pitchFamily="2" charset="2"/>
              </a:rPr>
              <a:t>정해진 게이트 및 회로가 있는 것이 아니고 랜덤으로도 설정 가능</a:t>
            </a:r>
            <a:br>
              <a:rPr kumimoji="1" lang="en-US" altLang="ko-KR" sz="1800" dirty="0"/>
            </a:br>
            <a:endParaRPr kumimoji="1" lang="ko-KR" altLang="en-US" sz="18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4D08C3-7910-5940-B7C0-65EA0AD8EE8A}"/>
              </a:ext>
            </a:extLst>
          </p:cNvPr>
          <p:cNvSpPr txBox="1"/>
          <p:nvPr/>
        </p:nvSpPr>
        <p:spPr>
          <a:xfrm>
            <a:off x="8375790" y="210925"/>
            <a:ext cx="3926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QCNN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 </a:t>
            </a:r>
            <a:r>
              <a:rPr lang="en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Cong, Iris, </a:t>
            </a:r>
            <a:r>
              <a:rPr lang="en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Soonwon</a:t>
            </a:r>
            <a:r>
              <a:rPr lang="en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Choi, and Mikhail D. </a:t>
            </a:r>
            <a:r>
              <a:rPr lang="en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Lukin</a:t>
            </a:r>
            <a:r>
              <a:rPr lang="en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"Quantum convolutional neural networks." </a:t>
            </a:r>
            <a:r>
              <a:rPr lang="en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Physics</a:t>
            </a:r>
            <a:r>
              <a:rPr lang="en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15.12 (2019): 1273-1278.</a:t>
            </a:r>
          </a:p>
          <a:p>
            <a:r>
              <a:rPr lang="ko-KR" alt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에서 처음 제안됨</a:t>
            </a:r>
            <a:endParaRPr lang="en" altLang="ko-KR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8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90D4-ED18-844B-884A-8C5DA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QRNN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C7F7D-F5D6-8045-8FB0-26FB116C7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/>
              <a:t>고전 신경망의 한 종류인 </a:t>
            </a:r>
            <a:r>
              <a:rPr kumimoji="1" lang="en-US" altLang="ko-KR" sz="1800" dirty="0"/>
              <a:t>RNN</a:t>
            </a:r>
            <a:r>
              <a:rPr kumimoji="1" lang="ko-KR" altLang="en-US" sz="1800" dirty="0"/>
              <a:t>은</a:t>
            </a:r>
            <a:r>
              <a:rPr kumimoji="1" lang="en-US" altLang="ko-KR" sz="1800" dirty="0"/>
              <a:t> Sequence to sequence </a:t>
            </a:r>
            <a:r>
              <a:rPr kumimoji="1" lang="ko-KR" altLang="en-US" sz="1800" dirty="0"/>
              <a:t>모델의 기초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기존의 </a:t>
            </a:r>
            <a:r>
              <a:rPr kumimoji="1" lang="en" altLang="ko-KR" sz="1800" dirty="0"/>
              <a:t>RNN </a:t>
            </a:r>
            <a:r>
              <a:rPr kumimoji="1" lang="ko-KR" altLang="en-US" sz="1800" dirty="0"/>
              <a:t>및 </a:t>
            </a:r>
            <a:r>
              <a:rPr kumimoji="1" lang="en" altLang="ko-KR" sz="1800" dirty="0"/>
              <a:t>LSTM</a:t>
            </a:r>
            <a:r>
              <a:rPr kumimoji="1" lang="ko-KR" altLang="en-US" sz="1800" dirty="0"/>
              <a:t>과 마찬가지로 네트워크에 제공된 입력에 대해 연속적으로 </a:t>
            </a:r>
            <a:r>
              <a:rPr kumimoji="1" lang="en-US" altLang="ko-KR" sz="1800" dirty="0"/>
              <a:t>cell</a:t>
            </a:r>
            <a:r>
              <a:rPr kumimoji="1" lang="ko-KR" altLang="en-US" sz="1800" dirty="0"/>
              <a:t>을 적용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en-US" altLang="ko-KR" sz="1600" dirty="0">
                <a:sym typeface="Wingdings" pitchFamily="2" charset="2"/>
              </a:rPr>
              <a:t>cell : </a:t>
            </a:r>
            <a:r>
              <a:rPr kumimoji="1" lang="ko-KR" altLang="en-US" sz="1600" dirty="0">
                <a:sym typeface="Wingdings" pitchFamily="2" charset="2"/>
              </a:rPr>
              <a:t>이전 </a:t>
            </a:r>
            <a:r>
              <a:rPr kumimoji="1" lang="en-US" altLang="ko-KR" sz="1600" dirty="0">
                <a:sym typeface="Wingdings" pitchFamily="2" charset="2"/>
              </a:rPr>
              <a:t>hidden layer</a:t>
            </a:r>
            <a:r>
              <a:rPr kumimoji="1" lang="ko-KR" altLang="en-US" sz="1600" dirty="0">
                <a:sym typeface="Wingdings" pitchFamily="2" charset="2"/>
              </a:rPr>
              <a:t>의 출력을 입력으로 하며</a:t>
            </a:r>
            <a:r>
              <a:rPr kumimoji="1" lang="en-US" altLang="ko-KR" sz="1600" dirty="0">
                <a:sym typeface="Wingdings" pitchFamily="2" charset="2"/>
              </a:rPr>
              <a:t>, sequence </a:t>
            </a:r>
            <a:r>
              <a:rPr kumimoji="1" lang="ko-KR" altLang="en-US" sz="1600" dirty="0">
                <a:sym typeface="Wingdings" pitchFamily="2" charset="2"/>
              </a:rPr>
              <a:t>학습을 위해 이를 기억하는 메모리 역할 </a:t>
            </a:r>
            <a:r>
              <a:rPr kumimoji="1" lang="en-US" altLang="ko-KR" sz="1600" dirty="0">
                <a:sym typeface="Wingdings" pitchFamily="2" charset="2"/>
              </a:rPr>
              <a:t>(NN</a:t>
            </a:r>
            <a:r>
              <a:rPr kumimoji="1" lang="ko-KR" altLang="en-US" sz="1600" dirty="0">
                <a:sym typeface="Wingdings" pitchFamily="2" charset="2"/>
              </a:rPr>
              <a:t>에서의 </a:t>
            </a:r>
            <a:r>
              <a:rPr kumimoji="1" lang="en-US" altLang="ko-KR" sz="1600" dirty="0">
                <a:sym typeface="Wingdings" pitchFamily="2" charset="2"/>
              </a:rPr>
              <a:t>node)</a:t>
            </a:r>
          </a:p>
          <a:p>
            <a:pPr>
              <a:lnSpc>
                <a:spcPct val="150000"/>
              </a:lnSpc>
            </a:pPr>
            <a:r>
              <a:rPr kumimoji="1" lang="ko-KR" altLang="en-US" sz="1800" b="1" dirty="0"/>
              <a:t>입력 층 및 출력 층과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각 은닉 셀의 비선형 활성화 함수를 양자 회로로 구성</a:t>
            </a:r>
            <a:endParaRPr kumimoji="1" lang="en-US" altLang="ko-KR" sz="1800" b="1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[QRNN]</a:t>
            </a:r>
            <a:r>
              <a:rPr kumimoji="1" lang="ko-KR" altLang="en-US" sz="1800" dirty="0"/>
              <a:t>전까지는 실제로 실행 가능한 양자 순환 신경망</a:t>
            </a:r>
            <a:r>
              <a:rPr kumimoji="1" lang="en-US" altLang="ko-KR" sz="1800" dirty="0"/>
              <a:t>(QRNN)</a:t>
            </a:r>
            <a:r>
              <a:rPr kumimoji="1" lang="ko-KR" altLang="en-US" sz="1800" dirty="0"/>
              <a:t>은 제안되지 않음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해당 논문에서는 </a:t>
            </a:r>
            <a:r>
              <a:rPr kumimoji="1" lang="en-US" altLang="ko-KR" sz="1800" b="1" dirty="0">
                <a:sym typeface="Wingdings" pitchFamily="2" charset="2"/>
              </a:rPr>
              <a:t>12-qubit</a:t>
            </a:r>
            <a:r>
              <a:rPr kumimoji="1" lang="ko-KR" altLang="en-US" sz="1800" b="1" dirty="0" err="1">
                <a:sym typeface="Wingdings" pitchFamily="2" charset="2"/>
              </a:rPr>
              <a:t>를</a:t>
            </a:r>
            <a:r>
              <a:rPr kumimoji="1" lang="ko-KR" altLang="en-US" sz="1800" b="1" dirty="0">
                <a:sym typeface="Wingdings" pitchFamily="2" charset="2"/>
              </a:rPr>
              <a:t> 사용</a:t>
            </a:r>
            <a:r>
              <a:rPr kumimoji="1" lang="ko-KR" altLang="en-US" sz="1800" dirty="0">
                <a:sym typeface="Wingdings" pitchFamily="2" charset="2"/>
              </a:rPr>
              <a:t>하여 </a:t>
            </a:r>
            <a:r>
              <a:rPr kumimoji="1" lang="en-US" altLang="ko-KR" sz="1800" dirty="0">
                <a:sym typeface="Wingdings" pitchFamily="2" charset="2"/>
              </a:rPr>
              <a:t>MNIST </a:t>
            </a:r>
            <a:r>
              <a:rPr kumimoji="1" lang="ko-KR" altLang="en-US" sz="1800" dirty="0">
                <a:sym typeface="Wingdings" pitchFamily="2" charset="2"/>
              </a:rPr>
              <a:t>데이터셋에서 </a:t>
            </a:r>
            <a:r>
              <a:rPr kumimoji="1" lang="en-US" altLang="ko-KR" sz="1800" b="1" dirty="0">
                <a:sym typeface="Wingdings" pitchFamily="2" charset="2"/>
              </a:rPr>
              <a:t>0</a:t>
            </a:r>
            <a:r>
              <a:rPr kumimoji="1" lang="ko-KR" altLang="en-US" sz="1800" b="1" dirty="0">
                <a:sym typeface="Wingdings" pitchFamily="2" charset="2"/>
              </a:rPr>
              <a:t>과 </a:t>
            </a:r>
            <a:r>
              <a:rPr kumimoji="1" lang="en-US" altLang="ko-KR" sz="1800" b="1" dirty="0">
                <a:sym typeface="Wingdings" pitchFamily="2" charset="2"/>
              </a:rPr>
              <a:t>1</a:t>
            </a:r>
            <a:r>
              <a:rPr kumimoji="1" lang="ko-KR" altLang="en-US" sz="1800" b="1" dirty="0">
                <a:sym typeface="Wingdings" pitchFamily="2" charset="2"/>
              </a:rPr>
              <a:t>만 분류하는 이진 </a:t>
            </a:r>
            <a:r>
              <a:rPr kumimoji="1" lang="ko-KR" altLang="en-US" sz="1800" b="1" dirty="0" err="1">
                <a:sym typeface="Wingdings" pitchFamily="2" charset="2"/>
              </a:rPr>
              <a:t>분류기를</a:t>
            </a:r>
            <a:r>
              <a:rPr kumimoji="1" lang="ko-KR" altLang="en-US" sz="1800" b="1" dirty="0">
                <a:sym typeface="Wingdings" pitchFamily="2" charset="2"/>
              </a:rPr>
              <a:t> 제안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     </a:t>
            </a:r>
            <a:r>
              <a:rPr kumimoji="1" lang="ko-KR" altLang="en-US" sz="1800" dirty="0">
                <a:sym typeface="Wingdings" pitchFamily="2" charset="2"/>
              </a:rPr>
              <a:t>고전 </a:t>
            </a:r>
            <a:r>
              <a:rPr kumimoji="1" lang="en-US" altLang="ko-KR" sz="1800" dirty="0">
                <a:sym typeface="Wingdings" pitchFamily="2" charset="2"/>
              </a:rPr>
              <a:t>RNN(20808</a:t>
            </a:r>
            <a:r>
              <a:rPr kumimoji="1" lang="ko-KR" altLang="en-US" sz="1800" dirty="0">
                <a:sym typeface="Wingdings" pitchFamily="2" charset="2"/>
              </a:rPr>
              <a:t>개</a:t>
            </a:r>
            <a:r>
              <a:rPr kumimoji="1" lang="en-US" altLang="ko-KR" sz="1800" dirty="0">
                <a:sym typeface="Wingdings" pitchFamily="2" charset="2"/>
              </a:rPr>
              <a:t>) </a:t>
            </a:r>
            <a:r>
              <a:rPr kumimoji="1" lang="ko-KR" altLang="en-US" sz="1800" dirty="0">
                <a:sym typeface="Wingdings" pitchFamily="2" charset="2"/>
              </a:rPr>
              <a:t>및 </a:t>
            </a:r>
            <a:r>
              <a:rPr kumimoji="1" lang="en-US" altLang="ko-KR" sz="1800" dirty="0">
                <a:sym typeface="Wingdings" pitchFamily="2" charset="2"/>
              </a:rPr>
              <a:t>LSTM (21448</a:t>
            </a:r>
            <a:r>
              <a:rPr kumimoji="1" lang="ko-KR" altLang="en-US" sz="1800" dirty="0">
                <a:sym typeface="Wingdings" pitchFamily="2" charset="2"/>
              </a:rPr>
              <a:t>개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  <a:r>
              <a:rPr kumimoji="1" lang="ko-KR" altLang="en-US" sz="1800" dirty="0">
                <a:sym typeface="Wingdings" pitchFamily="2" charset="2"/>
              </a:rPr>
              <a:t>에 비해 더 적은 </a:t>
            </a:r>
            <a:r>
              <a:rPr kumimoji="1" lang="en-US" altLang="ko-KR" sz="1800" dirty="0">
                <a:sym typeface="Wingdings" pitchFamily="2" charset="2"/>
              </a:rPr>
              <a:t>1956</a:t>
            </a:r>
            <a:r>
              <a:rPr kumimoji="1" lang="ko-KR" altLang="en-US" sz="1800" dirty="0">
                <a:sym typeface="Wingdings" pitchFamily="2" charset="2"/>
              </a:rPr>
              <a:t>개의 </a:t>
            </a:r>
            <a:r>
              <a:rPr kumimoji="1" lang="ko-KR" altLang="en-US" sz="1800" dirty="0" err="1">
                <a:sym typeface="Wingdings" pitchFamily="2" charset="2"/>
              </a:rPr>
              <a:t>파라미터로</a:t>
            </a:r>
            <a:r>
              <a:rPr kumimoji="1" lang="ko-KR" altLang="en-US" sz="1800" dirty="0">
                <a:sym typeface="Wingdings" pitchFamily="2" charset="2"/>
              </a:rPr>
              <a:t> 학습 가능</a:t>
            </a: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1920DC-B1B6-CA44-87A7-46DE41A0E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" t="14674" r="2004" b="3259"/>
          <a:stretch/>
        </p:blipFill>
        <p:spPr>
          <a:xfrm>
            <a:off x="5121371" y="4443842"/>
            <a:ext cx="6658709" cy="227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3A1AD-C0C8-184E-B512-C5EE6369428D}"/>
              </a:ext>
            </a:extLst>
          </p:cNvPr>
          <p:cNvSpPr txBox="1"/>
          <p:nvPr/>
        </p:nvSpPr>
        <p:spPr>
          <a:xfrm>
            <a:off x="156308" y="6069749"/>
            <a:ext cx="408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[QRNN] Bausch, Johannes. "Recurrent quantum neural networks." Advances in neural information processing systems 33 (2020): 1368-1379.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080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90D4-ED18-844B-884A-8C5DA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QGAN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C7F7D-F5D6-8045-8FB0-26FB116C7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/>
              <a:t>고전 신경망의 </a:t>
            </a:r>
            <a:r>
              <a:rPr kumimoji="1" lang="en-US" altLang="ko-KR" sz="1800" b="1" dirty="0"/>
              <a:t>GAN</a:t>
            </a:r>
            <a:r>
              <a:rPr kumimoji="1" lang="ko-KR" altLang="en-US" sz="1800" b="1" dirty="0"/>
              <a:t>은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랜덤 분포로부터 실제와 유사한 데이터를 생성</a:t>
            </a:r>
            <a:br>
              <a:rPr kumimoji="1" lang="en-US" altLang="ko-KR" sz="1800" dirty="0"/>
            </a:br>
            <a:r>
              <a:rPr kumimoji="1" lang="en-US" altLang="ko-KR" sz="1800" dirty="0"/>
              <a:t>1. Generator</a:t>
            </a:r>
            <a:r>
              <a:rPr kumimoji="1" lang="ko-KR" altLang="en-US" sz="1800" dirty="0"/>
              <a:t>는 </a:t>
            </a:r>
            <a:r>
              <a:rPr kumimoji="1" lang="ko-KR" altLang="en-US" sz="1800" dirty="0">
                <a:sym typeface="Wingdings" pitchFamily="2" charset="2"/>
              </a:rPr>
              <a:t>데이터의 확률 분포를 학습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2. </a:t>
            </a:r>
            <a:r>
              <a:rPr kumimoji="1" lang="ko-KR" altLang="en-US" sz="1800" dirty="0">
                <a:sym typeface="Wingdings" pitchFamily="2" charset="2"/>
              </a:rPr>
              <a:t>이를 위해 </a:t>
            </a:r>
            <a:r>
              <a:rPr kumimoji="1" lang="en-US" altLang="ko-KR" sz="1800" dirty="0">
                <a:sym typeface="Wingdings" pitchFamily="2" charset="2"/>
              </a:rPr>
              <a:t>discriminator</a:t>
            </a:r>
            <a:r>
              <a:rPr kumimoji="1" lang="ko-KR" altLang="en-US" sz="1800" dirty="0">
                <a:sym typeface="Wingdings" pitchFamily="2" charset="2"/>
              </a:rPr>
              <a:t>는 실제 데이터와 </a:t>
            </a:r>
            <a:r>
              <a:rPr kumimoji="1" lang="en-US" altLang="ko-KR" sz="1800" dirty="0">
                <a:sym typeface="Wingdings" pitchFamily="2" charset="2"/>
              </a:rPr>
              <a:t>Generator</a:t>
            </a:r>
            <a:r>
              <a:rPr kumimoji="1" lang="ko-KR" altLang="en-US" sz="1800" dirty="0">
                <a:sym typeface="Wingdings" pitchFamily="2" charset="2"/>
              </a:rPr>
              <a:t>가 생성한 데이터를 둘 다 입력 받은 후 </a:t>
            </a:r>
            <a:r>
              <a:rPr kumimoji="1" lang="en-US" altLang="ko-KR" sz="1800" dirty="0">
                <a:sym typeface="Wingdings" pitchFamily="2" charset="2"/>
              </a:rPr>
              <a:t>real</a:t>
            </a:r>
            <a:r>
              <a:rPr kumimoji="1" lang="ko-KR" altLang="en-US" sz="1800" dirty="0">
                <a:sym typeface="Wingdings" pitchFamily="2" charset="2"/>
              </a:rPr>
              <a:t>과 </a:t>
            </a:r>
            <a:r>
              <a:rPr kumimoji="1" lang="en-US" altLang="ko-KR" sz="1800" dirty="0">
                <a:sym typeface="Wingdings" pitchFamily="2" charset="2"/>
              </a:rPr>
              <a:t>fake </a:t>
            </a:r>
            <a:r>
              <a:rPr kumimoji="1" lang="ko-KR" altLang="en-US" sz="1800" dirty="0">
                <a:sym typeface="Wingdings" pitchFamily="2" charset="2"/>
              </a:rPr>
              <a:t>데이터를 구분하도록 학습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3. Generator</a:t>
            </a:r>
            <a:r>
              <a:rPr kumimoji="1" lang="ko-KR" altLang="en-US" sz="1800" dirty="0">
                <a:sym typeface="Wingdings" pitchFamily="2" charset="2"/>
              </a:rPr>
              <a:t>는 이러한 정보를 반영하여 구분할 수 없는 데이터를 생성</a:t>
            </a: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>
                <a:sym typeface="Wingdings" pitchFamily="2" charset="2"/>
              </a:rPr>
              <a:t>QGAN</a:t>
            </a:r>
            <a:r>
              <a:rPr kumimoji="1" lang="ko-KR" altLang="en-US" sz="1800" dirty="0">
                <a:sym typeface="Wingdings" pitchFamily="2" charset="2"/>
              </a:rPr>
              <a:t>는 이와 동일한 구조를 가지지만</a:t>
            </a:r>
            <a:r>
              <a:rPr kumimoji="1" lang="en-US" altLang="ko-KR" sz="1800" dirty="0">
                <a:sym typeface="Wingdings" pitchFamily="2" charset="2"/>
              </a:rPr>
              <a:t>, </a:t>
            </a:r>
            <a:r>
              <a:rPr kumimoji="1" lang="en-US" altLang="ko-KR" sz="1800" b="1" dirty="0">
                <a:sym typeface="Wingdings" pitchFamily="2" charset="2"/>
              </a:rPr>
              <a:t>Generator(</a:t>
            </a:r>
            <a:r>
              <a:rPr kumimoji="1" lang="ko-KR" altLang="en-US" sz="1800" b="1" dirty="0">
                <a:sym typeface="Wingdings" pitchFamily="2" charset="2"/>
              </a:rPr>
              <a:t>양자 신경망</a:t>
            </a:r>
            <a:r>
              <a:rPr kumimoji="1" lang="en-US" altLang="ko-KR" sz="1800" b="1" dirty="0">
                <a:sym typeface="Wingdings" pitchFamily="2" charset="2"/>
              </a:rPr>
              <a:t>) </a:t>
            </a:r>
            <a:r>
              <a:rPr kumimoji="1" lang="ko-KR" altLang="en-US" sz="1800" b="1" dirty="0">
                <a:sym typeface="Wingdings" pitchFamily="2" charset="2"/>
              </a:rPr>
              <a:t>및 </a:t>
            </a:r>
            <a:r>
              <a:rPr kumimoji="1" lang="en-US" altLang="ko-KR" sz="1800" b="1" dirty="0">
                <a:sym typeface="Wingdings" pitchFamily="2" charset="2"/>
              </a:rPr>
              <a:t>Discriminator(</a:t>
            </a:r>
            <a:r>
              <a:rPr kumimoji="1" lang="ko-KR" altLang="en-US" sz="1800" b="1" dirty="0">
                <a:sym typeface="Wingdings" pitchFamily="2" charset="2"/>
              </a:rPr>
              <a:t>고전 또는 양자</a:t>
            </a:r>
            <a:r>
              <a:rPr kumimoji="1" lang="en-US" altLang="ko-KR" sz="1800" b="1" dirty="0">
                <a:sym typeface="Wingdings" pitchFamily="2" charset="2"/>
              </a:rPr>
              <a:t>)</a:t>
            </a:r>
            <a:r>
              <a:rPr kumimoji="1" lang="ko-KR" altLang="en-US" sz="1800" b="1" dirty="0">
                <a:sym typeface="Wingdings" pitchFamily="2" charset="2"/>
              </a:rPr>
              <a:t>로 구성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현재 </a:t>
            </a:r>
            <a:r>
              <a:rPr kumimoji="1" lang="en-US" altLang="ko-KR" sz="1800" dirty="0" err="1">
                <a:sym typeface="Wingdings" pitchFamily="2" charset="2"/>
              </a:rPr>
              <a:t>Qiskit</a:t>
            </a:r>
            <a:r>
              <a:rPr kumimoji="1" lang="ko-KR" altLang="en-US" sz="1800" dirty="0">
                <a:sym typeface="Wingdings" pitchFamily="2" charset="2"/>
              </a:rPr>
              <a:t>에서 제공 중인 </a:t>
            </a:r>
            <a:r>
              <a:rPr kumimoji="1" lang="en-US" altLang="ko-KR" sz="1800" dirty="0">
                <a:sym typeface="Wingdings" pitchFamily="2" charset="2"/>
              </a:rPr>
              <a:t>QGAN</a:t>
            </a:r>
            <a:r>
              <a:rPr kumimoji="1" lang="ko-KR" altLang="en-US" sz="1800" dirty="0">
                <a:sym typeface="Wingdings" pitchFamily="2" charset="2"/>
              </a:rPr>
              <a:t>*은 </a:t>
            </a:r>
            <a:r>
              <a:rPr kumimoji="1" lang="en-US" altLang="ko-KR" sz="1800" b="1" dirty="0">
                <a:sym typeface="Wingdings" pitchFamily="2" charset="2"/>
              </a:rPr>
              <a:t>discriminator</a:t>
            </a:r>
            <a:r>
              <a:rPr kumimoji="1" lang="ko-KR" altLang="en-US" sz="1800" b="1" dirty="0">
                <a:sym typeface="Wingdings" pitchFamily="2" charset="2"/>
              </a:rPr>
              <a:t>가 고전 신경망</a:t>
            </a:r>
            <a:r>
              <a:rPr kumimoji="1" lang="ko-KR" altLang="en-US" sz="1800" dirty="0">
                <a:sym typeface="Wingdings" pitchFamily="2" charset="2"/>
              </a:rPr>
              <a:t>으로 구성</a:t>
            </a:r>
            <a:endParaRPr kumimoji="1" lang="ko-KR" altLang="en-US" sz="18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08D3745-0445-064B-AF16-E356852D97D0}"/>
              </a:ext>
            </a:extLst>
          </p:cNvPr>
          <p:cNvGrpSpPr/>
          <p:nvPr/>
        </p:nvGrpSpPr>
        <p:grpSpPr>
          <a:xfrm>
            <a:off x="1514599" y="4169764"/>
            <a:ext cx="10645457" cy="2468589"/>
            <a:chOff x="212917" y="2898931"/>
            <a:chExt cx="12169855" cy="299256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6F076E2-7A5B-6D45-8BEE-280D47EF5982}"/>
                </a:ext>
              </a:extLst>
            </p:cNvPr>
            <p:cNvGrpSpPr/>
            <p:nvPr/>
          </p:nvGrpSpPr>
          <p:grpSpPr>
            <a:xfrm>
              <a:off x="212917" y="2898931"/>
              <a:ext cx="10486936" cy="1677811"/>
              <a:chOff x="298886" y="3825040"/>
              <a:chExt cx="10486936" cy="1677811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C1F82AF-3B44-BA4A-934F-09D8F21DBD0C}"/>
                  </a:ext>
                </a:extLst>
              </p:cNvPr>
              <p:cNvGrpSpPr/>
              <p:nvPr/>
            </p:nvGrpSpPr>
            <p:grpSpPr>
              <a:xfrm>
                <a:off x="298886" y="3825040"/>
                <a:ext cx="10486936" cy="1271990"/>
                <a:chOff x="611501" y="4433485"/>
                <a:chExt cx="10486936" cy="1271990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95A5F19B-66C7-8A4B-8162-1FD8FA016574}"/>
                    </a:ext>
                  </a:extLst>
                </p:cNvPr>
                <p:cNvGrpSpPr/>
                <p:nvPr/>
              </p:nvGrpSpPr>
              <p:grpSpPr>
                <a:xfrm>
                  <a:off x="611501" y="5004964"/>
                  <a:ext cx="8406239" cy="700511"/>
                  <a:chOff x="-646776" y="3916427"/>
                  <a:chExt cx="8406239" cy="700511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A004AF9D-61BF-0E49-A114-B93CCC4D9C40}"/>
                      </a:ext>
                    </a:extLst>
                  </p:cNvPr>
                  <p:cNvSpPr/>
                  <p:nvPr/>
                </p:nvSpPr>
                <p:spPr>
                  <a:xfrm>
                    <a:off x="1953847" y="3954585"/>
                    <a:ext cx="1500554" cy="662353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/>
                      <a:t>Generator</a:t>
                    </a:r>
                    <a:endParaRPr kumimoji="1" lang="ko-KR" altLang="en-US" sz="1600" dirty="0"/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CFD731F8-1EFB-214C-B5B5-5A134AE8ABB1}"/>
                      </a:ext>
                    </a:extLst>
                  </p:cNvPr>
                  <p:cNvSpPr/>
                  <p:nvPr/>
                </p:nvSpPr>
                <p:spPr>
                  <a:xfrm>
                    <a:off x="6120186" y="3954584"/>
                    <a:ext cx="1639277" cy="662353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/>
                      <a:t>Discriminator</a:t>
                    </a:r>
                    <a:endParaRPr kumimoji="1" lang="ko-KR" altLang="en-US" sz="1600" dirty="0"/>
                  </a:p>
                </p:txBody>
              </p:sp>
              <p:cxnSp>
                <p:nvCxnSpPr>
                  <p:cNvPr id="7" name="직선 화살표 연결선 6">
                    <a:extLst>
                      <a:ext uri="{FF2B5EF4-FFF2-40B4-BE49-F238E27FC236}">
                        <a16:creationId xmlns:a16="http://schemas.microsoft.com/office/drawing/2014/main" id="{F34BA943-3A68-B242-9E39-DA502DD0E2E2}"/>
                      </a:ext>
                    </a:extLst>
                  </p:cNvPr>
                  <p:cNvCxnSpPr>
                    <a:cxnSpLocks/>
                    <a:stCxn id="4" idx="3"/>
                    <a:endCxn id="5" idx="1"/>
                  </p:cNvCxnSpPr>
                  <p:nvPr/>
                </p:nvCxnSpPr>
                <p:spPr>
                  <a:xfrm flipV="1">
                    <a:off x="3454401" y="4285760"/>
                    <a:ext cx="2665785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A683D6D-BD9D-FF4E-8E03-88435F086F65}"/>
                      </a:ext>
                    </a:extLst>
                  </p:cNvPr>
                  <p:cNvSpPr txBox="1"/>
                  <p:nvPr/>
                </p:nvSpPr>
                <p:spPr>
                  <a:xfrm>
                    <a:off x="4133337" y="3916427"/>
                    <a:ext cx="1325685" cy="410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600" dirty="0"/>
                      <a:t>Fake data</a:t>
                    </a:r>
                    <a:endParaRPr kumimoji="1" lang="ko-KR" altLang="en-US" sz="1600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7E62CEE-08BA-4340-90C9-B6D218160E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1368" y="3916428"/>
                    <a:ext cx="1325683" cy="4104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600" dirty="0"/>
                      <a:t>z</a:t>
                    </a:r>
                    <a:endParaRPr kumimoji="1" lang="ko-KR" altLang="en-US" sz="1600" dirty="0"/>
                  </a:p>
                </p:txBody>
              </p:sp>
              <p:cxnSp>
                <p:nvCxnSpPr>
                  <p:cNvPr id="11" name="직선 화살표 연결선 10">
                    <a:extLst>
                      <a:ext uri="{FF2B5EF4-FFF2-40B4-BE49-F238E27FC236}">
                        <a16:creationId xmlns:a16="http://schemas.microsoft.com/office/drawing/2014/main" id="{DB961A81-F70E-C244-8C21-EA8A4E07904E}"/>
                      </a:ext>
                    </a:extLst>
                  </p:cNvPr>
                  <p:cNvCxnSpPr>
                    <a:cxnSpLocks/>
                    <a:stCxn id="13" idx="3"/>
                    <a:endCxn id="4" idx="1"/>
                  </p:cNvCxnSpPr>
                  <p:nvPr/>
                </p:nvCxnSpPr>
                <p:spPr>
                  <a:xfrm>
                    <a:off x="470824" y="4278066"/>
                    <a:ext cx="1483023" cy="76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5358E16-3625-294E-825F-92895C0D2871}"/>
                      </a:ext>
                    </a:extLst>
                  </p:cNvPr>
                  <p:cNvSpPr txBox="1"/>
                  <p:nvPr/>
                </p:nvSpPr>
                <p:spPr>
                  <a:xfrm>
                    <a:off x="-646776" y="3985678"/>
                    <a:ext cx="1117600" cy="584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600" dirty="0"/>
                      <a:t>Random Variable</a:t>
                    </a:r>
                    <a:endParaRPr kumimoji="1" lang="ko-KR" altLang="en-US" sz="1600" dirty="0"/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81742B-758D-A949-A237-AF96BEE3E20C}"/>
                    </a:ext>
                  </a:extLst>
                </p:cNvPr>
                <p:cNvSpPr txBox="1"/>
                <p:nvPr/>
              </p:nvSpPr>
              <p:spPr>
                <a:xfrm>
                  <a:off x="7369674" y="4433485"/>
                  <a:ext cx="1656858" cy="410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Real data</a:t>
                  </a:r>
                  <a:endParaRPr kumimoji="1" lang="ko-KR" altLang="en-US" sz="1600" dirty="0"/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350A6C30-5FD7-CB45-BCEB-BDD001CCBDE6}"/>
                    </a:ext>
                  </a:extLst>
                </p:cNvPr>
                <p:cNvCxnSpPr>
                  <a:cxnSpLocks/>
                  <a:stCxn id="17" idx="2"/>
                  <a:endCxn id="5" idx="0"/>
                </p:cNvCxnSpPr>
                <p:nvPr/>
              </p:nvCxnSpPr>
              <p:spPr>
                <a:xfrm flipH="1">
                  <a:off x="8198102" y="4843899"/>
                  <a:ext cx="1" cy="1992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73FD427-3F81-0E4E-ACA8-D1CC6E942C1E}"/>
                    </a:ext>
                  </a:extLst>
                </p:cNvPr>
                <p:cNvSpPr txBox="1"/>
                <p:nvPr/>
              </p:nvSpPr>
              <p:spPr>
                <a:xfrm>
                  <a:off x="9226800" y="5161396"/>
                  <a:ext cx="1871637" cy="4104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Real or Fake?</a:t>
                  </a:r>
                  <a:endParaRPr kumimoji="1" lang="ko-KR" altLang="en-US" sz="1600" dirty="0"/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EFF2E3DC-4537-4741-87CD-3CB9846A6352}"/>
                    </a:ext>
                  </a:extLst>
                </p:cNvPr>
                <p:cNvCxnSpPr>
                  <a:cxnSpLocks/>
                  <a:stCxn id="5" idx="3"/>
                  <a:endCxn id="21" idx="1"/>
                </p:cNvCxnSpPr>
                <p:nvPr/>
              </p:nvCxnSpPr>
              <p:spPr>
                <a:xfrm flipV="1">
                  <a:off x="9017739" y="5366603"/>
                  <a:ext cx="209061" cy="7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8AB5F9-44CD-0F49-8C7B-A7642BF2A62B}"/>
                  </a:ext>
                </a:extLst>
              </p:cNvPr>
              <p:cNvSpPr txBox="1"/>
              <p:nvPr/>
            </p:nvSpPr>
            <p:spPr>
              <a:xfrm>
                <a:off x="2370017" y="5164297"/>
                <a:ext cx="27275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/>
                  <a:t>Classical Neural Network</a:t>
                </a:r>
                <a:endParaRPr kumimoji="1" lang="ko-KR" altLang="en-US" sz="16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47E2B-29A0-AC48-ADE5-C89386A1EC07}"/>
                  </a:ext>
                </a:extLst>
              </p:cNvPr>
              <p:cNvSpPr txBox="1"/>
              <p:nvPr/>
            </p:nvSpPr>
            <p:spPr>
              <a:xfrm>
                <a:off x="6452342" y="5164297"/>
                <a:ext cx="27275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/>
                  <a:t>Classical Neural Network</a:t>
                </a:r>
                <a:endParaRPr kumimoji="1" lang="ko-KR" altLang="en-US" sz="1600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21505F1-D364-564A-9338-1CF80713F539}"/>
                </a:ext>
              </a:extLst>
            </p:cNvPr>
            <p:cNvSpPr txBox="1"/>
            <p:nvPr/>
          </p:nvSpPr>
          <p:spPr>
            <a:xfrm>
              <a:off x="2064676" y="5355824"/>
              <a:ext cx="3166313" cy="410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Quantum Neural Network</a:t>
              </a:r>
              <a:endParaRPr kumimoji="1" lang="ko-KR" altLang="en-US" sz="16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EAE5E1-60EA-7740-93CC-211803C387BE}"/>
                </a:ext>
              </a:extLst>
            </p:cNvPr>
            <p:cNvSpPr txBox="1"/>
            <p:nvPr/>
          </p:nvSpPr>
          <p:spPr>
            <a:xfrm>
              <a:off x="5805111" y="5481079"/>
              <a:ext cx="6577661" cy="410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/>
                <a:t>Classical Neural Network or Quantum Neural Network</a:t>
              </a:r>
              <a:endParaRPr kumimoji="1" lang="ko-KR" altLang="en-US" sz="1600" b="1" dirty="0"/>
            </a:p>
          </p:txBody>
        </p:sp>
        <p:sp>
          <p:nvSpPr>
            <p:cNvPr id="50" name="아래쪽 화살표[D] 49">
              <a:extLst>
                <a:ext uri="{FF2B5EF4-FFF2-40B4-BE49-F238E27FC236}">
                  <a16:creationId xmlns:a16="http://schemas.microsoft.com/office/drawing/2014/main" id="{D5EF2D5D-6686-0A4C-A11D-7163E35E5A01}"/>
                </a:ext>
              </a:extLst>
            </p:cNvPr>
            <p:cNvSpPr/>
            <p:nvPr/>
          </p:nvSpPr>
          <p:spPr>
            <a:xfrm>
              <a:off x="3511063" y="5002284"/>
              <a:ext cx="273538" cy="2692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아래쪽 화살표[D] 50">
              <a:extLst>
                <a:ext uri="{FF2B5EF4-FFF2-40B4-BE49-F238E27FC236}">
                  <a16:creationId xmlns:a16="http://schemas.microsoft.com/office/drawing/2014/main" id="{F035E7B0-CF0E-7646-90EC-88E3E7826952}"/>
                </a:ext>
              </a:extLst>
            </p:cNvPr>
            <p:cNvSpPr/>
            <p:nvPr/>
          </p:nvSpPr>
          <p:spPr>
            <a:xfrm>
              <a:off x="7593387" y="5111595"/>
              <a:ext cx="273538" cy="2692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77E9B34-A1E4-104F-A19D-A15FB6FA3BF0}"/>
              </a:ext>
            </a:extLst>
          </p:cNvPr>
          <p:cNvSpPr txBox="1"/>
          <p:nvPr/>
        </p:nvSpPr>
        <p:spPr>
          <a:xfrm>
            <a:off x="0" y="6119194"/>
            <a:ext cx="3304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*</a:t>
            </a:r>
            <a:r>
              <a:rPr lang="ko-KR" altLang="en-US" sz="1200" dirty="0" err="1"/>
              <a:t>https</a:t>
            </a:r>
            <a:r>
              <a:rPr lang="ko-KR" altLang="en-US" sz="1200" dirty="0"/>
              <a:t>://</a:t>
            </a:r>
            <a:r>
              <a:rPr lang="ko-KR" altLang="en-US" sz="1200" dirty="0" err="1"/>
              <a:t>qiskit.org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documentation</a:t>
            </a:r>
            <a:r>
              <a:rPr lang="ko-KR" altLang="en-US" sz="1200" dirty="0"/>
              <a:t>/</a:t>
            </a:r>
            <a:r>
              <a:rPr lang="ko-KR" altLang="en-US" sz="1200" dirty="0" err="1"/>
              <a:t>machine-learning</a:t>
            </a:r>
            <a:r>
              <a:rPr lang="ko-KR" altLang="en-US" sz="1200" dirty="0"/>
              <a:t>/</a:t>
            </a:r>
            <a:r>
              <a:rPr lang="ko-KR" altLang="en-US" sz="1200" dirty="0" err="1"/>
              <a:t>locale</a:t>
            </a:r>
            <a:r>
              <a:rPr lang="ko-KR" altLang="en-US" sz="1200" dirty="0"/>
              <a:t>/</a:t>
            </a:r>
            <a:r>
              <a:rPr lang="ko-KR" altLang="en-US" sz="1200" dirty="0" err="1"/>
              <a:t>ko_KR</a:t>
            </a:r>
            <a:r>
              <a:rPr lang="ko-KR" altLang="en-US" sz="1200" dirty="0"/>
              <a:t>/</a:t>
            </a:r>
            <a:r>
              <a:rPr lang="ko-KR" altLang="en-US" sz="1200" dirty="0" err="1"/>
              <a:t>tutorials</a:t>
            </a:r>
            <a:r>
              <a:rPr lang="ko-KR" altLang="en-US" sz="1200" dirty="0"/>
              <a:t>/04_qgans_for_loading_random_distributions.html</a:t>
            </a:r>
          </a:p>
        </p:txBody>
      </p:sp>
    </p:spTree>
    <p:extLst>
      <p:ext uri="{BB962C8B-B14F-4D97-AF65-F5344CB8AC3E}">
        <p14:creationId xmlns:p14="http://schemas.microsoft.com/office/powerpoint/2010/main" val="298846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90D4-ED18-844B-884A-8C5DA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QGAN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C7F7D-F5D6-8045-8FB0-26FB116C7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/>
              <a:t>QGAN</a:t>
            </a:r>
            <a:r>
              <a:rPr kumimoji="1" lang="ko-KR" altLang="en-US" sz="1800" dirty="0"/>
              <a:t>에서는 </a:t>
            </a:r>
            <a:r>
              <a:rPr kumimoji="1" lang="ko-KR" altLang="en-US" sz="1800" b="1" dirty="0"/>
              <a:t>현재의 양자 하드웨어를 통해 실제로 생성</a:t>
            </a:r>
            <a:r>
              <a:rPr kumimoji="1" lang="en-US" altLang="ko-KR" sz="1800" b="1" dirty="0"/>
              <a:t>(</a:t>
            </a:r>
            <a:r>
              <a:rPr kumimoji="1" lang="ko-KR" altLang="en-US" sz="1800" b="1" dirty="0"/>
              <a:t>학습</a:t>
            </a:r>
            <a:r>
              <a:rPr kumimoji="1" lang="en-US" altLang="ko-KR" sz="1800" b="1" dirty="0"/>
              <a:t>)</a:t>
            </a:r>
            <a:r>
              <a:rPr kumimoji="1" lang="ko-KR" altLang="en-US" sz="1800" b="1" dirty="0"/>
              <a:t> 능력을 가질 수 있는가</a:t>
            </a:r>
            <a:r>
              <a:rPr kumimoji="1" lang="ko-KR" altLang="en-US" sz="1800" dirty="0"/>
              <a:t>에 대한 문제가 발생</a:t>
            </a:r>
            <a:br>
              <a:rPr kumimoji="1" lang="en-US" altLang="ko-KR" sz="1800" dirty="0"/>
            </a:br>
            <a:r>
              <a:rPr kumimoji="1" lang="en-US" altLang="ko-KR" sz="1800" dirty="0"/>
              <a:t>Discriminator</a:t>
            </a:r>
            <a:r>
              <a:rPr kumimoji="1" lang="ko-KR" altLang="en-US" sz="1800" dirty="0"/>
              <a:t>는 양자 이진 </a:t>
            </a:r>
            <a:r>
              <a:rPr kumimoji="1" lang="ko-KR" altLang="en-US" sz="1800" dirty="0" err="1"/>
              <a:t>분류기이므로</a:t>
            </a:r>
            <a:r>
              <a:rPr kumimoji="1" lang="ko-KR" altLang="en-US" sz="1800" dirty="0"/>
              <a:t> 가능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 Generator</a:t>
            </a:r>
            <a:r>
              <a:rPr kumimoji="1" lang="ko-KR" altLang="en-US" sz="1800" dirty="0">
                <a:sym typeface="Wingdings" pitchFamily="2" charset="2"/>
              </a:rPr>
              <a:t>에 대해 제한된 양자 자원을 사용하여 학습하기 위한 연구 진행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현재</a:t>
            </a:r>
            <a:r>
              <a:rPr kumimoji="1" lang="en-US" altLang="ko-KR" sz="1800" dirty="0"/>
              <a:t>, </a:t>
            </a:r>
            <a:r>
              <a:rPr kumimoji="1" lang="ko-KR" altLang="en-US" sz="1800" b="1" dirty="0"/>
              <a:t>간단한 </a:t>
            </a:r>
            <a:r>
              <a:rPr kumimoji="1" lang="en-US" altLang="ko-KR" sz="1800" b="1" dirty="0"/>
              <a:t>MNIST </a:t>
            </a:r>
            <a:r>
              <a:rPr kumimoji="1" lang="ko-KR" altLang="en-US" sz="1800" b="1" dirty="0"/>
              <a:t>데이터 셋</a:t>
            </a:r>
            <a:r>
              <a:rPr kumimoji="1" lang="en-US" altLang="ko-KR" sz="1800" b="1" dirty="0"/>
              <a:t>(0 </a:t>
            </a:r>
            <a:r>
              <a:rPr kumimoji="1" lang="ko-KR" altLang="en-US" sz="1800" b="1" dirty="0"/>
              <a:t>또는 </a:t>
            </a:r>
            <a:r>
              <a:rPr kumimoji="1" lang="en-US" altLang="ko-KR" sz="1800" b="1" dirty="0"/>
              <a:t>1 </a:t>
            </a:r>
            <a:r>
              <a:rPr kumimoji="1" lang="ko-KR" altLang="en-US" sz="1800" b="1" dirty="0"/>
              <a:t>분류</a:t>
            </a:r>
            <a:r>
              <a:rPr kumimoji="1" lang="en-US" altLang="ko-KR" sz="1800" b="1" dirty="0"/>
              <a:t>, 2x2 </a:t>
            </a:r>
            <a:r>
              <a:rPr kumimoji="1" lang="ko-KR" altLang="en-US" sz="1800" b="1" dirty="0"/>
              <a:t>이미지</a:t>
            </a:r>
            <a:r>
              <a:rPr kumimoji="1" lang="en-US" altLang="ko-KR" sz="1800" b="1" dirty="0"/>
              <a:t>)</a:t>
            </a:r>
            <a:r>
              <a:rPr kumimoji="1" lang="ko-KR" altLang="en-US" sz="1800" dirty="0"/>
              <a:t>에 대해서는</a:t>
            </a:r>
            <a:br>
              <a:rPr kumimoji="1" lang="en-US" altLang="ko-KR" sz="1800" dirty="0"/>
            </a:br>
            <a:r>
              <a:rPr kumimoji="1" lang="ko-KR" altLang="en-US" sz="1800" dirty="0"/>
              <a:t>훈련에 필요한 </a:t>
            </a:r>
            <a:r>
              <a:rPr kumimoji="1" lang="ko-KR" altLang="en-US" sz="1800" b="1" dirty="0" err="1"/>
              <a:t>파라미터의</a:t>
            </a:r>
            <a:r>
              <a:rPr kumimoji="1" lang="ko-KR" altLang="en-US" sz="1800" b="1" dirty="0"/>
              <a:t> 수를 줄일 수 있으며</a:t>
            </a:r>
            <a:r>
              <a:rPr kumimoji="1" lang="en-US" altLang="ko-KR" sz="1800" b="1" dirty="0"/>
              <a:t>, </a:t>
            </a:r>
            <a:r>
              <a:rPr kumimoji="1" lang="ko-KR" altLang="en-US" sz="1800" b="1" dirty="0"/>
              <a:t>고전 </a:t>
            </a:r>
            <a:r>
              <a:rPr kumimoji="1" lang="en-US" altLang="ko-KR" sz="1800" b="1" dirty="0"/>
              <a:t>GAN</a:t>
            </a:r>
            <a:r>
              <a:rPr kumimoji="1" lang="ko-KR" altLang="en-US" sz="1800" b="1" dirty="0"/>
              <a:t>과 유사한 수준의 성능 달성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3B99C-1AA1-AA45-B94A-A423281DE2D7}"/>
              </a:ext>
            </a:extLst>
          </p:cNvPr>
          <p:cNvSpPr txBox="1"/>
          <p:nvPr/>
        </p:nvSpPr>
        <p:spPr>
          <a:xfrm>
            <a:off x="411162" y="57486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Huang</a:t>
            </a:r>
            <a:r>
              <a:rPr lang="ko-KR" altLang="en-US" dirty="0"/>
              <a:t>, </a:t>
            </a:r>
            <a:r>
              <a:rPr lang="ko-KR" altLang="en-US" dirty="0" err="1"/>
              <a:t>He-Liang</a:t>
            </a:r>
            <a:r>
              <a:rPr lang="ko-KR" altLang="en-US" dirty="0"/>
              <a:t>,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 "</a:t>
            </a:r>
            <a:r>
              <a:rPr lang="ko-KR" altLang="en-US" dirty="0" err="1"/>
              <a:t>Experimental</a:t>
            </a:r>
            <a:r>
              <a:rPr lang="ko-KR" altLang="en-US" dirty="0"/>
              <a:t> </a:t>
            </a:r>
            <a:r>
              <a:rPr lang="ko-KR" altLang="en-US" dirty="0" err="1"/>
              <a:t>quantum</a:t>
            </a:r>
            <a:r>
              <a:rPr lang="ko-KR" altLang="en-US" dirty="0"/>
              <a:t> </a:t>
            </a:r>
            <a:r>
              <a:rPr lang="ko-KR" altLang="en-US" dirty="0" err="1"/>
              <a:t>generative</a:t>
            </a:r>
            <a:r>
              <a:rPr lang="ko-KR" altLang="en-US" dirty="0"/>
              <a:t> </a:t>
            </a:r>
            <a:r>
              <a:rPr lang="ko-KR" altLang="en-US" dirty="0" err="1"/>
              <a:t>adversarial</a:t>
            </a:r>
            <a:r>
              <a:rPr lang="ko-KR" altLang="en-US" dirty="0"/>
              <a:t> </a:t>
            </a:r>
            <a:r>
              <a:rPr lang="ko-KR" altLang="en-US" dirty="0" err="1"/>
              <a:t>networks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r>
              <a:rPr lang="ko-KR" altLang="en-US" dirty="0"/>
              <a:t>." </a:t>
            </a:r>
            <a:r>
              <a:rPr lang="ko-KR" altLang="en-US" dirty="0" err="1"/>
              <a:t>Physical</a:t>
            </a:r>
            <a:r>
              <a:rPr lang="ko-KR" altLang="en-US" dirty="0"/>
              <a:t> </a:t>
            </a:r>
            <a:r>
              <a:rPr lang="ko-KR" altLang="en-US" dirty="0" err="1"/>
              <a:t>Review</a:t>
            </a:r>
            <a:r>
              <a:rPr lang="ko-KR" altLang="en-US" dirty="0"/>
              <a:t> Applied 16.2 (2021): 024051.</a:t>
            </a:r>
          </a:p>
        </p:txBody>
      </p:sp>
    </p:spTree>
    <p:extLst>
      <p:ext uri="{BB962C8B-B14F-4D97-AF65-F5344CB8AC3E}">
        <p14:creationId xmlns:p14="http://schemas.microsoft.com/office/powerpoint/2010/main" val="75614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90D4-ED18-844B-884A-8C5DA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QGAN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C7F7D-F5D6-8045-8FB0-26FB116C7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b="1" dirty="0"/>
              <a:t>크기가 큰 </a:t>
            </a:r>
            <a:r>
              <a:rPr kumimoji="1" lang="en-US" altLang="ko-KR" sz="1800" b="1" dirty="0"/>
              <a:t>QGAN</a:t>
            </a:r>
            <a:r>
              <a:rPr kumimoji="1" lang="ko-KR" altLang="en-US" sz="1800" b="1" dirty="0"/>
              <a:t>은 </a:t>
            </a:r>
            <a:r>
              <a:rPr kumimoji="1" lang="en-US" altLang="ko-KR" sz="1800" b="1" dirty="0"/>
              <a:t>RSA</a:t>
            </a:r>
            <a:r>
              <a:rPr kumimoji="1" lang="ko-KR" altLang="en-US" sz="1800" b="1" dirty="0"/>
              <a:t>등으로 암호화 된 데이터를 생성해낼 수 있을 것이라고 추측함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그냥 결론에 한 줄 나온 이야기이고 이에 대한 설명은 딱히 없습니다</a:t>
            </a:r>
            <a:r>
              <a:rPr kumimoji="1" lang="en-US" altLang="ko-KR" sz="1800" dirty="0">
                <a:sym typeface="Wingdings" pitchFamily="2" charset="2"/>
              </a:rPr>
              <a:t>..**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ko-KR" altLang="en-US" sz="1800" dirty="0">
                <a:sym typeface="Wingdings" pitchFamily="2" charset="2"/>
              </a:rPr>
              <a:t>      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>
                <a:sym typeface="Wingdings" pitchFamily="2" charset="2"/>
              </a:rPr>
              <a:t>근거는 </a:t>
            </a:r>
            <a:r>
              <a:rPr kumimoji="1" lang="ko-KR" altLang="en-US" sz="1800" dirty="0" err="1">
                <a:sym typeface="Wingdings" pitchFamily="2" charset="2"/>
              </a:rPr>
              <a:t>쇼어</a:t>
            </a:r>
            <a:r>
              <a:rPr kumimoji="1" lang="ko-KR" altLang="en-US" sz="1800" dirty="0">
                <a:sym typeface="Wingdings" pitchFamily="2" charset="2"/>
              </a:rPr>
              <a:t> 알고리즘으로 암호 해독을 할 수 있어서라고 적혀 있음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ym typeface="Wingdings" pitchFamily="2" charset="2"/>
              </a:rPr>
              <a:t>제가 생각하기에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ko-KR" altLang="en-US" sz="1800" dirty="0">
                <a:sym typeface="Wingdings" pitchFamily="2" charset="2"/>
              </a:rPr>
              <a:t>랜덤 분포 </a:t>
            </a:r>
            <a:r>
              <a:rPr kumimoji="1" lang="en-US" altLang="ko-KR" sz="1800" dirty="0">
                <a:sym typeface="Wingdings" pitchFamily="2" charset="2"/>
              </a:rPr>
              <a:t> G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키에 대응되는 암호화 된 데이터를 생성</a:t>
            </a:r>
            <a:r>
              <a:rPr kumimoji="1" lang="en-US" altLang="ko-KR" sz="1800" dirty="0">
                <a:sym typeface="Wingdings" pitchFamily="2" charset="2"/>
              </a:rPr>
              <a:t>  D   </a:t>
            </a:r>
            <a:r>
              <a:rPr kumimoji="1" lang="ko-KR" altLang="en-US" sz="1800" dirty="0">
                <a:sym typeface="Wingdings" pitchFamily="2" charset="2"/>
              </a:rPr>
              <a:t>해당 키에 대한 암호문이 맞는지 판단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ko-KR" altLang="en-US" sz="1800" dirty="0">
                <a:sym typeface="Wingdings" pitchFamily="2" charset="2"/>
              </a:rPr>
              <a:t>이를 통해 키에 맞는 암호문을 생성하도록 학습인 것 같습니다</a:t>
            </a:r>
            <a:r>
              <a:rPr kumimoji="1" lang="en-US" altLang="ko-KR" sz="1800" dirty="0">
                <a:sym typeface="Wingdings" pitchFamily="2" charset="2"/>
              </a:rPr>
              <a:t>.</a:t>
            </a:r>
            <a:endParaRPr kumimoji="1"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6F3C7-6F74-824B-A460-246DB3A9DFF5}"/>
              </a:ext>
            </a:extLst>
          </p:cNvPr>
          <p:cNvSpPr txBox="1"/>
          <p:nvPr/>
        </p:nvSpPr>
        <p:spPr>
          <a:xfrm>
            <a:off x="765907" y="59794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ym typeface="Wingdings" pitchFamily="2" charset="2"/>
              </a:rPr>
              <a:t>** </a:t>
            </a:r>
            <a:r>
              <a:rPr lang="en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Dallaire</a:t>
            </a:r>
            <a:r>
              <a:rPr lang="en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-Demers, Pierre-Luc, and Nathan </a:t>
            </a:r>
            <a:r>
              <a:rPr lang="en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Killoran</a:t>
            </a:r>
            <a:r>
              <a:rPr lang="en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"Quantum generative adversarial networks." </a:t>
            </a:r>
            <a:r>
              <a:rPr lang="en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A</a:t>
            </a:r>
            <a:r>
              <a:rPr lang="en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98.1 (2018): 012324.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137766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1321</Words>
  <Application>Microsoft Macintosh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Apple SD Gothic Neo</vt:lpstr>
      <vt:lpstr>Arial</vt:lpstr>
      <vt:lpstr>Cambria Math</vt:lpstr>
      <vt:lpstr>제목 테마</vt:lpstr>
      <vt:lpstr>양자 인공지능 과제 관련 내용 정리 (일부)</vt:lpstr>
      <vt:lpstr>PowerPoint 프레젠테이션</vt:lpstr>
      <vt:lpstr>PowerPoint 프레젠테이션</vt:lpstr>
      <vt:lpstr>양자 컴퓨터 상에서 구현된 인공신경망 기술</vt:lpstr>
      <vt:lpstr>QCNN</vt:lpstr>
      <vt:lpstr>QRNN</vt:lpstr>
      <vt:lpstr>QGAN</vt:lpstr>
      <vt:lpstr>QGAN</vt:lpstr>
      <vt:lpstr>QGAN</vt:lpstr>
      <vt:lpstr>PowerPoint 프레젠테이션</vt:lpstr>
      <vt:lpstr>무료 양자 자원으로 수행 가능한 양자 신경망</vt:lpstr>
      <vt:lpstr>무료 양자 자원으로 수행 가능한 양자 신경망</vt:lpstr>
      <vt:lpstr>무료 양자 자원으로 수행 가능한 양자 신경망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214</cp:revision>
  <dcterms:created xsi:type="dcterms:W3CDTF">2019-03-05T04:29:07Z</dcterms:created>
  <dcterms:modified xsi:type="dcterms:W3CDTF">2022-03-11T10:54:34Z</dcterms:modified>
</cp:coreProperties>
</file>