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70" r:id="rId2"/>
  </p:sldMasterIdLst>
  <p:notesMasterIdLst>
    <p:notesMasterId r:id="rId14"/>
  </p:notesMasterIdLst>
  <p:handoutMasterIdLst>
    <p:handoutMasterId r:id="rId15"/>
  </p:handoutMasterIdLst>
  <p:sldIdLst>
    <p:sldId id="281" r:id="rId3"/>
    <p:sldId id="305" r:id="rId4"/>
    <p:sldId id="308" r:id="rId5"/>
    <p:sldId id="313" r:id="rId6"/>
    <p:sldId id="309" r:id="rId7"/>
    <p:sldId id="314" r:id="rId8"/>
    <p:sldId id="312" r:id="rId9"/>
    <p:sldId id="315" r:id="rId10"/>
    <p:sldId id="316" r:id="rId11"/>
    <p:sldId id="317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7" autoAdjust="0"/>
    <p:restoredTop sz="87882" autoAdjust="0"/>
  </p:normalViewPr>
  <p:slideViewPr>
    <p:cSldViewPr snapToGrid="0">
      <p:cViewPr varScale="1">
        <p:scale>
          <a:sx n="100" d="100"/>
          <a:sy n="100" d="100"/>
        </p:scale>
        <p:origin x="642" y="84"/>
      </p:cViewPr>
      <p:guideLst>
        <p:guide orient="horz" pos="2160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Lightweight Cryptography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86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24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패딩함수는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정수 배수가 되도록 </a:t>
            </a:r>
            <a:r>
              <a:rPr lang="en-US" altLang="ko-KR" dirty="0"/>
              <a:t>bit</a:t>
            </a:r>
            <a:r>
              <a:rPr lang="ko-KR" altLang="en-US" dirty="0"/>
              <a:t>를 추가해야 함</a:t>
            </a:r>
            <a:r>
              <a:rPr lang="en-US" altLang="ko-KR" dirty="0"/>
              <a:t>. </a:t>
            </a:r>
            <a:r>
              <a:rPr lang="ko-KR" altLang="en-US" dirty="0" err="1"/>
              <a:t>패딩된</a:t>
            </a:r>
            <a:r>
              <a:rPr lang="ko-KR" altLang="en-US" dirty="0"/>
              <a:t> 입력은 </a:t>
            </a:r>
            <a:r>
              <a:rPr lang="en-US" altLang="ko-KR" dirty="0"/>
              <a:t>r bit block</a:t>
            </a:r>
            <a:r>
              <a:rPr lang="ko-KR" altLang="en-US" dirty="0"/>
              <a:t>으로 나눌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319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05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에슈쉬르알제트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AEAD: secret</a:t>
            </a:r>
            <a:r>
              <a:rPr lang="ko-KR" altLang="en-US" dirty="0"/>
              <a:t> </a:t>
            </a:r>
            <a:r>
              <a:rPr lang="en-US" altLang="ko-KR" dirty="0"/>
              <a:t>key,</a:t>
            </a:r>
            <a:r>
              <a:rPr lang="ko-KR" altLang="en-US" dirty="0"/>
              <a:t> </a:t>
            </a: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nonce</a:t>
            </a:r>
            <a:r>
              <a:rPr lang="ko-KR" altLang="en-US" dirty="0"/>
              <a:t>를 사용하여 </a:t>
            </a:r>
            <a:r>
              <a:rPr lang="ko-KR" altLang="en-US" dirty="0" err="1"/>
              <a:t>평문을</a:t>
            </a:r>
            <a:r>
              <a:rPr lang="ko-KR" altLang="en-US" dirty="0"/>
              <a:t> 처리하고 암호문과</a:t>
            </a:r>
            <a:r>
              <a:rPr lang="en-US" altLang="ko-KR" dirty="0"/>
              <a:t> </a:t>
            </a:r>
            <a:r>
              <a:rPr lang="ko-KR" altLang="en-US" dirty="0"/>
              <a:t>인증</a:t>
            </a:r>
            <a:r>
              <a:rPr lang="en-US" altLang="ko-KR" dirty="0"/>
              <a:t>tag</a:t>
            </a:r>
            <a:r>
              <a:rPr lang="ko-KR" altLang="en-US" dirty="0"/>
              <a:t>를 생성하는 알고리즘</a:t>
            </a:r>
            <a:r>
              <a:rPr lang="en-US" altLang="ko-KR" dirty="0"/>
              <a:t>(AE). AD</a:t>
            </a:r>
            <a:r>
              <a:rPr lang="ko-KR" altLang="en-US" dirty="0"/>
              <a:t>를 통해서 무결성을 충족할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08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327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13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brans=4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912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brans=4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02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7586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392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researchgate.net/publication/321137002_Pipeline_Oriented_Implementation_of_NORX_for_ARM_Processor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SPARKLE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https://youtu.be/YZ-Bj3otUw8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0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SPARKLE256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 Diffusion Layer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7BA46-7D21-42B0-B429-ECE021284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00"/>
          <a:stretch/>
        </p:blipFill>
        <p:spPr bwMode="auto">
          <a:xfrm>
            <a:off x="6863594" y="3783016"/>
            <a:ext cx="4608513" cy="27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78966E-E363-481F-A6C7-A065A76B7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768"/>
          <a:stretch/>
        </p:blipFill>
        <p:spPr>
          <a:xfrm>
            <a:off x="411920" y="1533126"/>
            <a:ext cx="5667375" cy="1251096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85AE081-AD4F-4792-BDA8-ED9AEF7EBC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60"/>
          <a:stretch/>
        </p:blipFill>
        <p:spPr bwMode="auto">
          <a:xfrm>
            <a:off x="809427" y="3402016"/>
            <a:ext cx="4608513" cy="32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9DD4DB-F922-4B58-9660-E3810CF3A0DC}"/>
                  </a:ext>
                </a:extLst>
              </p:cNvPr>
              <p:cNvSpPr txBox="1"/>
              <p:nvPr/>
            </p:nvSpPr>
            <p:spPr>
              <a:xfrm>
                <a:off x="2026135" y="4710650"/>
                <a:ext cx="34456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ko-K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9DD4DB-F922-4B58-9660-E3810CF3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135" y="4710650"/>
                <a:ext cx="34456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9DD13B-7803-4EFD-B12D-04B7C8E30317}"/>
              </a:ext>
            </a:extLst>
          </p:cNvPr>
          <p:cNvSpPr/>
          <p:nvPr/>
        </p:nvSpPr>
        <p:spPr>
          <a:xfrm>
            <a:off x="1086383" y="4765171"/>
            <a:ext cx="344562" cy="193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7C271-D283-46C1-B554-212CCC789835}"/>
              </a:ext>
            </a:extLst>
          </p:cNvPr>
          <p:cNvSpPr/>
          <p:nvPr/>
        </p:nvSpPr>
        <p:spPr>
          <a:xfrm>
            <a:off x="1105433" y="5981209"/>
            <a:ext cx="306462" cy="193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BD9735-9757-4750-BF83-8AAA0C41FCFC}"/>
                  </a:ext>
                </a:extLst>
              </p:cNvPr>
              <p:cNvSpPr txBox="1"/>
              <p:nvPr/>
            </p:nvSpPr>
            <p:spPr>
              <a:xfrm>
                <a:off x="1987205" y="5911309"/>
                <a:ext cx="344562" cy="324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ko-K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BD9735-9757-4750-BF83-8AAA0C41F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205" y="5911309"/>
                <a:ext cx="344562" cy="3247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B344FADE-774C-4055-96A8-CC822E54DB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956" b="5124"/>
          <a:stretch/>
        </p:blipFill>
        <p:spPr>
          <a:xfrm>
            <a:off x="5988050" y="2104909"/>
            <a:ext cx="5667375" cy="7253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9D329F-EDA5-4F83-AAEC-EDB3AEF78909}"/>
                  </a:ext>
                </a:extLst>
              </p:cNvPr>
              <p:cNvSpPr txBox="1"/>
              <p:nvPr/>
            </p:nvSpPr>
            <p:spPr>
              <a:xfrm>
                <a:off x="8327269" y="4154538"/>
                <a:ext cx="84058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altLang="ko-K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서울남산체 M" panose="02020503020101020101" pitchFamily="18" charset="-127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9D329F-EDA5-4F83-AAEC-EDB3AEF7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269" y="4154538"/>
                <a:ext cx="84058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766D73-A1D9-46F0-9399-36EEFC9F58D6}"/>
                  </a:ext>
                </a:extLst>
              </p:cNvPr>
              <p:cNvSpPr txBox="1"/>
              <p:nvPr/>
            </p:nvSpPr>
            <p:spPr>
              <a:xfrm>
                <a:off x="8393944" y="4337712"/>
                <a:ext cx="84058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altLang="ko-KR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서울남산체 M" panose="02020503020101020101" pitchFamily="18" charset="-127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766D73-A1D9-46F0-9399-36EEFC9F5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944" y="4337712"/>
                <a:ext cx="84058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A4F07D-076F-4816-8B95-FFEDB9B0215A}"/>
                  </a:ext>
                </a:extLst>
              </p:cNvPr>
              <p:cNvSpPr txBox="1"/>
              <p:nvPr/>
            </p:nvSpPr>
            <p:spPr>
              <a:xfrm>
                <a:off x="7973653" y="4611023"/>
                <a:ext cx="84058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서울남산체 M" panose="02020503020101020101" pitchFamily="18" charset="-127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A4F07D-076F-4816-8B95-FFEDB9B0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653" y="4611023"/>
                <a:ext cx="84058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EB8A4C-A1C7-4979-AE78-A8B19EEAC7BC}"/>
                  </a:ext>
                </a:extLst>
              </p:cNvPr>
              <p:cNvSpPr txBox="1"/>
              <p:nvPr/>
            </p:nvSpPr>
            <p:spPr>
              <a:xfrm>
                <a:off x="7763508" y="4824487"/>
                <a:ext cx="84058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ko-KR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서울남산체 M" panose="02020503020101020101" pitchFamily="18" charset="-127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1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EB8A4C-A1C7-4979-AE78-A8B19EEA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508" y="4824487"/>
                <a:ext cx="84058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A3F95D52-E09A-4A5B-9CB9-0FEC25F06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4" r="14618" b="6648"/>
          <a:stretch/>
        </p:blipFill>
        <p:spPr bwMode="auto">
          <a:xfrm>
            <a:off x="3622514" y="2934969"/>
            <a:ext cx="4895850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5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서울남산체 EB" panose="02020503020101020101" pitchFamily="18" charset="-127"/>
              <a:ea typeface="서울남산체 EB" panose="02020503020101020101" pitchFamily="18" charset="-127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Introduction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6015D-47A0-4BED-AE2B-1B9040EFD8A7}"/>
              </a:ext>
            </a:extLst>
          </p:cNvPr>
          <p:cNvSpPr txBox="1"/>
          <p:nvPr/>
        </p:nvSpPr>
        <p:spPr>
          <a:xfrm>
            <a:off x="1028565" y="2361400"/>
            <a:ext cx="10315167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사물인터넷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(IoT)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 발달 → 보안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문제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대두됨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메모리 크기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전력 소비량 등 제약 받는 환경에서 사용할 수 있는 경량암호를 표준화하기 위하여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NIST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에서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2015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년부터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NIST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경량암호 공모전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LWC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Standardization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 열었음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SPARKLE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은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LWC Finalist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에 든 알고리즘임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현재 결선 진출자까지 발표되었고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2022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월에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차 경량 암호화 워크샵이 개최될 예정임</a:t>
            </a:r>
          </a:p>
        </p:txBody>
      </p:sp>
    </p:spTree>
    <p:extLst>
      <p:ext uri="{BB962C8B-B14F-4D97-AF65-F5344CB8AC3E}">
        <p14:creationId xmlns:p14="http://schemas.microsoft.com/office/powerpoint/2010/main" val="298437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Sponge construction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635E9-CB7B-432B-9277-F3D273FC28F8}"/>
              </a:ext>
            </a:extLst>
          </p:cNvPr>
          <p:cNvSpPr txBox="1"/>
          <p:nvPr/>
        </p:nvSpPr>
        <p:spPr>
          <a:xfrm>
            <a:off x="2514557" y="4432059"/>
            <a:ext cx="7861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메시지를 초기상태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(state),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 내부상태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치환을 거쳐 생성됨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XOR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연산함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6015D-47A0-4BED-AE2B-1B9040EFD8A7}"/>
              </a:ext>
            </a:extLst>
          </p:cNvPr>
          <p:cNvSpPr txBox="1"/>
          <p:nvPr/>
        </p:nvSpPr>
        <p:spPr>
          <a:xfrm>
            <a:off x="1857890" y="1594849"/>
            <a:ext cx="87815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ponge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구조 기반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임의의 길이의 입력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(bit stream)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사용하여 원하는 길이의 출력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(bit stream)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생성하는 유한한 내부 상태를 가짐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 marL="285750" indent="-285750">
              <a:buFontTx/>
              <a:buChar char="-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안전성은 내부상태길이에 의존함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해시함수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AEAD, MAC,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스트림 암호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의사 난수 </a:t>
            </a:r>
            <a:r>
              <a:rPr lang="ko-KR" altLang="en-US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생성기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등을 만드는 데 사용할 수 있음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[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장점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1] bitrate, capacity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를 적절히 설정 → 효율성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안전성 유연하게 조절 가능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[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장점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2]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키 스케줄이 불필요함 → 메모리 관점에서 이득 ⇒ 경량기기에 적합함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7E2EF-997A-4EB6-8576-0A34C9401725}"/>
              </a:ext>
            </a:extLst>
          </p:cNvPr>
          <p:cNvSpPr txBox="1"/>
          <p:nvPr/>
        </p:nvSpPr>
        <p:spPr>
          <a:xfrm>
            <a:off x="1720715" y="3967718"/>
            <a:ext cx="4140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1)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흡수단계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(absorbing phase)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C3F0A-2F70-4A11-AC3D-EDED6FC9BCF7}"/>
              </a:ext>
            </a:extLst>
          </p:cNvPr>
          <p:cNvSpPr txBox="1"/>
          <p:nvPr/>
        </p:nvSpPr>
        <p:spPr>
          <a:xfrm>
            <a:off x="1720715" y="5020137"/>
            <a:ext cx="4140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2)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압착단계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(squeezing phase)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B3EE-6F64-460F-98AD-928F79A8A9C1}"/>
              </a:ext>
            </a:extLst>
          </p:cNvPr>
          <p:cNvSpPr txBox="1"/>
          <p:nvPr/>
        </p:nvSpPr>
        <p:spPr>
          <a:xfrm>
            <a:off x="2514557" y="5484478"/>
            <a:ext cx="9067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모든 메시지에서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단계를 수행한 이후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생성된 내부상태의 일부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bit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를 추출하여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출력값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 생성함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9F2FEB24-937B-4A8A-BF51-A3563C4996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84265" y="4152384"/>
            <a:ext cx="12700" cy="10524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155C04-8730-4302-BA3C-5CA9FB5CA7AB}"/>
              </a:ext>
            </a:extLst>
          </p:cNvPr>
          <p:cNvSpPr txBox="1"/>
          <p:nvPr/>
        </p:nvSpPr>
        <p:spPr>
          <a:xfrm>
            <a:off x="882469" y="4555796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작동과정</a:t>
            </a:r>
          </a:p>
        </p:txBody>
      </p:sp>
    </p:spTree>
    <p:extLst>
      <p:ext uri="{BB962C8B-B14F-4D97-AF65-F5344CB8AC3E}">
        <p14:creationId xmlns:p14="http://schemas.microsoft.com/office/powerpoint/2010/main" val="226451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Sponge construction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050" name="Picture 2" descr="sponge construction">
            <a:extLst>
              <a:ext uri="{FF2B5EF4-FFF2-40B4-BE49-F238E27FC236}">
                <a16:creationId xmlns:a16="http://schemas.microsoft.com/office/drawing/2014/main" id="{3C2B022F-4B1B-4A76-8728-E6EFC8EB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92" y="1488178"/>
            <a:ext cx="8361500" cy="421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5D9DEA-78EB-43F5-BB08-F2EFC9B7BABE}"/>
              </a:ext>
            </a:extLst>
          </p:cNvPr>
          <p:cNvSpPr txBox="1"/>
          <p:nvPr/>
        </p:nvSpPr>
        <p:spPr>
          <a:xfrm>
            <a:off x="9455695" y="1538978"/>
            <a:ext cx="2565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해시된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출력 블록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A6F5A5-3386-4902-9F16-1D23397968C8}"/>
              </a:ext>
            </a:extLst>
          </p:cNvPr>
          <p:cNvSpPr txBox="1"/>
          <p:nvPr/>
        </p:nvSpPr>
        <p:spPr>
          <a:xfrm>
            <a:off x="2044890" y="1522468"/>
            <a:ext cx="2565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입력 메시지 블록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21DAC-E508-4379-B85D-A9C8AA822B3B}"/>
                  </a:ext>
                </a:extLst>
              </p:cNvPr>
              <p:cNvSpPr txBox="1"/>
              <p:nvPr/>
            </p:nvSpPr>
            <p:spPr>
              <a:xfrm>
                <a:off x="2424652" y="5708105"/>
                <a:ext cx="2565534" cy="670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상태 메모리 갱신함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서울남산체 M" panose="02020503020101020101" pitchFamily="18" charset="-127"/>
                          <a:cs typeface="+mn-cs"/>
                        </a:rPr>
                        <m:t>𝑓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서울남산체 M" panose="02020503020101020101" pitchFamily="18" charset="-127"/>
                          <a:cs typeface="+mn-cs"/>
                        </a:rPr>
                        <m:t>:</m:t>
                      </m:r>
                      <m:sSup>
                        <m:sSup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{0,1}</m:t>
                          </m:r>
                        </m:e>
                        <m:sup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𝑏</m:t>
                          </m:r>
                        </m:sup>
                      </m:sSup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서울남산체 M" panose="02020503020101020101" pitchFamily="18" charset="-127"/>
                          <a:cs typeface="+mn-cs"/>
                        </a:rPr>
                        <m:t> 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  <m:t>{0,1}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21DAC-E508-4379-B85D-A9C8AA822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52" y="5708105"/>
                <a:ext cx="2565534" cy="670312"/>
              </a:xfrm>
              <a:prstGeom prst="rect">
                <a:avLst/>
              </a:prstGeom>
              <a:blipFill>
                <a:blip r:embed="rId4"/>
                <a:stretch>
                  <a:fillRect t="-454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97D382-420F-4CF1-BA8F-CF46DAAB8FB6}"/>
              </a:ext>
            </a:extLst>
          </p:cNvPr>
          <p:cNvSpPr/>
          <p:nvPr/>
        </p:nvSpPr>
        <p:spPr>
          <a:xfrm>
            <a:off x="3460529" y="3124375"/>
            <a:ext cx="301567" cy="1344888"/>
          </a:xfrm>
          <a:prstGeom prst="rect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3207E-D39C-4C78-AD93-0E483582FC6F}"/>
              </a:ext>
            </a:extLst>
          </p:cNvPr>
          <p:cNvSpPr/>
          <p:nvPr/>
        </p:nvSpPr>
        <p:spPr>
          <a:xfrm>
            <a:off x="2196879" y="1554512"/>
            <a:ext cx="301567" cy="302998"/>
          </a:xfrm>
          <a:prstGeom prst="rect">
            <a:avLst/>
          </a:prstGeom>
          <a:solidFill>
            <a:srgbClr val="2E75B6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C9EE19-39CA-4246-802A-F4C16DEFC677}"/>
              </a:ext>
            </a:extLst>
          </p:cNvPr>
          <p:cNvSpPr/>
          <p:nvPr/>
        </p:nvSpPr>
        <p:spPr>
          <a:xfrm>
            <a:off x="9556529" y="1548162"/>
            <a:ext cx="301567" cy="302998"/>
          </a:xfrm>
          <a:prstGeom prst="rect">
            <a:avLst/>
          </a:prstGeom>
          <a:solidFill>
            <a:srgbClr val="FFC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E997A1-5C53-4B61-95E4-782E2AA09AB4}"/>
              </a:ext>
            </a:extLst>
          </p:cNvPr>
          <p:cNvSpPr/>
          <p:nvPr/>
        </p:nvSpPr>
        <p:spPr>
          <a:xfrm>
            <a:off x="1894106" y="2803363"/>
            <a:ext cx="871040" cy="1987712"/>
          </a:xfrm>
          <a:prstGeom prst="rect">
            <a:avLst/>
          </a:prstGeom>
          <a:solidFill>
            <a:srgbClr val="7030A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9FE6F-0CDA-444A-8C21-E173D9AE8763}"/>
              </a:ext>
            </a:extLst>
          </p:cNvPr>
          <p:cNvSpPr txBox="1"/>
          <p:nvPr/>
        </p:nvSpPr>
        <p:spPr>
          <a:xfrm>
            <a:off x="411920" y="3196654"/>
            <a:ext cx="1413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상태 메모리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7030A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r: bit-rate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c: capacity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16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C3D537-1572-4ABA-8D00-26CA398EF015}"/>
              </a:ext>
            </a:extLst>
          </p:cNvPr>
          <p:cNvSpPr/>
          <p:nvPr/>
        </p:nvSpPr>
        <p:spPr>
          <a:xfrm>
            <a:off x="2011296" y="4249737"/>
            <a:ext cx="8815159" cy="138324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16B3E3-C6F2-4BFC-8AEC-09EE4ECF01DD}"/>
              </a:ext>
            </a:extLst>
          </p:cNvPr>
          <p:cNvSpPr/>
          <p:nvPr/>
        </p:nvSpPr>
        <p:spPr>
          <a:xfrm>
            <a:off x="2011296" y="2937685"/>
            <a:ext cx="8815159" cy="1281890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SPARKLE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6015D-47A0-4BED-AE2B-1B9040EFD8A7}"/>
              </a:ext>
            </a:extLst>
          </p:cNvPr>
          <p:cNvSpPr txBox="1"/>
          <p:nvPr/>
        </p:nvSpPr>
        <p:spPr>
          <a:xfrm>
            <a:off x="2011295" y="1953518"/>
            <a:ext cx="8855209" cy="367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SPARKLE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SPAR</a:t>
            </a:r>
            <a:r>
              <a:rPr lang="en-US" altLang="ko-KR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x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but </a:t>
            </a:r>
            <a:r>
              <a:rPr lang="en-US" altLang="ko-KR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K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ey </a:t>
            </a:r>
            <a:r>
              <a:rPr lang="en-US" altLang="ko-KR" b="1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LE</a:t>
            </a:r>
            <a:r>
              <a:rPr lang="en-US" altLang="ko-KR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ss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ARX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설계를 기반으로 하는 암호화 순열 제품군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(family of cryptographic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permutation)</a:t>
            </a: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블록암호 </a:t>
            </a:r>
            <a:r>
              <a:rPr lang="en-US" altLang="ko-KR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Sparx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에서 </a:t>
            </a:r>
            <a:r>
              <a:rPr lang="ko-KR" altLang="en-US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뻗어나왔음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상태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(state)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크기가 작음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상태 크기는 대칭알고리즘에서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RAM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소비량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실리콘 영역을 크게 결정함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극도로 가벼운 순열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작은 실리콘 영역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 낮은 전력 소비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→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 최적화 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보안 수준 전반에 걸쳐 일관성을 갖도록 설계됨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: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소프트웨어 구현을 용이하게 함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병렬처리 → 빠른 속도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Sponge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기반 방식의 보안 사용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Schwaemm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모든 인스턴스는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192bit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보다 큰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nonce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크기 허용함 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(Schwaemm128-128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제외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  <a:p>
            <a:pPr marL="285750" lvl="0" indent="-285750">
              <a:lnSpc>
                <a:spcPct val="12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블록암호 </a:t>
            </a:r>
            <a:r>
              <a:rPr lang="en-US" altLang="ko-KR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Sparx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설계 전략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long trail strategy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의존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lvl="0" indent="-285750">
              <a:lnSpc>
                <a:spcPct val="12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구성 요소들이 사용 사례에 맞게 조정됨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5FE7E-924E-4A7F-ABE6-14A4264E32E1}"/>
              </a:ext>
            </a:extLst>
          </p:cNvPr>
          <p:cNvSpPr txBox="1"/>
          <p:nvPr/>
        </p:nvSpPr>
        <p:spPr>
          <a:xfrm>
            <a:off x="788196" y="4756695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Security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B2363-A030-4240-B9EE-D9B1535FFD9E}"/>
              </a:ext>
            </a:extLst>
          </p:cNvPr>
          <p:cNvSpPr txBox="1"/>
          <p:nvPr/>
        </p:nvSpPr>
        <p:spPr>
          <a:xfrm>
            <a:off x="748147" y="3423920"/>
            <a:ext cx="122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Efficiency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6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13CECA-A501-4717-8665-43A037C4CB6B}"/>
              </a:ext>
            </a:extLst>
          </p:cNvPr>
          <p:cNvSpPr/>
          <p:nvPr/>
        </p:nvSpPr>
        <p:spPr>
          <a:xfrm>
            <a:off x="2184045" y="3156017"/>
            <a:ext cx="7704199" cy="1322452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SPARKLE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B7FAA-75EA-4528-96C0-621587CCEF60}"/>
              </a:ext>
            </a:extLst>
          </p:cNvPr>
          <p:cNvSpPr txBox="1"/>
          <p:nvPr/>
        </p:nvSpPr>
        <p:spPr>
          <a:xfrm>
            <a:off x="1897336" y="1590855"/>
            <a:ext cx="925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룩셈부르크 대학교와 가까운 룩셈부르크 남부의 작은 마을 이름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Esch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-sur-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Alzette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의 일부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해시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2AA19-2A2D-46A6-BFD8-062BA1E9AB3C}"/>
              </a:ext>
            </a:extLst>
          </p:cNvPr>
          <p:cNvSpPr txBox="1"/>
          <p:nvPr/>
        </p:nvSpPr>
        <p:spPr>
          <a:xfrm>
            <a:off x="1573393" y="1192213"/>
            <a:ext cx="5801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1) ESCH(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fficient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ponge-based,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C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heap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H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ashing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2CE31-EC61-412C-B20D-A06C56FF82FC}"/>
              </a:ext>
            </a:extLst>
          </p:cNvPr>
          <p:cNvSpPr txBox="1"/>
          <p:nvPr/>
        </p:nvSpPr>
        <p:spPr>
          <a:xfrm>
            <a:off x="1579744" y="2247065"/>
            <a:ext cx="10200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Schwaemm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ponge-based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C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ipher for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H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ardened but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W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eightless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uthenticated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ncryption on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M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any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M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icrocontrollers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05FD9-36B9-4738-824C-0465D4567891}"/>
              </a:ext>
            </a:extLst>
          </p:cNvPr>
          <p:cNvSpPr txBox="1"/>
          <p:nvPr/>
        </p:nvSpPr>
        <p:spPr>
          <a:xfrm>
            <a:off x="1897336" y="2690273"/>
            <a:ext cx="4836839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“sponges”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의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룩셈부르크어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서울남산체 L" panose="02020503020101020101" pitchFamily="18" charset="-127"/>
                <a:ea typeface="서울남산체 L" panose="02020503020101020101" pitchFamily="18" charset="-127"/>
              </a:rPr>
              <a:t>Schwämmen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AEAD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방식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7404C7C-28CA-4FB0-9462-5595E0FB3B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67045" y="1367337"/>
            <a:ext cx="12700" cy="10524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EA84DC-EC45-484A-AE56-10B9B5FD12D4}"/>
              </a:ext>
            </a:extLst>
          </p:cNvPr>
          <p:cNvSpPr txBox="1"/>
          <p:nvPr/>
        </p:nvSpPr>
        <p:spPr>
          <a:xfrm>
            <a:off x="265249" y="1770749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알고리즘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CA87F-1A8D-4BB1-B581-6AEBD6DD0B0C}"/>
              </a:ext>
            </a:extLst>
          </p:cNvPr>
          <p:cNvSpPr txBox="1"/>
          <p:nvPr/>
        </p:nvSpPr>
        <p:spPr>
          <a:xfrm>
            <a:off x="2184045" y="3530517"/>
            <a:ext cx="759813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AEAD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uthenticated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ncryption with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ssociated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ata)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key,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nonce(fixed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length)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&amp;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message, associated data(arbitrary size)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사용함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기밀성과 무결성을 충족해야 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pic>
        <p:nvPicPr>
          <p:cNvPr id="6146" name="Picture 2" descr="Basic block design of an AEAD, where ciphertext and authentication tag are produced by processing plaintext, additional data, key, and nonce. ">
            <a:extLst>
              <a:ext uri="{FF2B5EF4-FFF2-40B4-BE49-F238E27FC236}">
                <a16:creationId xmlns:a16="http://schemas.microsoft.com/office/drawing/2014/main" id="{F42855AF-7D11-4064-98A4-A0B6D1ED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385" y="4569213"/>
            <a:ext cx="4743450" cy="219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2A771D-F39F-49FD-8343-A2E7DE28C813}"/>
              </a:ext>
            </a:extLst>
          </p:cNvPr>
          <p:cNvSpPr txBox="1"/>
          <p:nvPr/>
        </p:nvSpPr>
        <p:spPr>
          <a:xfrm>
            <a:off x="8248650" y="5863021"/>
            <a:ext cx="394335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출처</a:t>
            </a:r>
            <a:r>
              <a:rPr lang="en-US" altLang="ko-KR" sz="105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1050" dirty="0">
                <a:latin typeface="서울남산체 L" panose="02020503020101020101" pitchFamily="18" charset="-127"/>
                <a:ea typeface="서울남산체 L" panose="02020503020101020101" pitchFamily="18" charset="-127"/>
                <a:hlinkClick r:id="rId4"/>
              </a:rPr>
              <a:t>https://www.researchgate.net/publication/321137002_Pipeline_Oriented_Implementation_of_NORX_for_ARM_Processors</a:t>
            </a:r>
            <a:endParaRPr lang="en-US" altLang="ko-KR" sz="105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906DAB-EDB1-4EDA-8360-659EC8A2B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850" y="2648082"/>
            <a:ext cx="857250" cy="4762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95D7796-55A3-4650-9BEC-F317575CD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025" y="1136863"/>
            <a:ext cx="5048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9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SPARKLE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– SPARKLE structure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54A5EF-EFF0-4A60-B508-9F6551145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74" y="1353278"/>
            <a:ext cx="8951843" cy="49066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B554F3-F36F-4166-8977-4D376E974CB4}"/>
              </a:ext>
            </a:extLst>
          </p:cNvPr>
          <p:cNvSpPr/>
          <p:nvPr/>
        </p:nvSpPr>
        <p:spPr>
          <a:xfrm>
            <a:off x="2297047" y="2061385"/>
            <a:ext cx="7732778" cy="338915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2291C4-3A6B-4145-B983-53708CC1A44F}"/>
              </a:ext>
            </a:extLst>
          </p:cNvPr>
          <p:cNvSpPr/>
          <p:nvPr/>
        </p:nvSpPr>
        <p:spPr>
          <a:xfrm>
            <a:off x="1517373" y="2553196"/>
            <a:ext cx="8512451" cy="2752229"/>
          </a:xfrm>
          <a:prstGeom prst="rect">
            <a:avLst/>
          </a:prstGeom>
          <a:solidFill>
            <a:schemeClr val="accent1">
              <a:lumMod val="40000"/>
              <a:lumOff val="6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E723D-46F1-44C8-826C-102594BCAF5C}"/>
              </a:ext>
            </a:extLst>
          </p:cNvPr>
          <p:cNvSpPr txBox="1"/>
          <p:nvPr/>
        </p:nvSpPr>
        <p:spPr>
          <a:xfrm>
            <a:off x="1154047" y="2046176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Alzette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6063B-89C5-4F98-8E99-27971DCF0314}"/>
              </a:ext>
            </a:extLst>
          </p:cNvPr>
          <p:cNvSpPr txBox="1"/>
          <p:nvPr/>
        </p:nvSpPr>
        <p:spPr>
          <a:xfrm>
            <a:off x="374372" y="3621929"/>
            <a:ext cx="114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Diffusion Layer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10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SPARKLE256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(1) ARX-box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Alzette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A58BA-6B8C-497D-82C5-F187EF590FC1}"/>
              </a:ext>
            </a:extLst>
          </p:cNvPr>
          <p:cNvSpPr txBox="1"/>
          <p:nvPr/>
        </p:nvSpPr>
        <p:spPr>
          <a:xfrm>
            <a:off x="2716486" y="1275530"/>
            <a:ext cx="66275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64bit block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암호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.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라운드마다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회전량이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 다른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4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라운드 반복 블록 암호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간단한 구조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(≈Feistel)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가지고 있기 때문에 역계산이 간단함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각 라운드 후에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32bit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상수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(key)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는 왼쪽 단어에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XOR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2C0C78-2E0F-4BCA-BC1B-39D8D59F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13" y="2811678"/>
            <a:ext cx="3280237" cy="3838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F7F8E5-FBE2-43CD-90A2-6E01B17BB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293" y="3084810"/>
            <a:ext cx="2995613" cy="338723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FC20F52C-5694-484F-AE5E-E88860DC0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105" y="4536742"/>
            <a:ext cx="4752975" cy="20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CF547D-0D73-438B-85D3-0C03136BCCCC}"/>
              </a:ext>
            </a:extLst>
          </p:cNvPr>
          <p:cNvSpPr/>
          <p:nvPr/>
        </p:nvSpPr>
        <p:spPr>
          <a:xfrm>
            <a:off x="3835866" y="4064307"/>
            <a:ext cx="939752" cy="193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3B6377-8E43-4D36-A020-90CF6CC2E6A0}"/>
              </a:ext>
            </a:extLst>
          </p:cNvPr>
          <p:cNvSpPr/>
          <p:nvPr/>
        </p:nvSpPr>
        <p:spPr>
          <a:xfrm>
            <a:off x="3042424" y="2130418"/>
            <a:ext cx="5377676" cy="280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A940D2-9579-4902-83BF-BB0F4B6A787C}"/>
              </a:ext>
            </a:extLst>
          </p:cNvPr>
          <p:cNvGrpSpPr/>
          <p:nvPr/>
        </p:nvGrpSpPr>
        <p:grpSpPr>
          <a:xfrm>
            <a:off x="7760025" y="3313038"/>
            <a:ext cx="3168000" cy="415050"/>
            <a:chOff x="1852646" y="4606420"/>
            <a:chExt cx="3168000" cy="41505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D4BCADF-F396-45C4-8765-1003AB96A7E4}"/>
                </a:ext>
              </a:extLst>
            </p:cNvPr>
            <p:cNvSpPr/>
            <p:nvPr/>
          </p:nvSpPr>
          <p:spPr>
            <a:xfrm>
              <a:off x="1852646" y="4619120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5924DF0-B171-473B-8467-632DF3C9F05D}"/>
                </a:ext>
              </a:extLst>
            </p:cNvPr>
            <p:cNvSpPr/>
            <p:nvPr/>
          </p:nvSpPr>
          <p:spPr>
            <a:xfrm>
              <a:off x="2248646" y="4619788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38205E8-5FB6-4AFA-BC0A-60CE730594F3}"/>
                </a:ext>
              </a:extLst>
            </p:cNvPr>
            <p:cNvSpPr/>
            <p:nvPr/>
          </p:nvSpPr>
          <p:spPr>
            <a:xfrm>
              <a:off x="2644646" y="4618452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1E174D5-D7D9-4DE7-9836-B5A9E5D1BD80}"/>
                </a:ext>
              </a:extLst>
            </p:cNvPr>
            <p:cNvSpPr/>
            <p:nvPr/>
          </p:nvSpPr>
          <p:spPr>
            <a:xfrm>
              <a:off x="3040646" y="4619120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29E9C68-95DE-4399-B11E-9B7150183631}"/>
                </a:ext>
              </a:extLst>
            </p:cNvPr>
            <p:cNvSpPr/>
            <p:nvPr/>
          </p:nvSpPr>
          <p:spPr>
            <a:xfrm>
              <a:off x="3436646" y="4619120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F7D2C5E-2925-4762-A3CD-93218B3BE3F8}"/>
                </a:ext>
              </a:extLst>
            </p:cNvPr>
            <p:cNvSpPr/>
            <p:nvPr/>
          </p:nvSpPr>
          <p:spPr>
            <a:xfrm>
              <a:off x="3832646" y="4619788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8FABDA5-6721-4D26-AEE5-CC38BA512364}"/>
                </a:ext>
              </a:extLst>
            </p:cNvPr>
            <p:cNvSpPr/>
            <p:nvPr/>
          </p:nvSpPr>
          <p:spPr>
            <a:xfrm>
              <a:off x="4228646" y="4618452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EC1E19D-BC92-4E20-8D6B-E0ED18C77B37}"/>
                </a:ext>
              </a:extLst>
            </p:cNvPr>
            <p:cNvSpPr/>
            <p:nvPr/>
          </p:nvSpPr>
          <p:spPr>
            <a:xfrm>
              <a:off x="4624646" y="4619120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FDB6ABB5-8B1D-450D-B56B-9DC71FC0D81C}"/>
                </a:ext>
              </a:extLst>
            </p:cNvPr>
            <p:cNvCxnSpPr>
              <a:stCxn id="23" idx="2"/>
              <a:endCxn id="16" idx="2"/>
            </p:cNvCxnSpPr>
            <p:nvPr/>
          </p:nvCxnSpPr>
          <p:spPr>
            <a:xfrm rot="5400000">
              <a:off x="3436646" y="3629120"/>
              <a:ext cx="12700" cy="2772000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FBBDC449-02A4-4218-8EF9-3FAD5C45F0F7}"/>
                </a:ext>
              </a:extLst>
            </p:cNvPr>
            <p:cNvCxnSpPr>
              <a:cxnSpLocks/>
              <a:stCxn id="16" idx="0"/>
              <a:endCxn id="17" idx="0"/>
            </p:cNvCxnSpPr>
            <p:nvPr/>
          </p:nvCxnSpPr>
          <p:spPr>
            <a:xfrm rot="16200000" flipH="1">
              <a:off x="2248312" y="4421454"/>
              <a:ext cx="668" cy="396000"/>
            </a:xfrm>
            <a:prstGeom prst="bentConnector3">
              <a:avLst>
                <a:gd name="adj1" fmla="val -3422155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DCBD0CA-B06A-4923-9266-FA4B25D484AF}"/>
                </a:ext>
              </a:extLst>
            </p:cNvPr>
            <p:cNvCxnSpPr>
              <a:cxnSpLocks/>
              <a:stCxn id="17" idx="0"/>
              <a:endCxn id="18" idx="0"/>
            </p:cNvCxnSpPr>
            <p:nvPr/>
          </p:nvCxnSpPr>
          <p:spPr>
            <a:xfrm rot="5400000" flipH="1" flipV="1">
              <a:off x="2643978" y="4421120"/>
              <a:ext cx="1336" cy="396000"/>
            </a:xfrm>
            <a:prstGeom prst="bentConnector3">
              <a:avLst>
                <a:gd name="adj1" fmla="val 17210778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21743AD8-7D6F-4BB4-BB14-858D73B03F5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043487" y="4420786"/>
              <a:ext cx="668" cy="396000"/>
            </a:xfrm>
            <a:prstGeom prst="bentConnector3">
              <a:avLst>
                <a:gd name="adj1" fmla="val -3422155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6F8FCC4E-BC6A-45C9-98EB-0A77B8089F4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33471" y="4414770"/>
              <a:ext cx="12700" cy="396000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9EBA79E4-1CAE-4130-8B07-A63569F456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35487" y="4421454"/>
              <a:ext cx="668" cy="396000"/>
            </a:xfrm>
            <a:prstGeom prst="bentConnector3">
              <a:avLst>
                <a:gd name="adj1" fmla="val -3422155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EC65F946-BE9E-4393-96D8-8A11815DB35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234328" y="4421120"/>
              <a:ext cx="1336" cy="396000"/>
            </a:xfrm>
            <a:prstGeom prst="bentConnector3">
              <a:avLst>
                <a:gd name="adj1" fmla="val 17210778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66A95918-5E57-43E7-9310-02B77B22180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30662" y="4420786"/>
              <a:ext cx="668" cy="396000"/>
            </a:xfrm>
            <a:prstGeom prst="bentConnector3">
              <a:avLst>
                <a:gd name="adj1" fmla="val -3422155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DCE6D46-4CA6-4EC9-A131-FF0057E7A45E}"/>
              </a:ext>
            </a:extLst>
          </p:cNvPr>
          <p:cNvSpPr/>
          <p:nvPr/>
        </p:nvSpPr>
        <p:spPr>
          <a:xfrm>
            <a:off x="4668011" y="3647228"/>
            <a:ext cx="608839" cy="193204"/>
          </a:xfrm>
          <a:prstGeom prst="rect">
            <a:avLst/>
          </a:prstGeom>
          <a:solidFill>
            <a:schemeClr val="accent4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505EE9-C1B4-4E15-ACB3-D074EC5A5E71}"/>
              </a:ext>
            </a:extLst>
          </p:cNvPr>
          <p:cNvSpPr/>
          <p:nvPr/>
        </p:nvSpPr>
        <p:spPr>
          <a:xfrm>
            <a:off x="7555214" y="2852459"/>
            <a:ext cx="3615194" cy="1341222"/>
          </a:xfrm>
          <a:prstGeom prst="rect">
            <a:avLst/>
          </a:prstGeom>
          <a:solidFill>
            <a:schemeClr val="accent4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965D09-C2D9-438E-A3ED-41AE784B9194}"/>
              </a:ext>
            </a:extLst>
          </p:cNvPr>
          <p:cNvSpPr txBox="1"/>
          <p:nvPr/>
        </p:nvSpPr>
        <p:spPr>
          <a:xfrm>
            <a:off x="8189838" y="2568660"/>
            <a:ext cx="2308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rotate right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C852B9-A105-49DA-A414-A58464F4C82E}"/>
              </a:ext>
            </a:extLst>
          </p:cNvPr>
          <p:cNvSpPr/>
          <p:nvPr/>
        </p:nvSpPr>
        <p:spPr>
          <a:xfrm>
            <a:off x="7255537" y="4716131"/>
            <a:ext cx="1098488" cy="286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EE6825BB-E18B-4DCD-9DFC-869F41C83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78"/>
          <a:stretch/>
        </p:blipFill>
        <p:spPr bwMode="auto">
          <a:xfrm>
            <a:off x="6921156" y="4152307"/>
            <a:ext cx="4964872" cy="31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1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4" grpId="0" animBg="1"/>
      <p:bldP spid="35" grpId="0" animBg="1"/>
      <p:bldP spid="36" grpId="0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45144D74-16FB-45B9-A66F-653E0BEA8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5294985"/>
            <a:ext cx="3962400" cy="561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SPARKLE256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 Diffusion Layer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5FA83D-F72E-435D-9F72-AF2037C1D990}"/>
                  </a:ext>
                </a:extLst>
              </p:cNvPr>
              <p:cNvSpPr txBox="1"/>
              <p:nvPr/>
            </p:nvSpPr>
            <p:spPr>
              <a:xfrm>
                <a:off x="2579030" y="1466499"/>
                <a:ext cx="6627539" cy="672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Tx/>
                  <a:buChar char="-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확산층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(Diffusion layer)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𝑏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  <a:p>
                <a:pPr marL="285750" lvl="0" indent="-285750">
                  <a:buFontTx/>
                  <a:buChar char="-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permutation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에 사용되는 확산층은 총 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3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가지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,</a:t>
                </a:r>
                <a:r>
                  <a:rPr lang="en-US" altLang="ko-KR" dirty="0">
                    <a:solidFill>
                      <a:prstClr val="black"/>
                    </a:solidFill>
                    <a:ea typeface="서울남산체 L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)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이다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5FA83D-F72E-435D-9F72-AF2037C1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30" y="1466499"/>
                <a:ext cx="6627539" cy="672428"/>
              </a:xfrm>
              <a:prstGeom prst="rect">
                <a:avLst/>
              </a:prstGeom>
              <a:blipFill>
                <a:blip r:embed="rId4"/>
                <a:stretch>
                  <a:fillRect l="-736" t="-2727"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id="{1C134338-221D-4DC9-BC26-9037F7461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750" y="3327283"/>
            <a:ext cx="4610100" cy="20002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616FE14-EEE1-4F0C-9397-DC43CB781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2797856"/>
            <a:ext cx="7820025" cy="58102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2F2A67-72B9-4D5B-AB19-98486944BE55}"/>
              </a:ext>
            </a:extLst>
          </p:cNvPr>
          <p:cNvSpPr/>
          <p:nvPr/>
        </p:nvSpPr>
        <p:spPr>
          <a:xfrm>
            <a:off x="5029961" y="4450670"/>
            <a:ext cx="608839" cy="844315"/>
          </a:xfrm>
          <a:prstGeom prst="rect">
            <a:avLst/>
          </a:prstGeom>
          <a:solidFill>
            <a:schemeClr val="accent6">
              <a:lumMod val="40000"/>
              <a:lumOff val="6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D41912-BB96-4286-8A07-8BD35EC3DA0A}"/>
              </a:ext>
            </a:extLst>
          </p:cNvPr>
          <p:cNvSpPr/>
          <p:nvPr/>
        </p:nvSpPr>
        <p:spPr>
          <a:xfrm>
            <a:off x="5029961" y="5294985"/>
            <a:ext cx="3837814" cy="561974"/>
          </a:xfrm>
          <a:prstGeom prst="rect">
            <a:avLst/>
          </a:prstGeom>
          <a:solidFill>
            <a:schemeClr val="accent6">
              <a:lumMod val="40000"/>
              <a:lumOff val="6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A7FFC6-B7F2-4418-B9F5-C07DB8896ED7}"/>
              </a:ext>
            </a:extLst>
          </p:cNvPr>
          <p:cNvSpPr/>
          <p:nvPr/>
        </p:nvSpPr>
        <p:spPr>
          <a:xfrm>
            <a:off x="3770247" y="4483218"/>
            <a:ext cx="382653" cy="844315"/>
          </a:xfrm>
          <a:prstGeom prst="rect">
            <a:avLst/>
          </a:prstGeom>
          <a:solidFill>
            <a:schemeClr val="accent5">
              <a:lumMod val="40000"/>
              <a:lumOff val="6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D36CF6-1FA0-4B4D-AA66-D28331701B37}"/>
              </a:ext>
            </a:extLst>
          </p:cNvPr>
          <p:cNvSpPr/>
          <p:nvPr/>
        </p:nvSpPr>
        <p:spPr>
          <a:xfrm>
            <a:off x="6939343" y="2900011"/>
            <a:ext cx="2852357" cy="352425"/>
          </a:xfrm>
          <a:prstGeom prst="rect">
            <a:avLst/>
          </a:prstGeom>
          <a:solidFill>
            <a:schemeClr val="accent5">
              <a:lumMod val="40000"/>
              <a:lumOff val="6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B4CEEC-82E8-4493-8693-08BE35F28198}"/>
              </a:ext>
            </a:extLst>
          </p:cNvPr>
          <p:cNvSpPr/>
          <p:nvPr/>
        </p:nvSpPr>
        <p:spPr>
          <a:xfrm>
            <a:off x="5260074" y="4474131"/>
            <a:ext cx="312051" cy="769256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76C52E-5B33-4D91-9B32-8F2BD51BACCA}"/>
              </a:ext>
            </a:extLst>
          </p:cNvPr>
          <p:cNvSpPr/>
          <p:nvPr/>
        </p:nvSpPr>
        <p:spPr>
          <a:xfrm>
            <a:off x="3779772" y="3508476"/>
            <a:ext cx="3188146" cy="90964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370234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644</Words>
  <Application>Microsoft Office PowerPoint</Application>
  <PresentationFormat>와이드스크린</PresentationFormat>
  <Paragraphs>99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서울남산체 B</vt:lpstr>
      <vt:lpstr>서울남산체 EB</vt:lpstr>
      <vt:lpstr>서울남산체 L</vt:lpstr>
      <vt:lpstr>서울남산체 M</vt:lpstr>
      <vt:lpstr>Arial</vt:lpstr>
      <vt:lpstr>Cambria Math</vt:lpstr>
      <vt:lpstr>제목 테마</vt:lpstr>
      <vt:lpstr>CryptoCraft 테마</vt:lpstr>
      <vt:lpstr>SPARKLE</vt:lpstr>
      <vt:lpstr>1. Introduction</vt:lpstr>
      <vt:lpstr>2. Sponge construction</vt:lpstr>
      <vt:lpstr>2. Sponge construction</vt:lpstr>
      <vt:lpstr>3. SPARKLE</vt:lpstr>
      <vt:lpstr>3. SPARKLE</vt:lpstr>
      <vt:lpstr>3. SPARKLE – SPARKLE structure</vt:lpstr>
      <vt:lpstr>4. SPARKLE256 (1) ARX-box Alzette</vt:lpstr>
      <vt:lpstr>4. SPARKLE256 (2) Diffusion Layer</vt:lpstr>
      <vt:lpstr>4. SPARKLE256 (2) Diffusion Layer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107</cp:revision>
  <dcterms:created xsi:type="dcterms:W3CDTF">2019-03-05T04:29:07Z</dcterms:created>
  <dcterms:modified xsi:type="dcterms:W3CDTF">2022-02-20T17:40:06Z</dcterms:modified>
</cp:coreProperties>
</file>