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2Cvzbd3Lc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기초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https://www.youtube.com/watch?v=02Cvzbd3Lck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CF808-AA26-43C3-AD97-AC62B192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오버피팅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4468C-1488-4A64-896F-3699D590A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오버피팅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발생이유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매개변수가 많고 표현력이 높은 모델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훈련 데이터가 적음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가중치 감소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오버피팅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억제하는 기법 에는 가중치 감소 기법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오버피팅이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가중치 매개변수 값이 커서 생기는 경우가 많음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큰 가중치에 대해서는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패널티를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부과하여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오버피팅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억제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드롭아웃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학습 시 뉴런을 임의로 삭제하는 기법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1266" name="Picture 2" descr="딥러닝] 3. 오버피팅 억제법 - 드롭아웃">
            <a:extLst>
              <a:ext uri="{FF2B5EF4-FFF2-40B4-BE49-F238E27FC236}">
                <a16:creationId xmlns:a16="http://schemas.microsoft.com/office/drawing/2014/main" id="{9E4DB3AF-8E51-4250-9B13-DEABD6DC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83" y="3671047"/>
            <a:ext cx="4370269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4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2E2B-822A-403D-8CE1-9C542B57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5ABA-C9B8-47A1-9423-E2C24E1D6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/>
              <a:t>가중치</a:t>
            </a:r>
            <a:r>
              <a:rPr lang="en-US" altLang="ko-KR" sz="2000" dirty="0"/>
              <a:t>, </a:t>
            </a:r>
            <a:r>
              <a:rPr lang="ko-KR" altLang="en-US" sz="2000" dirty="0"/>
              <a:t>편향 </a:t>
            </a:r>
            <a:r>
              <a:rPr lang="en-US" altLang="ko-KR" sz="2000" dirty="0"/>
              <a:t>- </a:t>
            </a:r>
            <a:r>
              <a:rPr lang="ko-KR" altLang="en-US" sz="2000" dirty="0"/>
              <a:t>파라미터</a:t>
            </a:r>
            <a:endParaRPr lang="en-US" altLang="ko-KR" sz="2000" dirty="0"/>
          </a:p>
          <a:p>
            <a:r>
              <a:rPr lang="en-US" altLang="ko-KR" sz="2000" dirty="0"/>
              <a:t>Ex. </a:t>
            </a:r>
            <a:r>
              <a:rPr lang="ko-KR" altLang="en-US" sz="2000" dirty="0"/>
              <a:t>뉴런 수 </a:t>
            </a:r>
            <a:r>
              <a:rPr lang="en-US" altLang="ko-KR" sz="2000" dirty="0"/>
              <a:t>, </a:t>
            </a:r>
            <a:r>
              <a:rPr lang="ko-KR" altLang="en-US" sz="2000" dirty="0"/>
              <a:t>배치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매개변수 갱신 </a:t>
            </a:r>
            <a:r>
              <a:rPr lang="ko-KR" altLang="en-US" sz="2000" dirty="0" err="1"/>
              <a:t>시학습률과</a:t>
            </a:r>
            <a:r>
              <a:rPr lang="en-US" altLang="ko-KR" sz="2000" dirty="0"/>
              <a:t> </a:t>
            </a:r>
            <a:r>
              <a:rPr lang="ko-KR" altLang="en-US" sz="2000" dirty="0"/>
              <a:t>가중치 감소 등 사람이 직접</a:t>
            </a:r>
            <a:r>
              <a:rPr lang="en-US" altLang="ko-KR" sz="2000" dirty="0"/>
              <a:t> </a:t>
            </a:r>
            <a:r>
              <a:rPr lang="ko-KR" altLang="en-US" sz="2000" dirty="0"/>
              <a:t>조정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000" dirty="0" err="1"/>
              <a:t>하이퍼</a:t>
            </a:r>
            <a:r>
              <a:rPr lang="ko-KR" altLang="en-US" sz="2000" dirty="0"/>
              <a:t> 파라미터 검증 시 </a:t>
            </a:r>
            <a:r>
              <a:rPr lang="en-US" altLang="ko-KR" sz="2000" dirty="0"/>
              <a:t> </a:t>
            </a:r>
            <a:r>
              <a:rPr lang="ko-KR" altLang="en-US" sz="2000" dirty="0"/>
              <a:t>시험 데이터 사용 </a:t>
            </a:r>
            <a:r>
              <a:rPr lang="en-US" altLang="ko-KR" sz="2000" dirty="0"/>
              <a:t>X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시험 데이터를 사용하여 </a:t>
            </a:r>
            <a:r>
              <a:rPr lang="ko-KR" altLang="en-US" sz="2000" dirty="0" err="1">
                <a:solidFill>
                  <a:srgbClr val="FF0000"/>
                </a:solidFill>
              </a:rPr>
              <a:t>하이퍼</a:t>
            </a:r>
            <a:r>
              <a:rPr lang="ko-KR" altLang="en-US" sz="2000" dirty="0">
                <a:solidFill>
                  <a:srgbClr val="FF0000"/>
                </a:solidFill>
              </a:rPr>
              <a:t> 파라미터를 조정하면 </a:t>
            </a:r>
            <a:r>
              <a:rPr lang="ko-KR" altLang="en-US" sz="2000" dirty="0" err="1">
                <a:solidFill>
                  <a:srgbClr val="FF0000"/>
                </a:solidFill>
              </a:rPr>
              <a:t>하이퍼</a:t>
            </a:r>
            <a:r>
              <a:rPr lang="ko-KR" altLang="en-US" sz="2000" dirty="0">
                <a:solidFill>
                  <a:srgbClr val="FF0000"/>
                </a:solidFill>
              </a:rPr>
              <a:t> 파라미터 값이 시험 데이터에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</a:t>
            </a:r>
            <a:r>
              <a:rPr lang="ko-KR" altLang="en-US" sz="2000" dirty="0" err="1">
                <a:solidFill>
                  <a:srgbClr val="FF0000"/>
                </a:solidFill>
              </a:rPr>
              <a:t>오버피팅</a:t>
            </a:r>
            <a:r>
              <a:rPr lang="ko-KR" altLang="en-US" sz="2000" dirty="0">
                <a:solidFill>
                  <a:srgbClr val="FF0000"/>
                </a:solidFill>
              </a:rPr>
              <a:t> 됨</a:t>
            </a:r>
            <a:r>
              <a:rPr lang="en-US" altLang="ko-KR" sz="2000" dirty="0">
                <a:solidFill>
                  <a:srgbClr val="FF0000"/>
                </a:solidFill>
              </a:rPr>
              <a:t>. -&gt; </a:t>
            </a:r>
            <a:r>
              <a:rPr lang="ko-KR" altLang="en-US" sz="2000" dirty="0">
                <a:solidFill>
                  <a:srgbClr val="FF0000"/>
                </a:solidFill>
              </a:rPr>
              <a:t>다른 데이터에는 적용</a:t>
            </a:r>
            <a:r>
              <a:rPr lang="en-US" altLang="ko-KR" sz="2000" dirty="0">
                <a:solidFill>
                  <a:srgbClr val="FF0000"/>
                </a:solidFill>
              </a:rPr>
              <a:t> x, </a:t>
            </a:r>
            <a:r>
              <a:rPr lang="ko-KR" altLang="en-US" sz="2000" dirty="0">
                <a:solidFill>
                  <a:srgbClr val="FF0000"/>
                </a:solidFill>
              </a:rPr>
              <a:t>가능성 높음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검증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(validation data)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sz="18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1E7EACF-BF0D-4031-B3FB-8D0C6E4F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514"/>
              </p:ext>
            </p:extLst>
          </p:nvPr>
        </p:nvGraphicFramePr>
        <p:xfrm>
          <a:off x="624542" y="4824333"/>
          <a:ext cx="8887011" cy="8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337">
                  <a:extLst>
                    <a:ext uri="{9D8B030D-6E8A-4147-A177-3AD203B41FA5}">
                      <a16:colId xmlns:a16="http://schemas.microsoft.com/office/drawing/2014/main" val="890656209"/>
                    </a:ext>
                  </a:extLst>
                </a:gridCol>
                <a:gridCol w="2962337">
                  <a:extLst>
                    <a:ext uri="{9D8B030D-6E8A-4147-A177-3AD203B41FA5}">
                      <a16:colId xmlns:a16="http://schemas.microsoft.com/office/drawing/2014/main" val="4141769052"/>
                    </a:ext>
                  </a:extLst>
                </a:gridCol>
                <a:gridCol w="2962337">
                  <a:extLst>
                    <a:ext uri="{9D8B030D-6E8A-4147-A177-3AD203B41FA5}">
                      <a16:colId xmlns:a16="http://schemas.microsoft.com/office/drawing/2014/main" val="1629496825"/>
                    </a:ext>
                  </a:extLst>
                </a:gridCol>
              </a:tblGrid>
              <a:tr h="515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훈련 데이터</a:t>
                      </a:r>
                      <a:r>
                        <a:rPr lang="en-US" altLang="ko-KR" sz="1600" dirty="0"/>
                        <a:t>(Training data)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검증 데이터</a:t>
                      </a:r>
                      <a:r>
                        <a:rPr lang="en-US" altLang="ko-KR" sz="1600" dirty="0"/>
                        <a:t>(Validation data)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 데이터</a:t>
                      </a:r>
                      <a:r>
                        <a:rPr lang="en-US" altLang="ko-KR" dirty="0"/>
                        <a:t>(Test data)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22094"/>
                  </a:ext>
                </a:extLst>
              </a:tr>
              <a:tr h="330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매개변수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하이퍼</a:t>
                      </a:r>
                      <a:r>
                        <a:rPr lang="ko-KR" altLang="en-US" dirty="0"/>
                        <a:t> 파라미터 성능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신경망 범용 성능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2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6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8" y="1214190"/>
            <a:ext cx="7380430" cy="718952"/>
          </a:xfrm>
        </p:spPr>
        <p:txBody>
          <a:bodyPr/>
          <a:lstStyle/>
          <a:p>
            <a:r>
              <a:rPr lang="ko-KR" altLang="en-US" dirty="0"/>
              <a:t>경사법과 오차역전파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매개변수 최적화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가중치 초기값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/>
              <a:t>오버피팅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 err="1"/>
              <a:t>하이퍼파라미터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EFE4-B44A-40D8-83C5-08D3D93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C6087-6543-4DF2-A59F-8F0112FAE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 매개변수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손실함수의 최솟값을 찾는 것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But.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 복잡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기울기를 이용하여 손실함수의 최솟값을 찾는 것 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=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경사법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 </a:t>
            </a:r>
            <a:r>
              <a:rPr lang="ko-KR" altLang="en-US" sz="20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하강법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기울기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ko-KR" altLang="en-US" sz="2000" dirty="0"/>
              <a:t>   함수에서</a:t>
            </a:r>
            <a:r>
              <a:rPr lang="en-US" altLang="ko-KR" sz="2000" dirty="0"/>
              <a:t> </a:t>
            </a:r>
            <a:r>
              <a:rPr lang="ko-KR" altLang="en-US" sz="2000" dirty="0"/>
              <a:t>모든 변수의 </a:t>
            </a:r>
            <a:r>
              <a:rPr lang="ko-KR" altLang="en-US" sz="2000" dirty="0" err="1"/>
              <a:t>편미분을</a:t>
            </a:r>
            <a:r>
              <a:rPr lang="ko-KR" altLang="en-US" sz="2000" dirty="0"/>
              <a:t> 벡터로 정리한 것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신경망에서의 기울기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: </a:t>
            </a:r>
            <a:r>
              <a:rPr lang="ko-KR" altLang="en-US" sz="2000" dirty="0"/>
              <a:t>가중치 매개변수에 관한 손실 함수의 기울기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AB3C54-133F-4928-B7CF-413EAF2B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51" y="2195886"/>
            <a:ext cx="4177553" cy="31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E8215D-0796-4BCE-AA87-1B020E8C68F4}"/>
              </a:ext>
            </a:extLst>
          </p:cNvPr>
          <p:cNvSpPr txBox="1"/>
          <p:nvPr/>
        </p:nvSpPr>
        <p:spPr>
          <a:xfrm>
            <a:off x="6958546" y="5547525"/>
            <a:ext cx="5679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기울어진 방향이 꼭 최솟값 가리키는 것은 아님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 방향으로 가야 함수 값 줄임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73972A-9E75-42FE-8E2C-85BE1E15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42" y="4723388"/>
            <a:ext cx="2077011" cy="16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EF7CB-1079-4EC7-817F-772F2A55B87C}"/>
                  </a:ext>
                </a:extLst>
              </p:cNvPr>
              <p:cNvSpPr txBox="1"/>
              <p:nvPr/>
            </p:nvSpPr>
            <p:spPr>
              <a:xfrm>
                <a:off x="3110753" y="4918107"/>
                <a:ext cx="6320116" cy="65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i="0" dirty="0">
                    <a:effectLst/>
                    <a:latin typeface="Avenir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b="0" i="0" dirty="0">
                    <a:effectLst/>
                    <a:latin typeface="Avenir"/>
                  </a:rPr>
                  <a:t>을 조금 변경했을 때 </a:t>
                </a:r>
                <a:endParaRPr lang="en-US" altLang="ko-KR" sz="1400" b="0" i="0" dirty="0">
                  <a:effectLst/>
                  <a:latin typeface="Avenir"/>
                </a:endParaRPr>
              </a:p>
              <a:p>
                <a:r>
                  <a:rPr lang="ko-KR" altLang="en-US" sz="1400" b="0" i="0" dirty="0">
                    <a:effectLst/>
                    <a:latin typeface="Avenir"/>
                  </a:rPr>
                  <a:t>손실 함수 </a:t>
                </a:r>
                <a:r>
                  <a:rPr lang="en-US" altLang="ko-KR" sz="1400" b="0" i="1" dirty="0">
                    <a:effectLst/>
                    <a:latin typeface="Avenir"/>
                  </a:rPr>
                  <a:t>L</a:t>
                </a:r>
                <a:r>
                  <a:rPr lang="ko-KR" altLang="en-US" sz="1400" b="0" i="0" dirty="0">
                    <a:effectLst/>
                    <a:latin typeface="Avenir"/>
                  </a:rPr>
                  <a:t>이 얼마나 변화하느냐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AEF7CB-1079-4EC7-817F-772F2A5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53" y="4918107"/>
                <a:ext cx="6320116" cy="650050"/>
              </a:xfrm>
              <a:prstGeom prst="rect">
                <a:avLst/>
              </a:prstGeom>
              <a:blipFill>
                <a:blip r:embed="rId4"/>
                <a:stretch>
                  <a:fillRect l="-289"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45FC-25B9-4A2E-94A5-8D09ADBA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오차역전파</a:t>
            </a:r>
          </a:p>
        </p:txBody>
      </p:sp>
      <p:pic>
        <p:nvPicPr>
          <p:cNvPr id="5" name="Picture 4" descr="ann">
            <a:extLst>
              <a:ext uri="{FF2B5EF4-FFF2-40B4-BE49-F238E27FC236}">
                <a16:creationId xmlns:a16="http://schemas.microsoft.com/office/drawing/2014/main" id="{CAE38A73-4A97-489D-8777-C8C07BC2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11" y="1774261"/>
            <a:ext cx="3545259" cy="273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6317DE-987D-4EC0-969A-6E0B1E76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74" y="4068136"/>
            <a:ext cx="4752981" cy="19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0827AA-F6B8-42CA-A30C-27C41E3D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70" y="1763059"/>
            <a:ext cx="4653585" cy="196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3C1A59-03ED-4D26-8E64-8CF6EC3A4998}"/>
              </a:ext>
            </a:extLst>
          </p:cNvPr>
          <p:cNvSpPr txBox="1"/>
          <p:nvPr/>
        </p:nvSpPr>
        <p:spPr>
          <a:xfrm>
            <a:off x="551612" y="1114034"/>
            <a:ext cx="6131858" cy="51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가중치 매개변수 기울기를 효율적으로 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0663D-C2B0-43CB-9D9B-B6EF72998EF2}"/>
              </a:ext>
            </a:extLst>
          </p:cNvPr>
          <p:cNvSpPr txBox="1"/>
          <p:nvPr/>
        </p:nvSpPr>
        <p:spPr>
          <a:xfrm>
            <a:off x="9744635" y="1945342"/>
            <a:ext cx="210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 노드에서의</a:t>
            </a:r>
            <a:endParaRPr lang="en-US" altLang="ko-KR" dirty="0"/>
          </a:p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141EC-EF9D-4D37-A53F-A521655C7403}"/>
              </a:ext>
            </a:extLst>
          </p:cNvPr>
          <p:cNvSpPr txBox="1"/>
          <p:nvPr/>
        </p:nvSpPr>
        <p:spPr>
          <a:xfrm>
            <a:off x="9744635" y="4266328"/>
            <a:ext cx="194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곱셈 노드에서의 </a:t>
            </a:r>
            <a:r>
              <a:rPr lang="ko-KR" altLang="en-US" dirty="0" err="1"/>
              <a:t>역전파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70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D8D1-CD20-42E3-A795-16E5D13E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3BE55-3D1A-4258-9DEA-7EA6F59CF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SGD(</a:t>
            </a:r>
            <a:r>
              <a:rPr lang="ko-KR" altLang="en-US" dirty="0"/>
              <a:t>확률적 </a:t>
            </a:r>
            <a:r>
              <a:rPr lang="ko-KR" altLang="en-US" dirty="0" err="1"/>
              <a:t>경사하강법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1800" dirty="0"/>
              <a:t>랜덤하게 추출한 데이터를 사용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100" name="Picture 4" descr="딥러닝] 4-2. 고급 경사 하강법">
            <a:extLst>
              <a:ext uri="{FF2B5EF4-FFF2-40B4-BE49-F238E27FC236}">
                <a16:creationId xmlns:a16="http://schemas.microsoft.com/office/drawing/2014/main" id="{D39E8008-DB5B-45BD-AE4C-D39B80F7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31" y="1947439"/>
            <a:ext cx="6474249" cy="190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015B2B4-8099-4CC4-8FBF-8B0C41034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76" b="49370"/>
          <a:stretch/>
        </p:blipFill>
        <p:spPr bwMode="auto">
          <a:xfrm>
            <a:off x="676369" y="3079128"/>
            <a:ext cx="3707372" cy="34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3F61430-BEB8-42BF-8FC3-9FAEA56C3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089D9-2B70-4DD1-B16B-24D1C05A7D6D}"/>
                  </a:ext>
                </a:extLst>
              </p:cNvPr>
              <p:cNvSpPr txBox="1"/>
              <p:nvPr/>
            </p:nvSpPr>
            <p:spPr>
              <a:xfrm>
                <a:off x="851646" y="2171379"/>
                <a:ext cx="4616825" cy="81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sz="2000" b="0" dirty="0"/>
                  <a:t> </a:t>
                </a:r>
              </a:p>
              <a:p>
                <a:r>
                  <a:rPr lang="en-US" altLang="ko-KR" sz="1200" dirty="0"/>
                  <a:t>(W:</a:t>
                </a:r>
                <a:r>
                  <a:rPr lang="ko-KR" altLang="en-US" sz="1200" dirty="0"/>
                  <a:t>가중치 매개변수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 err="1"/>
                  <a:t>학습률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sz="1200" dirty="0"/>
                  <a:t>  </a:t>
                </a:r>
                <a:r>
                  <a:rPr lang="ko-KR" altLang="en-US" sz="1200" dirty="0"/>
                  <a:t>기울기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089D9-2B70-4DD1-B16B-24D1C05A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6" y="2171379"/>
                <a:ext cx="4616825" cy="816442"/>
              </a:xfrm>
              <a:prstGeom prst="rect">
                <a:avLst/>
              </a:prstGeom>
              <a:blipFill>
                <a:blip r:embed="rId4"/>
                <a:stretch>
                  <a:fillRect l="-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D4B500-82C8-49EE-9CC5-2E1ACE8725F6}"/>
              </a:ext>
            </a:extLst>
          </p:cNvPr>
          <p:cNvSpPr txBox="1"/>
          <p:nvPr/>
        </p:nvSpPr>
        <p:spPr>
          <a:xfrm>
            <a:off x="4342135" y="5007850"/>
            <a:ext cx="325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비등방성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기울기가 달라지는 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에서는 탐색 경로가 비효율적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52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F6D9-FDEE-4856-A121-A868E52B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EB581-B400-4EF0-822F-D08FBC78D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모멘텀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b="0" i="0" dirty="0">
                <a:effectLst/>
                <a:latin typeface="AppleSDGothicNeo"/>
              </a:rPr>
              <a:t>    기울기에서 속도의 개념이 추가</a:t>
            </a:r>
            <a:r>
              <a:rPr lang="en-US" altLang="ko-KR" sz="1800" b="0" i="0" dirty="0">
                <a:effectLst/>
                <a:latin typeface="AppleSDGothicNeo"/>
              </a:rPr>
              <a:t> </a:t>
            </a:r>
            <a:endParaRPr lang="en-US" altLang="ko-KR" sz="1800" dirty="0">
              <a:latin typeface="AppleSDGothicNeo"/>
            </a:endParaRPr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AppleSDGothicNeo"/>
              </a:rPr>
              <a:t>   </a:t>
            </a:r>
            <a:r>
              <a:rPr lang="ko-KR" altLang="en-US" sz="1800" b="0" i="0" dirty="0">
                <a:effectLst/>
                <a:latin typeface="AppleSDGothicNeo"/>
              </a:rPr>
              <a:t>속도가 크게 나올수록 기울기가 크게 업데이트 되어 확률적 </a:t>
            </a:r>
            <a:r>
              <a:rPr lang="ko-KR" altLang="en-US" sz="1800" b="0" i="0" dirty="0" err="1">
                <a:effectLst/>
                <a:latin typeface="AppleSDGothicNeo"/>
              </a:rPr>
              <a:t>경사하강법이</a:t>
            </a:r>
            <a:r>
              <a:rPr lang="ko-KR" altLang="en-US" sz="1800" b="0" i="0" dirty="0">
                <a:effectLst/>
                <a:latin typeface="AppleSDGothicNeo"/>
              </a:rPr>
              <a:t> 가지는 단점을 보완</a:t>
            </a:r>
            <a:endParaRPr lang="en-US" altLang="ko-KR" sz="1800" b="0" i="0" dirty="0">
              <a:effectLst/>
              <a:latin typeface="AppleSDGothicNeo"/>
            </a:endParaRPr>
          </a:p>
          <a:p>
            <a:pPr marL="0" indent="0">
              <a:buNone/>
            </a:pPr>
            <a:r>
              <a:rPr lang="ko-KR" altLang="en-US" sz="1800" b="0" i="0" dirty="0">
                <a:effectLst/>
                <a:latin typeface="Spoqa Han Sans"/>
              </a:rPr>
              <a:t>   한 방향으로 일정하게 가속</a:t>
            </a:r>
            <a:endParaRPr lang="en-US" altLang="ko-KR" sz="1800" b="0" i="0" dirty="0">
              <a:effectLst/>
              <a:latin typeface="Spoqa Han Sans"/>
            </a:endParaRPr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AA0CAD-D15B-4410-B1C4-FF9B9B0E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37CCB-70CB-4187-950E-C5C699B535EE}"/>
                  </a:ext>
                </a:extLst>
              </p:cNvPr>
              <p:cNvSpPr txBox="1"/>
              <p:nvPr/>
            </p:nvSpPr>
            <p:spPr>
              <a:xfrm>
                <a:off x="598394" y="2968945"/>
                <a:ext cx="2395817" cy="2183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ko-KR" sz="1800" b="0" dirty="0"/>
              </a:p>
              <a:p>
                <a:endParaRPr lang="en-US" altLang="ko-KR" sz="1800" b="0" dirty="0"/>
              </a:p>
              <a:p>
                <a:r>
                  <a:rPr lang="en-US" altLang="ko-KR" sz="1200" dirty="0"/>
                  <a:t>(W:</a:t>
                </a:r>
                <a:r>
                  <a:rPr lang="ko-KR" altLang="en-US" sz="1200" dirty="0"/>
                  <a:t>가중치 매개변수</a:t>
                </a:r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 err="1"/>
                  <a:t>학습률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,</a:t>
                </a:r>
              </a:p>
              <a:p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sz="1200" dirty="0"/>
                  <a:t> :</a:t>
                </a:r>
                <a:r>
                  <a:rPr lang="ko-KR" altLang="en-US" sz="1200" dirty="0"/>
                  <a:t>기울기</a:t>
                </a:r>
                <a:r>
                  <a:rPr lang="en-US" altLang="ko-KR" sz="1200" dirty="0"/>
                  <a:t>,v:</a:t>
                </a:r>
                <a:r>
                  <a:rPr lang="ko-KR" altLang="en-US" sz="1200" dirty="0"/>
                  <a:t>속도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  <a:p>
                <a:endParaRPr lang="en-US" altLang="ko-KR" sz="1800" b="0" dirty="0"/>
              </a:p>
              <a:p>
                <a:r>
                  <a:rPr lang="en-US" altLang="ko-KR" sz="1800" b="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D37CCB-70CB-4187-950E-C5C699B53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94" y="2968945"/>
                <a:ext cx="2395817" cy="2183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CCC7EC5-A4A9-4345-A4E0-C254162ED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3" t="2003" r="-834" b="50938"/>
          <a:stretch/>
        </p:blipFill>
        <p:spPr bwMode="auto">
          <a:xfrm>
            <a:off x="5952564" y="2563513"/>
            <a:ext cx="4276166" cy="38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2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8DDF4-1126-4AEE-82E5-7D96C87A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574B4-F824-468E-815E-8A321E607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299355" cy="5095875"/>
          </a:xfrm>
        </p:spPr>
        <p:txBody>
          <a:bodyPr/>
          <a:lstStyle/>
          <a:p>
            <a:r>
              <a:rPr lang="en-US" altLang="ko-KR" sz="2400" dirty="0" err="1"/>
              <a:t>AdaGrad</a:t>
            </a:r>
            <a:endParaRPr lang="en-US" altLang="ko-KR" sz="2400" dirty="0"/>
          </a:p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개별 매개변수에 적응적으로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학습률을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조정하면서 학습 진행</a:t>
            </a:r>
            <a:endParaRPr lang="en-US" altLang="ko-KR" sz="160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학습률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감소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학습을 진행하면서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학습률을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점차 줄여가는 방법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=&gt;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학습률을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낮추는 간단한 방법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매개변수 ‘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전체’의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학습률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값을 일괄적으로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낮추는것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63E677-9380-46AB-944A-9970656E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1EEA9-3F37-46D5-9F37-C60939D4C1E6}"/>
                  </a:ext>
                </a:extLst>
              </p:cNvPr>
              <p:cNvSpPr txBox="1"/>
              <p:nvPr/>
            </p:nvSpPr>
            <p:spPr>
              <a:xfrm>
                <a:off x="411163" y="3429000"/>
                <a:ext cx="3330624" cy="252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(W=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가중치 매개변수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</a:rPr>
                  <a:t>: </a:t>
                </a:r>
                <a:r>
                  <a:rPr lang="ko-KR" altLang="en-US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</a:rPr>
                  <a:t>기울기 </a:t>
                </a:r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</a:rPr>
                  <a:t>,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sz="1200" dirty="0" err="1"/>
                  <a:t>습률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altLang="ko-KR" sz="1200" kern="0" spc="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</a:rPr>
                  <a:t>:</a:t>
                </a:r>
                <a:r>
                  <a:rPr lang="ko-KR" altLang="en-US" sz="1200" dirty="0"/>
                  <a:t> 행렬의 </a:t>
                </a:r>
                <a:r>
                  <a:rPr lang="ko-KR" altLang="en-US" sz="1200" dirty="0" err="1"/>
                  <a:t>원소별</a:t>
                </a:r>
                <a:r>
                  <a:rPr lang="ko-KR" altLang="en-US" sz="1200" dirty="0"/>
                  <a:t> 곱셈</a:t>
                </a:r>
                <a:r>
                  <a:rPr lang="en-US" altLang="ko-KR" sz="1200" dirty="0"/>
                  <a:t>) , </a:t>
                </a:r>
              </a:p>
              <a:p>
                <a:endParaRPr lang="en-US" altLang="ko-KR" sz="12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1800" dirty="0"/>
                  <a:t> 으로 </a:t>
                </a:r>
                <a:r>
                  <a:rPr lang="ko-KR" altLang="en-US" sz="1800" dirty="0" err="1"/>
                  <a:t>학습률</a:t>
                </a:r>
                <a:r>
                  <a:rPr lang="ko-KR" altLang="en-US" sz="1800" dirty="0"/>
                  <a:t> 조정</a:t>
                </a:r>
                <a:endParaRPr lang="en-US" altLang="ko-KR" dirty="0"/>
              </a:p>
              <a:p>
                <a:endParaRPr lang="ko-KR" altLang="en-US" sz="1800" kern="0" spc="0" dirty="0">
                  <a:solidFill>
                    <a:srgbClr val="000000"/>
                  </a:solidFill>
                  <a:effectLst/>
                  <a:latin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1EEA9-3F37-46D5-9F37-C60939D4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3429000"/>
                <a:ext cx="3330624" cy="2521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241548F-41A7-4E68-B11C-2C03057AEF6E}"/>
              </a:ext>
            </a:extLst>
          </p:cNvPr>
          <p:cNvSpPr txBox="1"/>
          <p:nvPr/>
        </p:nvSpPr>
        <p:spPr>
          <a:xfrm>
            <a:off x="6239434" y="1177657"/>
            <a:ext cx="39982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Adam :</a:t>
            </a:r>
          </a:p>
          <a:p>
            <a:r>
              <a:rPr lang="en-US" altLang="ko-KR" sz="2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  </a:t>
            </a:r>
            <a:r>
              <a:rPr lang="ko-KR" altLang="en-US" sz="2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모멘텀 </a:t>
            </a:r>
            <a:r>
              <a:rPr lang="en-US" altLang="ko-KR" sz="2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+ </a:t>
            </a:r>
            <a:r>
              <a:rPr lang="en-US" altLang="ko-KR" sz="2000" kern="0" dirty="0" err="1">
                <a:solidFill>
                  <a:srgbClr val="000000"/>
                </a:solidFill>
                <a:ea typeface="함초롬바탕" panose="02030604000101010101" pitchFamily="18" charset="-127"/>
              </a:rPr>
              <a:t>AdaGrad</a:t>
            </a:r>
            <a:endParaRPr lang="en-US" altLang="ko-KR" sz="20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r>
              <a:rPr lang="en-US" altLang="ko-KR" sz="20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 </a:t>
            </a:r>
            <a:r>
              <a:rPr lang="ko-KR" altLang="en-US" sz="20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편향 보정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</a:t>
            </a:r>
            <a:endParaRPr lang="en-US" altLang="ko-KR" sz="2000" kern="0" dirty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B00A6C-4306-4E4D-84B3-70BC029A3A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t="50107"/>
          <a:stretch/>
        </p:blipFill>
        <p:spPr bwMode="auto">
          <a:xfrm>
            <a:off x="4942728" y="2978828"/>
            <a:ext cx="7014974" cy="342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EF81-9D1B-4677-B1A4-909A872B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초기값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3E067-8F94-4D34-9331-C2948288F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800" dirty="0">
                <a:latin typeface="+mn-ea"/>
              </a:rPr>
              <a:t>가중치 값을 </a:t>
            </a:r>
            <a:r>
              <a:rPr lang="ko-KR" altLang="en-US" sz="1800" dirty="0" err="1">
                <a:latin typeface="+mn-ea"/>
              </a:rPr>
              <a:t>작게해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오버피팅</a:t>
            </a:r>
            <a:r>
              <a:rPr lang="ko-KR" altLang="en-US" sz="1800" dirty="0">
                <a:latin typeface="+mn-ea"/>
              </a:rPr>
              <a:t> 억제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“ </a:t>
            </a:r>
            <a:r>
              <a:rPr lang="ko-KR" altLang="en-US" sz="1800" dirty="0">
                <a:latin typeface="+mn-ea"/>
              </a:rPr>
              <a:t>가중치 초기값을 </a:t>
            </a:r>
            <a:r>
              <a:rPr lang="en-US" altLang="ko-KR" sz="1800" dirty="0">
                <a:latin typeface="+mn-ea"/>
              </a:rPr>
              <a:t>0” =&gt;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역전파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때 두번째 층 가중치가 모두 똑같이 갱신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계속해서 같은 값 유지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가중치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초깃값에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따라 활성화 값 분포 달라짐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각 층의 활성화 값 적당히 고루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분포되어야함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층과 층 사이에 적당하게 다양한 데이터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흐르게함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.) 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신경망 학습 효율적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. 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5BF05D-0451-4D5E-AE98-C94346B1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" y="3555958"/>
            <a:ext cx="5607717" cy="166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9463603-7715-4927-A3B9-937F193F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89" y="3429000"/>
            <a:ext cx="5550191" cy="16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952A3-59DE-4236-B796-100B1E4A88E0}"/>
              </a:ext>
            </a:extLst>
          </p:cNvPr>
          <p:cNvSpPr txBox="1"/>
          <p:nvPr/>
        </p:nvSpPr>
        <p:spPr>
          <a:xfrm>
            <a:off x="2554941" y="3290048"/>
            <a:ext cx="2178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가중치 표준편차 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2DC3B-CF20-47EC-A0BA-3F8B7DEAC046}"/>
              </a:ext>
            </a:extLst>
          </p:cNvPr>
          <p:cNvSpPr txBox="1"/>
          <p:nvPr/>
        </p:nvSpPr>
        <p:spPr>
          <a:xfrm>
            <a:off x="8162657" y="3302042"/>
            <a:ext cx="2178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가중치 표준편차 </a:t>
            </a:r>
            <a:r>
              <a:rPr lang="en-US" altLang="ko-KR" sz="1050" dirty="0"/>
              <a:t>0.01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4313A-373B-471A-973C-DA41213A791A}"/>
              </a:ext>
            </a:extLst>
          </p:cNvPr>
          <p:cNvSpPr txBox="1"/>
          <p:nvPr/>
        </p:nvSpPr>
        <p:spPr>
          <a:xfrm>
            <a:off x="2357136" y="5237630"/>
            <a:ext cx="387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 소실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E9431-6916-43DE-9AA0-2F0D79A1A8B9}"/>
              </a:ext>
            </a:extLst>
          </p:cNvPr>
          <p:cNvSpPr txBox="1"/>
          <p:nvPr/>
        </p:nvSpPr>
        <p:spPr>
          <a:xfrm>
            <a:off x="7243482" y="5186102"/>
            <a:ext cx="423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표현력 제한 </a:t>
            </a:r>
            <a:r>
              <a:rPr lang="en-US" altLang="ko-KR" dirty="0"/>
              <a:t>= </a:t>
            </a:r>
            <a:r>
              <a:rPr lang="ko-KR" altLang="en-US" dirty="0"/>
              <a:t>다수의 뉴런이 같은 값을 가져 여러 개의 뉴런을 두는 의미가 없음</a:t>
            </a:r>
          </a:p>
        </p:txBody>
      </p:sp>
    </p:spTree>
    <p:extLst>
      <p:ext uri="{BB962C8B-B14F-4D97-AF65-F5344CB8AC3E}">
        <p14:creationId xmlns:p14="http://schemas.microsoft.com/office/powerpoint/2010/main" val="227914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B15AC-908A-4A5D-8298-75AC6364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960C31-C089-4311-8F29-F1A2EE2C466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81113" y="1215278"/>
                <a:ext cx="6184192" cy="518552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1800" b="1" i="0" dirty="0">
                    <a:effectLst/>
                    <a:latin typeface="+mn-ea"/>
                  </a:rPr>
                  <a:t>Xavier </a:t>
                </a:r>
                <a:r>
                  <a:rPr lang="ko-KR" altLang="en-US" sz="1800" b="1" i="0" dirty="0" err="1">
                    <a:effectLst/>
                    <a:latin typeface="+mn-ea"/>
                  </a:rPr>
                  <a:t>초깃값</a:t>
                </a:r>
                <a:r>
                  <a:rPr lang="ko-KR" altLang="en-US" sz="1800" b="1" i="0" dirty="0">
                    <a:effectLst/>
                    <a:latin typeface="+mn-ea"/>
                  </a:rPr>
                  <a:t> </a:t>
                </a:r>
                <a:endParaRPr lang="en-US" altLang="ko-KR" sz="1800" b="1" i="0" dirty="0">
                  <a:effectLst/>
                  <a:latin typeface="+mn-ea"/>
                </a:endParaRPr>
              </a:p>
              <a:p>
                <a:pPr marL="0" indent="0" algn="l">
                  <a:buNone/>
                </a:pPr>
                <a:r>
                  <a:rPr lang="ko-KR" altLang="en-US" sz="1800" b="0" i="0" dirty="0">
                    <a:effectLst/>
                    <a:latin typeface="+mn-ea"/>
                  </a:rPr>
                  <a:t>일반적인 딥러닝 프레임워크들이 표준적으로 이용중</a:t>
                </a:r>
                <a:endParaRPr lang="en-US" altLang="ko-KR" sz="1800" b="0" i="0" dirty="0">
                  <a:effectLst/>
                  <a:latin typeface="+mn-ea"/>
                </a:endParaRPr>
              </a:p>
              <a:p>
                <a:pPr marL="0" indent="0" algn="l">
                  <a:buNone/>
                </a:pPr>
                <a:r>
                  <a:rPr lang="ko-KR" altLang="en-US" sz="1800" b="0" i="0" dirty="0">
                    <a:effectLst/>
                    <a:latin typeface="+mn-ea"/>
                  </a:rPr>
                  <a:t>앞 계층의 노드가 </a:t>
                </a:r>
                <a:r>
                  <a:rPr lang="en-US" altLang="ko-KR" sz="1800" b="0" i="0" dirty="0">
                    <a:effectLst/>
                    <a:latin typeface="+mn-ea"/>
                  </a:rPr>
                  <a:t>n</a:t>
                </a:r>
                <a:r>
                  <a:rPr lang="ko-KR" altLang="en-US" sz="1800" b="0" i="0" dirty="0">
                    <a:effectLst/>
                    <a:latin typeface="+mn-ea"/>
                  </a:rPr>
                  <a:t>개라면 표준편차가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800" b="0" i="0" dirty="0">
                    <a:effectLst/>
                    <a:latin typeface="+mn-ea"/>
                  </a:rPr>
                  <a:t>인 분포 </a:t>
                </a:r>
                <a:r>
                  <a:rPr lang="ko-KR" altLang="en-US" sz="1800" dirty="0">
                    <a:latin typeface="+mn-ea"/>
                  </a:rPr>
                  <a:t>사용</a:t>
                </a: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endParaRPr lang="en-US" altLang="ko-KR" sz="1800" dirty="0">
                  <a:latin typeface="+mn-ea"/>
                </a:endParaRPr>
              </a:p>
              <a:p>
                <a:pPr marL="0" indent="0" algn="l">
                  <a:buNone/>
                </a:pPr>
                <a:r>
                  <a:rPr lang="ko-KR" altLang="en-US" sz="1800" b="0" i="0" dirty="0">
                    <a:effectLst/>
                    <a:latin typeface="+mn-ea"/>
                  </a:rPr>
                  <a:t> </a:t>
                </a:r>
                <a:r>
                  <a:rPr lang="en-US" altLang="ko-KR" sz="1800" b="0" i="0" dirty="0">
                    <a:effectLst/>
                    <a:latin typeface="+mn-ea"/>
                  </a:rPr>
                  <a:t>Xavier </a:t>
                </a:r>
                <a:r>
                  <a:rPr lang="ko-KR" altLang="en-US" sz="1800" b="0" i="0" dirty="0" err="1">
                    <a:effectLst/>
                    <a:latin typeface="+mn-ea"/>
                  </a:rPr>
                  <a:t>초깃값은</a:t>
                </a:r>
                <a:r>
                  <a:rPr lang="ko-KR" altLang="en-US" sz="1800" b="0" i="0" dirty="0">
                    <a:effectLst/>
                    <a:latin typeface="+mn-ea"/>
                  </a:rPr>
                  <a:t> 활성화 함수가 선형인 것을 전제 </a:t>
                </a:r>
                <a:endParaRPr lang="en-US" altLang="ko-KR" sz="1800" b="0" i="0" dirty="0">
                  <a:effectLst/>
                  <a:latin typeface="+mn-ea"/>
                </a:endParaRPr>
              </a:p>
              <a:p>
                <a:pPr marL="0" indent="0" algn="l">
                  <a:buNone/>
                </a:pPr>
                <a:r>
                  <a:rPr lang="en-US" altLang="ko-KR" sz="1800" b="0" i="0" dirty="0">
                    <a:effectLst/>
                    <a:latin typeface="+mn-ea"/>
                  </a:rPr>
                  <a:t>sigmoid </a:t>
                </a:r>
                <a:r>
                  <a:rPr lang="ko-KR" altLang="en-US" sz="1800" b="0" i="0" dirty="0">
                    <a:effectLst/>
                    <a:latin typeface="+mn-ea"/>
                  </a:rPr>
                  <a:t>함수와 </a:t>
                </a:r>
                <a:r>
                  <a:rPr lang="en-US" altLang="ko-KR" sz="1800" b="0" i="0" dirty="0">
                    <a:effectLst/>
                    <a:latin typeface="+mn-ea"/>
                  </a:rPr>
                  <a:t>tanh </a:t>
                </a:r>
                <a:r>
                  <a:rPr lang="ko-KR" altLang="en-US" sz="1800" b="0" i="0" dirty="0">
                    <a:effectLst/>
                    <a:latin typeface="+mn-ea"/>
                  </a:rPr>
                  <a:t>함수는 좌우 대칭이라 </a:t>
                </a:r>
                <a:r>
                  <a:rPr lang="en-US" altLang="ko-KR" sz="1800" b="0" i="0" dirty="0">
                    <a:effectLst/>
                    <a:latin typeface="+mn-ea"/>
                  </a:rPr>
                  <a:t>‘</a:t>
                </a:r>
                <a:r>
                  <a:rPr lang="ko-KR" altLang="en-US" sz="1800" b="0" i="0" dirty="0">
                    <a:effectLst/>
                    <a:latin typeface="+mn-ea"/>
                  </a:rPr>
                  <a:t>중앙 부근</a:t>
                </a:r>
                <a:r>
                  <a:rPr lang="en-US" altLang="ko-KR" sz="1800" b="0" i="0" dirty="0">
                    <a:effectLst/>
                    <a:latin typeface="+mn-ea"/>
                  </a:rPr>
                  <a:t>’</a:t>
                </a:r>
                <a:r>
                  <a:rPr lang="ko-KR" altLang="en-US" sz="1800" b="0" i="0" dirty="0">
                    <a:effectLst/>
                    <a:latin typeface="+mn-ea"/>
                  </a:rPr>
                  <a:t>이 선형인 함수 </a:t>
                </a:r>
                <a:endParaRPr lang="ko-KR" altLang="en-US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960C31-C089-4311-8F29-F1A2EE2C4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81113" y="1215278"/>
                <a:ext cx="6184192" cy="5185522"/>
              </a:xfrm>
              <a:blipFill>
                <a:blip r:embed="rId2"/>
                <a:stretch>
                  <a:fillRect l="-888" t="-1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6867D383-2AE9-43FC-81EA-CE1A10C6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3" y="2511019"/>
            <a:ext cx="6154141" cy="18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FB0FD-81AA-45D3-8358-6B8868E651E8}"/>
                  </a:ext>
                </a:extLst>
              </p:cNvPr>
              <p:cNvSpPr txBox="1"/>
              <p:nvPr/>
            </p:nvSpPr>
            <p:spPr>
              <a:xfrm>
                <a:off x="6678706" y="1215278"/>
                <a:ext cx="5369859" cy="142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He </a:t>
                </a:r>
                <a:r>
                  <a:rPr lang="ko-KR" altLang="en-US" b="1" dirty="0" err="1"/>
                  <a:t>초깃값</a:t>
                </a:r>
                <a:endParaRPr lang="en-US" altLang="ko-KR" b="1" dirty="0"/>
              </a:p>
              <a:p>
                <a:r>
                  <a:rPr lang="ko-KR" altLang="en-US" b="0" i="0" dirty="0">
                    <a:effectLst/>
                    <a:latin typeface="Noto Sans KR"/>
                  </a:rPr>
                  <a:t> </a:t>
                </a:r>
                <a:r>
                  <a:rPr lang="en-US" altLang="ko-KR" b="0" i="0" dirty="0" err="1">
                    <a:effectLst/>
                    <a:latin typeface="Noto Sans KR"/>
                  </a:rPr>
                  <a:t>ReLU</a:t>
                </a:r>
                <a:r>
                  <a:rPr lang="ko-KR" altLang="en-US" b="0" i="0" dirty="0">
                    <a:effectLst/>
                    <a:latin typeface="Noto Sans KR"/>
                  </a:rPr>
                  <a:t>에 특화된 </a:t>
                </a:r>
                <a:r>
                  <a:rPr lang="ko-KR" altLang="en-US" b="0" i="0" dirty="0" err="1">
                    <a:effectLst/>
                    <a:latin typeface="Noto Sans KR"/>
                  </a:rPr>
                  <a:t>초깃값</a:t>
                </a:r>
                <a:endParaRPr lang="en-US" altLang="ko-KR" b="1" i="0" dirty="0">
                  <a:effectLst/>
                  <a:latin typeface="Noto Sans KR"/>
                </a:endParaRPr>
              </a:p>
              <a:p>
                <a:r>
                  <a:rPr lang="ko-KR" altLang="en-US" sz="1600" b="0" i="0" dirty="0">
                    <a:effectLst/>
                    <a:latin typeface="+mn-ea"/>
                  </a:rPr>
                  <a:t>앞 계층의 노드가 </a:t>
                </a:r>
                <a:r>
                  <a:rPr lang="en-US" altLang="ko-KR" sz="1600" b="0" i="0" dirty="0">
                    <a:effectLst/>
                    <a:latin typeface="+mn-ea"/>
                  </a:rPr>
                  <a:t>n</a:t>
                </a:r>
                <a:r>
                  <a:rPr lang="ko-KR" altLang="en-US" sz="1600" b="0" i="0" dirty="0">
                    <a:effectLst/>
                    <a:latin typeface="+mn-ea"/>
                  </a:rPr>
                  <a:t>개라면 표준편차가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1600" b="0" i="0" dirty="0">
                    <a:effectLst/>
                    <a:latin typeface="+mn-ea"/>
                  </a:rPr>
                  <a:t>인 분포 </a:t>
                </a:r>
                <a:r>
                  <a:rPr lang="ko-KR" altLang="en-US" sz="1600" dirty="0">
                    <a:latin typeface="+mn-ea"/>
                  </a:rPr>
                  <a:t>사용</a:t>
                </a:r>
                <a:endParaRPr lang="en-US" altLang="ko-KR" sz="1600" dirty="0">
                  <a:latin typeface="+mn-ea"/>
                </a:endParaRPr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FB0FD-81AA-45D3-8358-6B8868E6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706" y="1215278"/>
                <a:ext cx="5369859" cy="1424429"/>
              </a:xfrm>
              <a:prstGeom prst="rect">
                <a:avLst/>
              </a:prstGeom>
              <a:blipFill>
                <a:blip r:embed="rId4"/>
                <a:stretch>
                  <a:fillRect l="-795" t="-2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>
            <a:extLst>
              <a:ext uri="{FF2B5EF4-FFF2-40B4-BE49-F238E27FC236}">
                <a16:creationId xmlns:a16="http://schemas.microsoft.com/office/drawing/2014/main" id="{236859E1-F6AE-478B-A2ED-DFF167351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4118" r="-1722"/>
          <a:stretch/>
        </p:blipFill>
        <p:spPr bwMode="auto">
          <a:xfrm>
            <a:off x="6678706" y="2511019"/>
            <a:ext cx="4586662" cy="33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844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576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AppleSDGothicNeo</vt:lpstr>
      <vt:lpstr>Avenir</vt:lpstr>
      <vt:lpstr>Noto Sans KR</vt:lpstr>
      <vt:lpstr>Spoqa Han Sans</vt:lpstr>
      <vt:lpstr>맑은 고딕</vt:lpstr>
      <vt:lpstr>함초롬바탕</vt:lpstr>
      <vt:lpstr>Arial</vt:lpstr>
      <vt:lpstr>Cambria Math</vt:lpstr>
      <vt:lpstr>CryptoCraft 테마</vt:lpstr>
      <vt:lpstr>제목 테마</vt:lpstr>
      <vt:lpstr>딥러닝 기초2</vt:lpstr>
      <vt:lpstr>PowerPoint 프레젠테이션</vt:lpstr>
      <vt:lpstr>경사법</vt:lpstr>
      <vt:lpstr>오차역전파</vt:lpstr>
      <vt:lpstr>매개변수 최적화</vt:lpstr>
      <vt:lpstr>매개변수 최적화</vt:lpstr>
      <vt:lpstr>매개변수 최적화</vt:lpstr>
      <vt:lpstr>가중치 초기값</vt:lpstr>
      <vt:lpstr>가중치 초기값</vt:lpstr>
      <vt:lpstr>오버피팅</vt:lpstr>
      <vt:lpstr>하이퍼 파라미터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43</cp:revision>
  <dcterms:created xsi:type="dcterms:W3CDTF">2019-03-05T04:29:07Z</dcterms:created>
  <dcterms:modified xsi:type="dcterms:W3CDTF">2022-03-06T07:03:37Z</dcterms:modified>
</cp:coreProperties>
</file>