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269" r:id="rId5"/>
    <p:sldId id="281" r:id="rId6"/>
    <p:sldId id="292" r:id="rId7"/>
    <p:sldId id="293" r:id="rId8"/>
    <p:sldId id="294" r:id="rId9"/>
    <p:sldId id="285" r:id="rId10"/>
    <p:sldId id="295" r:id="rId11"/>
    <p:sldId id="296" r:id="rId12"/>
    <p:sldId id="286" r:id="rId13"/>
    <p:sldId id="287" r:id="rId14"/>
    <p:sldId id="297" r:id="rId15"/>
    <p:sldId id="288" r:id="rId16"/>
    <p:sldId id="289" r:id="rId17"/>
    <p:sldId id="29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Operating System (1)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https://youtu.be/YyKKtYUsDd4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주변 장치</a:t>
            </a:r>
            <a:r>
              <a:rPr lang="en-US" altLang="ko-KR"/>
              <a:t>(</a:t>
            </a:r>
            <a:r>
              <a:rPr lang="ko-KR" altLang="en-US"/>
              <a:t>입출력 장치</a:t>
            </a:r>
            <a:r>
              <a:rPr lang="en-US" altLang="ko-KR"/>
              <a:t>)</a:t>
            </a:r>
            <a:r>
              <a:rPr lang="ko-KR" altLang="en-US"/>
              <a:t> 관리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096000" y="3289871"/>
            <a:ext cx="5631118" cy="16135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임시 저장 시스템 기능 제공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일반 장치용 드라이버 인터페이스 제공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특정 장치 드라이버 제공</a:t>
            </a:r>
            <a:endParaRPr lang="ko-KR" altLang="en-US" sz="2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9338" y="2525729"/>
            <a:ext cx="4195762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주변 장치</a:t>
            </a:r>
            <a:r>
              <a:rPr lang="en-US" altLang="ko-KR"/>
              <a:t>(</a:t>
            </a:r>
            <a:r>
              <a:rPr lang="ko-KR" altLang="en-US"/>
              <a:t>입출력 장치</a:t>
            </a:r>
            <a:r>
              <a:rPr lang="en-US" altLang="ko-KR"/>
              <a:t>)</a:t>
            </a:r>
            <a:r>
              <a:rPr lang="ko-KR" altLang="en-US"/>
              <a:t> 관리</a:t>
            </a:r>
            <a:endParaRPr lang="ko-KR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4351351" y="1952089"/>
            <a:ext cx="3831587" cy="4045450"/>
            <a:chOff x="4351351" y="1952089"/>
            <a:chExt cx="3831587" cy="4045450"/>
          </a:xfrm>
        </p:grpSpPr>
        <p:sp>
          <p:nvSpPr>
            <p:cNvPr id="7" name=""/>
            <p:cNvSpPr/>
            <p:nvPr/>
          </p:nvSpPr>
          <p:spPr>
            <a:xfrm>
              <a:off x="4517419" y="4435011"/>
              <a:ext cx="3157162" cy="652837"/>
            </a:xfrm>
            <a:prstGeom prst="rect">
              <a:avLst/>
            </a:prstGeom>
            <a:solidFill>
              <a:srgbClr val="c0cdef"/>
            </a:solidFill>
            <a:ln>
              <a:solidFill>
                <a:srgbClr val="dfe6f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>
              <a:off x="4517419" y="3486150"/>
              <a:ext cx="3157162" cy="652837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517418" y="5344703"/>
              <a:ext cx="3157162" cy="652837"/>
            </a:xfrm>
            <a:prstGeom prst="rect">
              <a:avLst/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6845158" y="1952089"/>
              <a:ext cx="1337780" cy="1027415"/>
            </a:xfrm>
            <a:prstGeom prst="ellipse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" name=""/>
            <p:cNvCxnSpPr>
              <a:stCxn id="10" idx="2"/>
            </p:cNvCxnSpPr>
            <p:nvPr/>
          </p:nvCxnSpPr>
          <p:spPr>
            <a:xfrm rot="10800000" flipV="1">
              <a:off x="6096000" y="2465799"/>
              <a:ext cx="749158" cy="791964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"/>
            <p:cNvSpPr txBox="1"/>
            <p:nvPr/>
          </p:nvSpPr>
          <p:spPr>
            <a:xfrm>
              <a:off x="5051867" y="4587197"/>
              <a:ext cx="2164465" cy="3675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특정 장치 드라이버</a:t>
              </a:r>
              <a:endParaRPr lang="ko-KR" altLang="en-US"/>
            </a:p>
          </p:txBody>
        </p:sp>
        <p:sp>
          <p:nvSpPr>
            <p:cNvPr id="13" name=""/>
            <p:cNvSpPr txBox="1"/>
            <p:nvPr/>
          </p:nvSpPr>
          <p:spPr>
            <a:xfrm>
              <a:off x="5013114" y="5483830"/>
              <a:ext cx="2261021" cy="36764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특정 장치</a:t>
              </a:r>
              <a:r>
                <a:rPr lang="en-US" altLang="ko-KR"/>
                <a:t>(</a:t>
              </a:r>
              <a:r>
                <a:rPr lang="ko-KR" altLang="en-US"/>
                <a:t>하드웨어</a:t>
              </a:r>
              <a:r>
                <a:rPr lang="en-US" altLang="ko-KR"/>
                <a:t>)</a:t>
              </a:r>
              <a:endParaRPr lang="en-US" altLang="ko-KR"/>
            </a:p>
          </p:txBody>
        </p:sp>
        <p:sp>
          <p:nvSpPr>
            <p:cNvPr id="14" name=""/>
            <p:cNvSpPr txBox="1"/>
            <p:nvPr/>
          </p:nvSpPr>
          <p:spPr>
            <a:xfrm>
              <a:off x="7262545" y="2283859"/>
              <a:ext cx="552385" cy="3598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OS</a:t>
              </a:r>
              <a:endParaRPr lang="en-US" altLang="ko-KR"/>
            </a:p>
          </p:txBody>
        </p:sp>
        <p:sp>
          <p:nvSpPr>
            <p:cNvPr id="15" name=""/>
            <p:cNvSpPr txBox="1"/>
            <p:nvPr/>
          </p:nvSpPr>
          <p:spPr>
            <a:xfrm>
              <a:off x="4351351" y="3623994"/>
              <a:ext cx="3527397" cy="3651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Application Programing Interface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파일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 관리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6599002" y="3279168"/>
            <a:ext cx="4589063" cy="15385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900"/>
              <a:t>-</a:t>
            </a:r>
            <a:r>
              <a:rPr lang="ko-KR" altLang="en-US" sz="1900"/>
              <a:t> 파일 생성</a:t>
            </a:r>
            <a:r>
              <a:rPr lang="en-US" altLang="ko-KR" sz="1900"/>
              <a:t>,</a:t>
            </a:r>
            <a:r>
              <a:rPr lang="ko-KR" altLang="en-US" sz="1900"/>
              <a:t> 삭제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en-US" altLang="ko-KR" sz="1900"/>
              <a:t>-</a:t>
            </a:r>
            <a:r>
              <a:rPr lang="ko-KR" altLang="en-US" sz="1900"/>
              <a:t> 보조기억장치의 파일 매핑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en-US" altLang="ko-KR" sz="1900"/>
              <a:t>-</a:t>
            </a:r>
            <a:r>
              <a:rPr lang="ko-KR" altLang="en-US" sz="1900"/>
              <a:t> 안전한 저장장치</a:t>
            </a:r>
            <a:r>
              <a:rPr lang="en-US" altLang="ko-KR" sz="1900"/>
              <a:t>(</a:t>
            </a:r>
            <a:r>
              <a:rPr lang="ko-KR" altLang="en-US" sz="1900"/>
              <a:t>비휘발성</a:t>
            </a:r>
            <a:r>
              <a:rPr lang="en-US" altLang="ko-KR" sz="1900"/>
              <a:t>)</a:t>
            </a:r>
            <a:r>
              <a:rPr lang="ko-KR" altLang="en-US" sz="1900"/>
              <a:t>에 파일 저장</a:t>
            </a:r>
            <a:endParaRPr lang="ko-KR" altLang="en-US" sz="1900"/>
          </a:p>
        </p:txBody>
      </p:sp>
      <p:grpSp>
        <p:nvGrpSpPr>
          <p:cNvPr id="18" name=""/>
          <p:cNvGrpSpPr/>
          <p:nvPr/>
        </p:nvGrpSpPr>
        <p:grpSpPr>
          <a:xfrm rot="0">
            <a:off x="2162922" y="4137914"/>
            <a:ext cx="3221377" cy="1581365"/>
            <a:chOff x="4485311" y="4020191"/>
            <a:chExt cx="3221377" cy="1581365"/>
          </a:xfrm>
        </p:grpSpPr>
        <p:sp>
          <p:nvSpPr>
            <p:cNvPr id="15" name=""/>
            <p:cNvSpPr/>
            <p:nvPr/>
          </p:nvSpPr>
          <p:spPr>
            <a:xfrm>
              <a:off x="4485312" y="4938016"/>
              <a:ext cx="3221376" cy="663540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4485311" y="4020191"/>
              <a:ext cx="3221376" cy="663540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"/>
          <p:cNvSpPr/>
          <p:nvPr/>
        </p:nvSpPr>
        <p:spPr>
          <a:xfrm>
            <a:off x="1373953" y="2497904"/>
            <a:ext cx="1198651" cy="931095"/>
          </a:xfrm>
          <a:prstGeom prst="ellipse">
            <a:avLst/>
          </a:prstGeom>
          <a:solidFill>
            <a:srgbClr val="ffceb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3142393" y="2497904"/>
            <a:ext cx="1198651" cy="931095"/>
          </a:xfrm>
          <a:prstGeom prst="ellipse">
            <a:avLst/>
          </a:prstGeom>
          <a:solidFill>
            <a:srgbClr val="ffceb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897348" y="2497904"/>
            <a:ext cx="1198651" cy="931095"/>
          </a:xfrm>
          <a:prstGeom prst="ellipse">
            <a:avLst/>
          </a:prstGeom>
          <a:solidFill>
            <a:srgbClr val="ffceb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"/>
          <p:cNvCxnSpPr>
            <a:stCxn id="19" idx="4"/>
          </p:cNvCxnSpPr>
          <p:nvPr/>
        </p:nvCxnSpPr>
        <p:spPr>
          <a:xfrm>
            <a:off x="1973279" y="3429000"/>
            <a:ext cx="687299" cy="503005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20" idx="4"/>
          </p:cNvCxnSpPr>
          <p:nvPr/>
        </p:nvCxnSpPr>
        <p:spPr>
          <a:xfrm rot="5400000">
            <a:off x="3500811" y="3669693"/>
            <a:ext cx="481601" cy="21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4"/>
          </p:cNvCxnSpPr>
          <p:nvPr/>
        </p:nvCxnSpPr>
        <p:spPr>
          <a:xfrm rot="10800000" flipV="1">
            <a:off x="4768921" y="3429000"/>
            <a:ext cx="727754" cy="503005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1511906" y="2776162"/>
            <a:ext cx="1028743" cy="3606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3269643" y="2789432"/>
            <a:ext cx="1022322" cy="361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5057732" y="2790610"/>
            <a:ext cx="1024933" cy="360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3495353" y="4306583"/>
            <a:ext cx="547035" cy="3671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OS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3431140" y="5226977"/>
            <a:ext cx="670218" cy="3635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파일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시스템 보호</a:t>
            </a:r>
            <a:r>
              <a:rPr lang="en-US" altLang="ko-KR"/>
              <a:t>(</a:t>
            </a:r>
            <a:r>
              <a:rPr lang="ko-KR" altLang="en-US"/>
              <a:t>사용자 권한 부여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2289186" y="3175891"/>
            <a:ext cx="7613627" cy="2014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</a:t>
            </a:r>
            <a:r>
              <a:rPr lang="en-US" altLang="ko-KR"/>
              <a:t>,</a:t>
            </a:r>
            <a:r>
              <a:rPr lang="ko-KR" altLang="en-US"/>
              <a:t> 프로세스를 향한 사용자의 접근 제어 방법을 제공함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파일 사용 권한을 부여함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데이터 암호화 등 서비스를 제공함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여러 프로세스가 동시에 실행이 가능하므로 상호 보호가 가능해야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네트워킹</a:t>
            </a:r>
            <a:r>
              <a:rPr lang="en-US" altLang="ko-KR"/>
              <a:t>(</a:t>
            </a:r>
            <a:r>
              <a:rPr lang="ko-KR" altLang="en-US"/>
              <a:t>통신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365209" y="2480930"/>
            <a:ext cx="5889030" cy="9080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완전 연결</a:t>
            </a:r>
            <a:r>
              <a:rPr lang="en-US" altLang="ko-KR"/>
              <a:t>,</a:t>
            </a:r>
            <a:r>
              <a:rPr lang="ko-KR" altLang="en-US"/>
              <a:t> 부분 연결 등의 방법으로 네트워크를 연결함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통신시에 경로 설정</a:t>
            </a:r>
            <a:r>
              <a:rPr lang="en-US" altLang="ko-KR"/>
              <a:t>,</a:t>
            </a:r>
            <a:r>
              <a:rPr lang="ko-KR" altLang="en-US"/>
              <a:t> 충돌 보안 등을 고려함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27980" y="3835685"/>
            <a:ext cx="7835910" cy="51672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>
              <a:buNone/>
              <a:defRPr/>
            </a:pPr>
            <a:r>
              <a:rPr lang="en-US" altLang="ko-KR" sz="2800"/>
              <a:t>-</a:t>
            </a:r>
            <a:r>
              <a:rPr lang="ko-KR" altLang="en-US" sz="2800"/>
              <a:t> 명령어 해석기</a:t>
            </a:r>
            <a:r>
              <a:rPr lang="en-US" altLang="ko-KR" sz="2800"/>
              <a:t>(Command language interpreter)</a:t>
            </a:r>
            <a:endParaRPr lang="en-US" altLang="ko-KR" sz="2800"/>
          </a:p>
        </p:txBody>
      </p:sp>
      <p:sp>
        <p:nvSpPr>
          <p:cNvPr id="6" name=""/>
          <p:cNvSpPr txBox="1"/>
          <p:nvPr/>
        </p:nvSpPr>
        <p:spPr>
          <a:xfrm>
            <a:off x="1394714" y="4589657"/>
            <a:ext cx="4792832" cy="3649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사용자와 운영 체제의 인터페이스 역할을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</a:t>
            </a:r>
            <a:r>
              <a:rPr lang="en-US" altLang="ko-KR"/>
              <a:t>(OS, Operating System)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4795677" y="1762018"/>
            <a:ext cx="2600646" cy="4147554"/>
            <a:chOff x="4795677" y="1609618"/>
            <a:chExt cx="2600646" cy="4147554"/>
          </a:xfrm>
        </p:grpSpPr>
        <p:grpSp>
          <p:nvGrpSpPr>
            <p:cNvPr id="19" name=""/>
            <p:cNvGrpSpPr/>
            <p:nvPr/>
          </p:nvGrpSpPr>
          <p:grpSpPr>
            <a:xfrm rot="0">
              <a:off x="4795677" y="1609618"/>
              <a:ext cx="2600646" cy="4147554"/>
              <a:chOff x="4795677" y="1609617"/>
              <a:chExt cx="2600646" cy="4147554"/>
            </a:xfrm>
          </p:grpSpPr>
          <p:sp>
            <p:nvSpPr>
              <p:cNvPr id="8" name=""/>
              <p:cNvSpPr/>
              <p:nvPr/>
            </p:nvSpPr>
            <p:spPr>
              <a:xfrm>
                <a:off x="4795677" y="1609617"/>
                <a:ext cx="2600646" cy="652837"/>
              </a:xfrm>
              <a:prstGeom prst="rect">
                <a:avLst/>
              </a:prstGeom>
              <a:solidFill>
                <a:srgbClr val="ffceb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"/>
              <p:cNvSpPr/>
              <p:nvPr/>
            </p:nvSpPr>
            <p:spPr>
              <a:xfrm>
                <a:off x="4795677" y="2776162"/>
                <a:ext cx="2600646" cy="652837"/>
              </a:xfrm>
              <a:prstGeom prst="rect">
                <a:avLst/>
              </a:prstGeom>
              <a:solidFill>
                <a:srgbClr val="9be5c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4795677" y="3940353"/>
                <a:ext cx="2600646" cy="652837"/>
              </a:xfrm>
              <a:prstGeom prst="rect">
                <a:avLst/>
              </a:prstGeom>
              <a:solidFill>
                <a:srgbClr val="c0cdef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4795677" y="5104335"/>
                <a:ext cx="2600646" cy="652837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2" name=""/>
              <p:cNvCxnSpPr/>
              <p:nvPr/>
            </p:nvCxnSpPr>
            <p:spPr>
              <a:xfrm rot="16200000" flipH="1" flipV="1">
                <a:off x="6531438" y="2523944"/>
                <a:ext cx="513707" cy="0"/>
              </a:xfrm>
              <a:prstGeom prst="straightConnector1">
                <a:avLst/>
              </a:prstGeom>
              <a:ln w="28575">
                <a:solidFill>
                  <a:srgbClr val="ffceb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/>
              <p:nvPr/>
            </p:nvCxnSpPr>
            <p:spPr>
              <a:xfrm rot="16200000" flipH="1">
                <a:off x="6527227" y="3685854"/>
                <a:ext cx="513707" cy="0"/>
              </a:xfrm>
              <a:prstGeom prst="straightConnector1">
                <a:avLst/>
              </a:prstGeom>
              <a:ln w="28575">
                <a:solidFill>
                  <a:srgbClr val="9be5c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"/>
              <p:cNvCxnSpPr/>
              <p:nvPr/>
            </p:nvCxnSpPr>
            <p:spPr>
              <a:xfrm rot="16200000" flipH="1" flipV="1">
                <a:off x="6528081" y="4844365"/>
                <a:ext cx="511353" cy="4"/>
              </a:xfrm>
              <a:prstGeom prst="straightConnector1">
                <a:avLst/>
              </a:prstGeom>
              <a:ln w="28575">
                <a:solidFill>
                  <a:srgbClr val="c0cde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"/>
              <p:cNvCxnSpPr/>
              <p:nvPr/>
            </p:nvCxnSpPr>
            <p:spPr>
              <a:xfrm rot="16200000">
                <a:off x="5223234" y="2521259"/>
                <a:ext cx="513708" cy="0"/>
              </a:xfrm>
              <a:prstGeom prst="straightConnector1">
                <a:avLst/>
              </a:prstGeom>
              <a:ln w="28575">
                <a:solidFill>
                  <a:srgbClr val="9be5c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"/>
              <p:cNvCxnSpPr/>
              <p:nvPr/>
            </p:nvCxnSpPr>
            <p:spPr>
              <a:xfrm rot="16200000">
                <a:off x="5216922" y="3685854"/>
                <a:ext cx="513708" cy="0"/>
              </a:xfrm>
              <a:prstGeom prst="straightConnector1">
                <a:avLst/>
              </a:prstGeom>
              <a:ln w="28575">
                <a:solidFill>
                  <a:srgbClr val="c0cde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"/>
              <p:cNvCxnSpPr/>
              <p:nvPr/>
            </p:nvCxnSpPr>
            <p:spPr>
              <a:xfrm rot="16200000">
                <a:off x="5223234" y="4846966"/>
                <a:ext cx="513708" cy="0"/>
              </a:xfrm>
              <a:prstGeom prst="straightConnector1">
                <a:avLst/>
              </a:prstGeom>
              <a:ln w="28575">
                <a:solidFill>
                  <a:srgbClr val="d9d9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"/>
            <p:cNvSpPr txBox="1"/>
            <p:nvPr/>
          </p:nvSpPr>
          <p:spPr>
            <a:xfrm>
              <a:off x="5657850" y="1762125"/>
              <a:ext cx="876300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사용자</a:t>
              </a:r>
              <a:endParaRPr lang="ko-KR" altLang="en-US"/>
            </a:p>
          </p:txBody>
        </p:sp>
        <p:sp>
          <p:nvSpPr>
            <p:cNvPr id="21" name=""/>
            <p:cNvSpPr txBox="1"/>
            <p:nvPr/>
          </p:nvSpPr>
          <p:spPr>
            <a:xfrm>
              <a:off x="5300662" y="2914650"/>
              <a:ext cx="16287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응용 프로그램</a:t>
              </a:r>
              <a:endParaRPr lang="ko-KR" altLang="en-US"/>
            </a:p>
          </p:txBody>
        </p:sp>
        <p:sp>
          <p:nvSpPr>
            <p:cNvPr id="22" name=""/>
            <p:cNvSpPr txBox="1"/>
            <p:nvPr/>
          </p:nvSpPr>
          <p:spPr>
            <a:xfrm>
              <a:off x="5538787" y="4095750"/>
              <a:ext cx="11715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운영 체제</a:t>
              </a:r>
              <a:endParaRPr lang="ko-KR" altLang="en-US"/>
            </a:p>
          </p:txBody>
        </p:sp>
        <p:sp>
          <p:nvSpPr>
            <p:cNvPr id="23" name=""/>
            <p:cNvSpPr txBox="1"/>
            <p:nvPr/>
          </p:nvSpPr>
          <p:spPr>
            <a:xfrm>
              <a:off x="5557837" y="5267325"/>
              <a:ext cx="11715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하드웨어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운영 체제의 종류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1474211" y="2689080"/>
            <a:ext cx="1434571" cy="2201400"/>
            <a:chOff x="1246909" y="2364364"/>
            <a:chExt cx="1434571" cy="22014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6909" y="2364364"/>
              <a:ext cx="1434570" cy="1707139"/>
            </a:xfrm>
            <a:prstGeom prst="rect">
              <a:avLst/>
            </a:prstGeom>
          </p:spPr>
        </p:pic>
        <p:sp>
          <p:nvSpPr>
            <p:cNvPr id="5" name=""/>
            <p:cNvSpPr txBox="1"/>
            <p:nvPr/>
          </p:nvSpPr>
          <p:spPr>
            <a:xfrm>
              <a:off x="1527029" y="4198793"/>
              <a:ext cx="906261" cy="3669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리눅스</a:t>
              </a:r>
              <a:endParaRPr lang="ko-KR" altLang="en-US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8260773" y="3279630"/>
            <a:ext cx="2381250" cy="754640"/>
            <a:chOff x="2946255" y="2674359"/>
            <a:chExt cx="2381250" cy="754640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46255" y="2674359"/>
              <a:ext cx="2381250" cy="361950"/>
            </a:xfrm>
            <a:prstGeom prst="rect">
              <a:avLst/>
            </a:prstGeom>
          </p:spPr>
        </p:pic>
        <p:sp>
          <p:nvSpPr>
            <p:cNvPr id="8" name=""/>
            <p:cNvSpPr txBox="1"/>
            <p:nvPr/>
          </p:nvSpPr>
          <p:spPr>
            <a:xfrm>
              <a:off x="3444154" y="3068089"/>
              <a:ext cx="1355234" cy="36091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안드로이드</a:t>
              </a: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3349769" y="3246293"/>
            <a:ext cx="2381250" cy="863137"/>
            <a:chOff x="3349769" y="3246292"/>
            <a:chExt cx="2381250" cy="863137"/>
          </a:xfrm>
        </p:grpSpPr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349769" y="3246292"/>
              <a:ext cx="2381250" cy="504824"/>
            </a:xfrm>
            <a:prstGeom prst="rect">
              <a:avLst/>
            </a:prstGeom>
          </p:spPr>
        </p:pic>
        <p:sp>
          <p:nvSpPr>
            <p:cNvPr id="11" name=""/>
            <p:cNvSpPr txBox="1"/>
            <p:nvPr/>
          </p:nvSpPr>
          <p:spPr>
            <a:xfrm>
              <a:off x="4041197" y="3742457"/>
              <a:ext cx="902797" cy="3669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윈도우</a:t>
              </a:r>
              <a:endParaRPr lang="ko-KR" altLang="en-US"/>
            </a:p>
          </p:txBody>
        </p:sp>
      </p:grpSp>
      <p:grpSp>
        <p:nvGrpSpPr>
          <p:cNvPr id="16" name=""/>
          <p:cNvGrpSpPr/>
          <p:nvPr/>
        </p:nvGrpSpPr>
        <p:grpSpPr>
          <a:xfrm rot="0">
            <a:off x="6440200" y="2818794"/>
            <a:ext cx="1119188" cy="1789400"/>
            <a:chOff x="8518380" y="1825769"/>
            <a:chExt cx="1119188" cy="1789400"/>
          </a:xfrm>
        </p:grpSpPr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518380" y="1825769"/>
              <a:ext cx="1119188" cy="1371005"/>
            </a:xfrm>
            <a:prstGeom prst="rect">
              <a:avLst/>
            </a:prstGeom>
          </p:spPr>
        </p:pic>
        <p:sp>
          <p:nvSpPr>
            <p:cNvPr id="15" name=""/>
            <p:cNvSpPr txBox="1"/>
            <p:nvPr/>
          </p:nvSpPr>
          <p:spPr>
            <a:xfrm>
              <a:off x="8791138" y="3248977"/>
              <a:ext cx="569856" cy="36619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 </a:t>
              </a:r>
              <a:r>
                <a:rPr lang="en-US" altLang="ko-KR"/>
                <a:t>ios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"/>
          <p:cNvGrpSpPr/>
          <p:nvPr/>
        </p:nvGrpSpPr>
        <p:grpSpPr>
          <a:xfrm rot="0">
            <a:off x="8007058" y="1675798"/>
            <a:ext cx="1611459" cy="4329434"/>
            <a:chOff x="8007059" y="1675798"/>
            <a:chExt cx="1611459" cy="4329434"/>
          </a:xfrm>
        </p:grpSpPr>
        <p:sp>
          <p:nvSpPr>
            <p:cNvPr id="7" name=""/>
            <p:cNvSpPr/>
            <p:nvPr/>
          </p:nvSpPr>
          <p:spPr>
            <a:xfrm>
              <a:off x="8008792" y="1675798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>
              <a:off x="8008792" y="2304018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8008792" y="2919920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8008792" y="3523399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8008792" y="5614707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8008792" y="5006254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8007059" y="4377756"/>
              <a:ext cx="1609725" cy="390525"/>
            </a:xfrm>
            <a:prstGeom prst="rect">
              <a:avLst/>
            </a:prstGeom>
            <a:solidFill>
              <a:srgbClr val="ffceb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grpSp>
        <p:nvGrpSpPr>
          <p:cNvPr id="17" name=""/>
          <p:cNvGrpSpPr/>
          <p:nvPr/>
        </p:nvGrpSpPr>
        <p:grpSpPr>
          <a:xfrm rot="0">
            <a:off x="2490353" y="2265216"/>
            <a:ext cx="1962150" cy="3276600"/>
            <a:chOff x="5114925" y="2524124"/>
            <a:chExt cx="1962150" cy="3276600"/>
          </a:xfrm>
        </p:grpSpPr>
        <p:sp>
          <p:nvSpPr>
            <p:cNvPr id="5" name=""/>
            <p:cNvSpPr/>
            <p:nvPr/>
          </p:nvSpPr>
          <p:spPr>
            <a:xfrm>
              <a:off x="5114925" y="2524124"/>
              <a:ext cx="1962150" cy="552450"/>
            </a:xfrm>
            <a:prstGeom prst="rect">
              <a:avLst/>
            </a:prstGeom>
            <a:solidFill>
              <a:srgbClr val="d8bee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/>
            <p:nvPr/>
          </p:nvSpPr>
          <p:spPr>
            <a:xfrm>
              <a:off x="5114925" y="5248275"/>
              <a:ext cx="1962150" cy="552450"/>
            </a:xfrm>
            <a:prstGeom prst="rect">
              <a:avLst/>
            </a:prstGeom>
            <a:solidFill>
              <a:srgbClr val="d8bee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"/>
          <p:cNvSpPr/>
          <p:nvPr/>
        </p:nvSpPr>
        <p:spPr>
          <a:xfrm>
            <a:off x="5430332" y="2422380"/>
            <a:ext cx="1331335" cy="1948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e5c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5430332" y="5161684"/>
            <a:ext cx="1331335" cy="1948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e5c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890837" y="2354840"/>
            <a:ext cx="1198505" cy="3674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자원 관리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788659" y="5083320"/>
            <a:ext cx="1428837" cy="367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관리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8366411" y="1698480"/>
            <a:ext cx="902365" cy="3674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269864" y="2320203"/>
            <a:ext cx="1133563" cy="36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프로세스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8269864" y="2944091"/>
            <a:ext cx="1132264" cy="36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주변장치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8509288" y="3552825"/>
            <a:ext cx="673765" cy="36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파일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8484608" y="5034395"/>
            <a:ext cx="677662" cy="36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통신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8133484" y="4412672"/>
            <a:ext cx="1429702" cy="3604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시스템 보호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8023945" y="5631872"/>
            <a:ext cx="1659170" cy="367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명령어 해석기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+</a:t>
            </a:r>
            <a:r>
              <a:rPr lang="ko-KR" altLang="en-US"/>
              <a:t> 인터페이스</a:t>
            </a:r>
            <a:r>
              <a:rPr lang="en-US" altLang="ko-KR"/>
              <a:t>(interface)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en-US" altLang="ko-KR"/>
          </a:p>
        </p:txBody>
      </p:sp>
      <p:grpSp>
        <p:nvGrpSpPr>
          <p:cNvPr id="4" name=""/>
          <p:cNvGrpSpPr/>
          <p:nvPr/>
        </p:nvGrpSpPr>
        <p:grpSpPr>
          <a:xfrm rot="0">
            <a:off x="7934599" y="1603987"/>
            <a:ext cx="2600646" cy="4147554"/>
            <a:chOff x="4795677" y="1609618"/>
            <a:chExt cx="2600646" cy="4147554"/>
          </a:xfrm>
        </p:grpSpPr>
        <p:grpSp>
          <p:nvGrpSpPr>
            <p:cNvPr id="5" name=""/>
            <p:cNvGrpSpPr/>
            <p:nvPr/>
          </p:nvGrpSpPr>
          <p:grpSpPr>
            <a:xfrm rot="0">
              <a:off x="4795677" y="1609618"/>
              <a:ext cx="2600646" cy="4147554"/>
              <a:chOff x="4795677" y="1609617"/>
              <a:chExt cx="2600646" cy="4147554"/>
            </a:xfrm>
          </p:grpSpPr>
          <p:sp>
            <p:nvSpPr>
              <p:cNvPr id="6" name=""/>
              <p:cNvSpPr/>
              <p:nvPr/>
            </p:nvSpPr>
            <p:spPr>
              <a:xfrm>
                <a:off x="4795677" y="1609617"/>
                <a:ext cx="2600646" cy="652837"/>
              </a:xfrm>
              <a:prstGeom prst="rect">
                <a:avLst/>
              </a:prstGeom>
              <a:solidFill>
                <a:srgbClr val="ffceb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4795677" y="2776162"/>
                <a:ext cx="2600646" cy="652837"/>
              </a:xfrm>
              <a:prstGeom prst="rect">
                <a:avLst/>
              </a:prstGeom>
              <a:solidFill>
                <a:srgbClr val="9be5c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4795677" y="3940353"/>
                <a:ext cx="2600646" cy="652837"/>
              </a:xfrm>
              <a:prstGeom prst="rect">
                <a:avLst/>
              </a:prstGeom>
              <a:solidFill>
                <a:srgbClr val="c0cdef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"/>
              <p:cNvSpPr/>
              <p:nvPr/>
            </p:nvSpPr>
            <p:spPr>
              <a:xfrm>
                <a:off x="4795677" y="5104335"/>
                <a:ext cx="2600646" cy="652837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0" name=""/>
              <p:cNvCxnSpPr/>
              <p:nvPr/>
            </p:nvCxnSpPr>
            <p:spPr>
              <a:xfrm rot="16200000" flipH="1" flipV="1">
                <a:off x="6531438" y="2523944"/>
                <a:ext cx="513707" cy="0"/>
              </a:xfrm>
              <a:prstGeom prst="straightConnector1">
                <a:avLst/>
              </a:prstGeom>
              <a:ln w="28575">
                <a:solidFill>
                  <a:srgbClr val="ffceb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"/>
              <p:cNvCxnSpPr/>
              <p:nvPr/>
            </p:nvCxnSpPr>
            <p:spPr>
              <a:xfrm rot="16200000" flipH="1">
                <a:off x="6527227" y="3685854"/>
                <a:ext cx="513707" cy="0"/>
              </a:xfrm>
              <a:prstGeom prst="straightConnector1">
                <a:avLst/>
              </a:prstGeom>
              <a:ln w="28575">
                <a:solidFill>
                  <a:srgbClr val="9be5c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"/>
              <p:cNvCxnSpPr/>
              <p:nvPr/>
            </p:nvCxnSpPr>
            <p:spPr>
              <a:xfrm rot="16200000" flipH="1" flipV="1">
                <a:off x="6528081" y="4844365"/>
                <a:ext cx="511353" cy="4"/>
              </a:xfrm>
              <a:prstGeom prst="straightConnector1">
                <a:avLst/>
              </a:prstGeom>
              <a:ln w="28575">
                <a:solidFill>
                  <a:srgbClr val="c0cde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/>
              <p:nvPr/>
            </p:nvCxnSpPr>
            <p:spPr>
              <a:xfrm rot="16200000">
                <a:off x="5223234" y="2521259"/>
                <a:ext cx="513708" cy="0"/>
              </a:xfrm>
              <a:prstGeom prst="straightConnector1">
                <a:avLst/>
              </a:prstGeom>
              <a:ln w="28575">
                <a:solidFill>
                  <a:srgbClr val="9be5c8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/>
              <p:nvPr/>
            </p:nvCxnSpPr>
            <p:spPr>
              <a:xfrm rot="16200000">
                <a:off x="5216922" y="3685854"/>
                <a:ext cx="513708" cy="0"/>
              </a:xfrm>
              <a:prstGeom prst="straightConnector1">
                <a:avLst/>
              </a:prstGeom>
              <a:ln w="28575">
                <a:solidFill>
                  <a:srgbClr val="c0cde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"/>
              <p:cNvCxnSpPr/>
              <p:nvPr/>
            </p:nvCxnSpPr>
            <p:spPr>
              <a:xfrm rot="16200000">
                <a:off x="5223234" y="4846966"/>
                <a:ext cx="513708" cy="0"/>
              </a:xfrm>
              <a:prstGeom prst="straightConnector1">
                <a:avLst/>
              </a:prstGeom>
              <a:ln w="28575">
                <a:solidFill>
                  <a:srgbClr val="d9d9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"/>
            <p:cNvSpPr txBox="1"/>
            <p:nvPr/>
          </p:nvSpPr>
          <p:spPr>
            <a:xfrm>
              <a:off x="5657850" y="1762125"/>
              <a:ext cx="876300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사용자</a:t>
              </a:r>
              <a:endParaRPr lang="ko-KR" altLang="en-US"/>
            </a:p>
          </p:txBody>
        </p:sp>
        <p:sp>
          <p:nvSpPr>
            <p:cNvPr id="17" name=""/>
            <p:cNvSpPr txBox="1"/>
            <p:nvPr/>
          </p:nvSpPr>
          <p:spPr>
            <a:xfrm>
              <a:off x="5300662" y="2914650"/>
              <a:ext cx="16287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응용 프로그램</a:t>
              </a: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5538787" y="4095750"/>
              <a:ext cx="11715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운영 체제</a:t>
              </a:r>
              <a:endParaRPr lang="ko-KR" altLang="en-US"/>
            </a:p>
          </p:txBody>
        </p:sp>
        <p:sp>
          <p:nvSpPr>
            <p:cNvPr id="19" name=""/>
            <p:cNvSpPr txBox="1"/>
            <p:nvPr/>
          </p:nvSpPr>
          <p:spPr>
            <a:xfrm>
              <a:off x="5557837" y="5267325"/>
              <a:ext cx="117157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하드웨어</a:t>
              </a:r>
              <a:endParaRPr lang="ko-KR" altLang="en-US"/>
            </a:p>
          </p:txBody>
        </p:sp>
      </p:grpSp>
      <p:sp>
        <p:nvSpPr>
          <p:cNvPr id="20" name=""/>
          <p:cNvSpPr txBox="1"/>
          <p:nvPr/>
        </p:nvSpPr>
        <p:spPr>
          <a:xfrm>
            <a:off x="866340" y="3429000"/>
            <a:ext cx="6722141" cy="41806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서로 다른 시스템이나 장치 사이에 존재하는 경계면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메모리 관리</a:t>
            </a:r>
            <a:endParaRPr lang="ko-KR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3725574" y="2260023"/>
            <a:ext cx="5033096" cy="2825894"/>
            <a:chOff x="3725574" y="2260022"/>
            <a:chExt cx="5033096" cy="2825894"/>
          </a:xfrm>
        </p:grpSpPr>
        <p:sp>
          <p:nvSpPr>
            <p:cNvPr id="4" name=""/>
            <p:cNvSpPr/>
            <p:nvPr/>
          </p:nvSpPr>
          <p:spPr>
            <a:xfrm>
              <a:off x="3725574" y="3429000"/>
              <a:ext cx="1374630" cy="476250"/>
            </a:xfrm>
            <a:prstGeom prst="rect">
              <a:avLst/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6096000" y="2260022"/>
              <a:ext cx="2662670" cy="606136"/>
            </a:xfrm>
            <a:prstGeom prst="rect">
              <a:avLst/>
            </a:prstGeom>
            <a:solidFill>
              <a:srgbClr val="ffb68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>
              <a:off x="6096000" y="4479780"/>
              <a:ext cx="2662670" cy="606136"/>
            </a:xfrm>
            <a:prstGeom prst="rect">
              <a:avLst/>
            </a:prstGeom>
            <a:solidFill>
              <a:srgbClr val="ffb68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2" name=""/>
            <p:cNvGrpSpPr/>
            <p:nvPr/>
          </p:nvGrpSpPr>
          <p:grpSpPr>
            <a:xfrm rot="0">
              <a:off x="5100205" y="2563091"/>
              <a:ext cx="995795" cy="2219758"/>
              <a:chOff x="5100205" y="2563091"/>
              <a:chExt cx="995795" cy="2219758"/>
            </a:xfrm>
          </p:grpSpPr>
          <p:cxnSp>
            <p:nvCxnSpPr>
              <p:cNvPr id="10" name=""/>
              <p:cNvCxnSpPr>
                <a:stCxn id="4" idx="3"/>
                <a:endCxn id="7" idx="1"/>
              </p:cNvCxnSpPr>
              <p:nvPr/>
            </p:nvCxnSpPr>
            <p:spPr>
              <a:xfrm flipV="1">
                <a:off x="5100205" y="2563091"/>
                <a:ext cx="995795" cy="110403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"/>
              <p:cNvCxnSpPr>
                <a:stCxn id="4" idx="3"/>
                <a:endCxn id="8" idx="1"/>
              </p:cNvCxnSpPr>
              <p:nvPr/>
            </p:nvCxnSpPr>
            <p:spPr>
              <a:xfrm>
                <a:off x="5100205" y="3667125"/>
                <a:ext cx="995795" cy="111572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"/>
            <p:cNvSpPr txBox="1"/>
            <p:nvPr/>
          </p:nvSpPr>
          <p:spPr>
            <a:xfrm>
              <a:off x="3967333" y="3495675"/>
              <a:ext cx="903935" cy="36716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메모리</a:t>
              </a:r>
              <a:endParaRPr lang="ko-KR" altLang="en-US"/>
            </a:p>
          </p:txBody>
        </p:sp>
        <p:sp>
          <p:nvSpPr>
            <p:cNvPr id="14" name=""/>
            <p:cNvSpPr txBox="1"/>
            <p:nvPr/>
          </p:nvSpPr>
          <p:spPr>
            <a:xfrm>
              <a:off x="6778931" y="2390315"/>
              <a:ext cx="1360561" cy="36417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주기억장치</a:t>
              </a:r>
              <a:endParaRPr lang="ko-KR" altLang="en-US"/>
            </a:p>
          </p:txBody>
        </p:sp>
        <p:sp>
          <p:nvSpPr>
            <p:cNvPr id="15" name=""/>
            <p:cNvSpPr txBox="1"/>
            <p:nvPr/>
          </p:nvSpPr>
          <p:spPr>
            <a:xfrm>
              <a:off x="6658319" y="4618820"/>
              <a:ext cx="1586062" cy="36452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보조기억장치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메모리 관리</a:t>
            </a:r>
            <a:r>
              <a:rPr lang="en-US" altLang="ko-KR"/>
              <a:t>(</a:t>
            </a:r>
            <a:r>
              <a:rPr lang="ko-KR" altLang="en-US"/>
              <a:t>메인 메모리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55" name=""/>
          <p:cNvGrpSpPr/>
          <p:nvPr/>
        </p:nvGrpSpPr>
        <p:grpSpPr>
          <a:xfrm rot="0">
            <a:off x="1240886" y="2958042"/>
            <a:ext cx="9710227" cy="3277869"/>
            <a:chOff x="1227665" y="2529417"/>
            <a:chExt cx="9710227" cy="3277869"/>
          </a:xfrm>
        </p:grpSpPr>
        <p:grpSp>
          <p:nvGrpSpPr>
            <p:cNvPr id="32" name=""/>
            <p:cNvGrpSpPr/>
            <p:nvPr/>
          </p:nvGrpSpPr>
          <p:grpSpPr>
            <a:xfrm rot="0">
              <a:off x="3434292" y="2529417"/>
              <a:ext cx="5323416" cy="3277869"/>
              <a:chOff x="3434291" y="2815166"/>
              <a:chExt cx="5323416" cy="3277869"/>
            </a:xfrm>
          </p:grpSpPr>
          <p:sp>
            <p:nvSpPr>
              <p:cNvPr id="30" name=""/>
              <p:cNvSpPr/>
              <p:nvPr/>
            </p:nvSpPr>
            <p:spPr>
              <a:xfrm>
                <a:off x="3434291" y="2815166"/>
                <a:ext cx="5323416" cy="2804583"/>
              </a:xfrm>
              <a:prstGeom prst="rect">
                <a:avLst/>
              </a:prstGeom>
              <a:solidFill>
                <a:srgbClr val="c0cde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"/>
              <p:cNvSpPr txBox="1"/>
              <p:nvPr/>
            </p:nvSpPr>
            <p:spPr>
              <a:xfrm>
                <a:off x="5381413" y="5725582"/>
                <a:ext cx="1429174" cy="367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메인 메모리</a:t>
                </a:r>
                <a:endParaRPr lang="ko-KR" altLang="en-US"/>
              </a:p>
            </p:txBody>
          </p:sp>
        </p:grpSp>
        <p:grpSp>
          <p:nvGrpSpPr>
            <p:cNvPr id="38" name=""/>
            <p:cNvGrpSpPr/>
            <p:nvPr/>
          </p:nvGrpSpPr>
          <p:grpSpPr>
            <a:xfrm rot="0">
              <a:off x="1227665" y="3486150"/>
              <a:ext cx="1608667" cy="889000"/>
              <a:chOff x="1227665" y="3429000"/>
              <a:chExt cx="1608667" cy="889000"/>
            </a:xfrm>
          </p:grpSpPr>
          <p:sp>
            <p:nvSpPr>
              <p:cNvPr id="33" name=""/>
              <p:cNvSpPr/>
              <p:nvPr/>
            </p:nvSpPr>
            <p:spPr>
              <a:xfrm>
                <a:off x="1227665" y="3429000"/>
                <a:ext cx="1608667" cy="889000"/>
              </a:xfrm>
              <a:prstGeom prst="rect">
                <a:avLst/>
              </a:prstGeom>
              <a:solidFill>
                <a:srgbClr val="d8bee4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"/>
              <p:cNvSpPr txBox="1"/>
              <p:nvPr/>
            </p:nvSpPr>
            <p:spPr>
              <a:xfrm>
                <a:off x="1492248" y="3713691"/>
                <a:ext cx="1134958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프로세서</a:t>
                </a:r>
                <a:endParaRPr lang="ko-KR" altLang="en-US"/>
              </a:p>
            </p:txBody>
          </p:sp>
        </p:grpSp>
        <p:grpSp>
          <p:nvGrpSpPr>
            <p:cNvPr id="40" name=""/>
            <p:cNvGrpSpPr/>
            <p:nvPr/>
          </p:nvGrpSpPr>
          <p:grpSpPr>
            <a:xfrm rot="0">
              <a:off x="9329226" y="3486150"/>
              <a:ext cx="1608667" cy="889000"/>
              <a:chOff x="9329207" y="3429000"/>
              <a:chExt cx="1608667" cy="889000"/>
            </a:xfrm>
          </p:grpSpPr>
          <p:sp>
            <p:nvSpPr>
              <p:cNvPr id="34" name=""/>
              <p:cNvSpPr/>
              <p:nvPr/>
            </p:nvSpPr>
            <p:spPr>
              <a:xfrm>
                <a:off x="9329207" y="3429000"/>
                <a:ext cx="1608667" cy="889000"/>
              </a:xfrm>
              <a:prstGeom prst="rect">
                <a:avLst/>
              </a:prstGeom>
              <a:solidFill>
                <a:srgbClr val="d8bee4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"/>
              <p:cNvSpPr txBox="1"/>
              <p:nvPr/>
            </p:nvSpPr>
            <p:spPr>
              <a:xfrm>
                <a:off x="9599080" y="3714749"/>
                <a:ext cx="1127550" cy="362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주변장치</a:t>
                </a:r>
                <a:endParaRPr lang="ko-KR" altLang="en-US"/>
              </a:p>
            </p:txBody>
          </p:sp>
        </p:grpSp>
        <p:cxnSp>
          <p:nvCxnSpPr>
            <p:cNvPr id="41" name=""/>
            <p:cNvCxnSpPr>
              <a:stCxn id="33" idx="3"/>
              <a:endCxn id="30" idx="1"/>
            </p:cNvCxnSpPr>
            <p:nvPr/>
          </p:nvCxnSpPr>
          <p:spPr>
            <a:xfrm>
              <a:off x="2836333" y="3930650"/>
              <a:ext cx="597959" cy="105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>
              <a:stCxn id="30" idx="3"/>
              <a:endCxn id="34" idx="1"/>
            </p:cNvCxnSpPr>
            <p:nvPr/>
          </p:nvCxnSpPr>
          <p:spPr>
            <a:xfrm flipV="1">
              <a:off x="8757708" y="3930650"/>
              <a:ext cx="571498" cy="1058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"/>
            <p:cNvGrpSpPr/>
            <p:nvPr/>
          </p:nvGrpSpPr>
          <p:grpSpPr>
            <a:xfrm rot="0">
              <a:off x="5311242" y="3362325"/>
              <a:ext cx="1543050" cy="1162050"/>
              <a:chOff x="5311244" y="3362325"/>
              <a:chExt cx="1543050" cy="1162050"/>
            </a:xfrm>
          </p:grpSpPr>
          <p:sp>
            <p:nvSpPr>
              <p:cNvPr id="43" name=""/>
              <p:cNvSpPr/>
              <p:nvPr/>
            </p:nvSpPr>
            <p:spPr>
              <a:xfrm>
                <a:off x="5311244" y="3362325"/>
                <a:ext cx="1543050" cy="1162050"/>
              </a:xfrm>
              <a:prstGeom prst="rect">
                <a:avLst/>
              </a:prstGeom>
              <a:solidFill>
                <a:srgbClr val="ffb689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"/>
              <p:cNvSpPr txBox="1"/>
              <p:nvPr/>
            </p:nvSpPr>
            <p:spPr>
              <a:xfrm>
                <a:off x="5672189" y="3771900"/>
                <a:ext cx="873507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주소 </a:t>
                </a:r>
                <a:r>
                  <a:rPr lang="en-US" altLang="ko-KR"/>
                  <a:t>A</a:t>
                </a:r>
                <a:endParaRPr lang="ko-KR" altLang="en-US"/>
              </a:p>
            </p:txBody>
          </p:sp>
        </p:grpSp>
      </p:grpSp>
      <p:sp>
        <p:nvSpPr>
          <p:cNvPr id="59" name=""/>
          <p:cNvSpPr/>
          <p:nvPr/>
        </p:nvSpPr>
        <p:spPr>
          <a:xfrm>
            <a:off x="7553314" y="1419225"/>
            <a:ext cx="1543050" cy="1162050"/>
          </a:xfrm>
          <a:prstGeom prst="rect">
            <a:avLst/>
          </a:prstGeom>
          <a:solidFill>
            <a:srgbClr val="ffb68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 txBox="1"/>
          <p:nvPr/>
        </p:nvSpPr>
        <p:spPr>
          <a:xfrm>
            <a:off x="7667625" y="1847850"/>
            <a:ext cx="13296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프로그램 </a:t>
            </a:r>
            <a:r>
              <a:rPr lang="en-US" altLang="ko-KR"/>
              <a:t>A</a:t>
            </a:r>
            <a:endParaRPr lang="en-US" altLang="ko-KR"/>
          </a:p>
        </p:txBody>
      </p:sp>
      <p:cxnSp>
        <p:nvCxnSpPr>
          <p:cNvPr id="61" name=""/>
          <p:cNvCxnSpPr>
            <a:stCxn id="59" idx="1"/>
            <a:endCxn id="43" idx="0"/>
          </p:cNvCxnSpPr>
          <p:nvPr/>
        </p:nvCxnSpPr>
        <p:spPr>
          <a:xfrm rot="5400000">
            <a:off x="5929301" y="2166937"/>
            <a:ext cx="1790700" cy="145732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 sz="2600"/>
              <a:t>-</a:t>
            </a:r>
            <a:r>
              <a:rPr lang="ko-KR" altLang="en-US" sz="2600"/>
              <a:t> 메모리 관리</a:t>
            </a:r>
            <a:r>
              <a:rPr lang="en-US" altLang="ko-KR" sz="2600"/>
              <a:t>(</a:t>
            </a:r>
            <a:r>
              <a:rPr lang="ko-KR" altLang="en-US" sz="2600"/>
              <a:t>보조기억장치</a:t>
            </a:r>
            <a:r>
              <a:rPr lang="en-US" altLang="ko-KR" sz="2600"/>
              <a:t>):</a:t>
            </a:r>
            <a:r>
              <a:rPr lang="ko-KR" altLang="en-US" sz="2600"/>
              <a:t> 여유 공간 관리</a:t>
            </a:r>
            <a:r>
              <a:rPr lang="en-US" altLang="ko-KR" sz="2600"/>
              <a:t>,</a:t>
            </a:r>
            <a:r>
              <a:rPr lang="ko-KR" altLang="en-US" sz="2600"/>
              <a:t> 데이터 접근 요청 스케줄링 등</a:t>
            </a:r>
            <a:endParaRPr lang="ko-KR" altLang="en-US" sz="2600"/>
          </a:p>
        </p:txBody>
      </p:sp>
      <p:grpSp>
        <p:nvGrpSpPr>
          <p:cNvPr id="29" name=""/>
          <p:cNvGrpSpPr/>
          <p:nvPr/>
        </p:nvGrpSpPr>
        <p:grpSpPr>
          <a:xfrm rot="0">
            <a:off x="1484220" y="2624666"/>
            <a:ext cx="5399723" cy="3206366"/>
            <a:chOff x="3408270" y="2958041"/>
            <a:chExt cx="5399723" cy="3206366"/>
          </a:xfrm>
        </p:grpSpPr>
        <p:sp>
          <p:nvSpPr>
            <p:cNvPr id="23" name=""/>
            <p:cNvSpPr/>
            <p:nvPr/>
          </p:nvSpPr>
          <p:spPr>
            <a:xfrm>
              <a:off x="3447513" y="2958041"/>
              <a:ext cx="5323416" cy="2804583"/>
            </a:xfrm>
            <a:prstGeom prst="rect">
              <a:avLst/>
            </a:prstGeom>
            <a:solidFill>
              <a:srgbClr val="c0cd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"/>
            <p:cNvSpPr txBox="1"/>
            <p:nvPr/>
          </p:nvSpPr>
          <p:spPr>
            <a:xfrm>
              <a:off x="3408270" y="5804362"/>
              <a:ext cx="5399723" cy="3600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보조기억장치</a:t>
              </a:r>
              <a:r>
                <a:rPr lang="en-US" altLang="ko-KR"/>
                <a:t>(</a:t>
              </a:r>
              <a:r>
                <a:rPr lang="ko-KR" altLang="en-US"/>
                <a:t>하드 디스크</a:t>
              </a:r>
              <a:r>
                <a:rPr lang="en-US" altLang="ko-KR"/>
                <a:t>, SSD,</a:t>
              </a:r>
              <a:r>
                <a:rPr lang="ko-KR" altLang="en-US"/>
                <a:t> 플래시 메모리 등</a:t>
              </a:r>
              <a:r>
                <a:rPr lang="en-US" altLang="ko-KR"/>
                <a:t>)</a:t>
              </a:r>
              <a:endParaRPr lang="en-US" altLang="ko-KR"/>
            </a:p>
          </p:txBody>
        </p:sp>
        <p:sp>
          <p:nvSpPr>
            <p:cNvPr id="25" name=""/>
            <p:cNvSpPr/>
            <p:nvPr/>
          </p:nvSpPr>
          <p:spPr>
            <a:xfrm>
              <a:off x="4124314" y="3714750"/>
              <a:ext cx="1543050" cy="1162050"/>
            </a:xfrm>
            <a:prstGeom prst="rect">
              <a:avLst/>
            </a:prstGeom>
            <a:solidFill>
              <a:srgbClr val="ffb689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581763" y="3724275"/>
              <a:ext cx="1543050" cy="1162050"/>
            </a:xfrm>
            <a:prstGeom prst="rect">
              <a:avLst/>
            </a:prstGeom>
            <a:solidFill>
              <a:srgbClr val="ffb689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"/>
            <p:cNvSpPr txBox="1"/>
            <p:nvPr/>
          </p:nvSpPr>
          <p:spPr>
            <a:xfrm>
              <a:off x="4343400" y="4133850"/>
              <a:ext cx="1129665" cy="3600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프로그램</a:t>
              </a:r>
              <a:endParaRPr lang="ko-KR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6924674" y="4152900"/>
              <a:ext cx="901064" cy="3600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데이터</a:t>
              </a:r>
              <a:endParaRPr lang="ko-KR" altLang="en-US"/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8410575" y="3352800"/>
            <a:ext cx="2286000" cy="1798320"/>
            <a:chOff x="8410575" y="3248025"/>
            <a:chExt cx="2286000" cy="1798320"/>
          </a:xfrm>
        </p:grpSpPr>
        <p:sp>
          <p:nvSpPr>
            <p:cNvPr id="30" name=""/>
            <p:cNvSpPr/>
            <p:nvPr/>
          </p:nvSpPr>
          <p:spPr>
            <a:xfrm>
              <a:off x="8410575" y="3248025"/>
              <a:ext cx="2286000" cy="1343025"/>
            </a:xfrm>
            <a:prstGeom prst="rect">
              <a:avLst/>
            </a:prstGeom>
            <a:solidFill>
              <a:srgbClr val="c0cde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 txBox="1"/>
            <p:nvPr/>
          </p:nvSpPr>
          <p:spPr>
            <a:xfrm>
              <a:off x="8858250" y="4686300"/>
              <a:ext cx="1424941" cy="3600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메인 메모리</a:t>
              </a:r>
              <a:endParaRPr lang="ko-KR" altLang="en-US"/>
            </a:p>
          </p:txBody>
        </p:sp>
      </p:grpSp>
      <p:cxnSp>
        <p:nvCxnSpPr>
          <p:cNvPr id="34" name=""/>
          <p:cNvCxnSpPr>
            <a:stCxn id="23" idx="3"/>
            <a:endCxn id="30" idx="1"/>
          </p:cNvCxnSpPr>
          <p:nvPr/>
        </p:nvCxnSpPr>
        <p:spPr>
          <a:xfrm flipV="1">
            <a:off x="6846879" y="4024312"/>
            <a:ext cx="1563696" cy="264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운영 체제의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자원 관리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프로세스 관리</a:t>
            </a:r>
            <a:endParaRPr lang="ko-KR" altLang="en-US"/>
          </a:p>
        </p:txBody>
      </p:sp>
      <p:grpSp>
        <p:nvGrpSpPr>
          <p:cNvPr id="18" name=""/>
          <p:cNvGrpSpPr/>
          <p:nvPr/>
        </p:nvGrpSpPr>
        <p:grpSpPr>
          <a:xfrm rot="0">
            <a:off x="2066602" y="2615628"/>
            <a:ext cx="9039056" cy="3107846"/>
            <a:chOff x="2141518" y="2508606"/>
            <a:chExt cx="9039056" cy="3107846"/>
          </a:xfrm>
        </p:grpSpPr>
        <p:grpSp>
          <p:nvGrpSpPr>
            <p:cNvPr id="16" name=""/>
            <p:cNvGrpSpPr/>
            <p:nvPr/>
          </p:nvGrpSpPr>
          <p:grpSpPr>
            <a:xfrm rot="0">
              <a:off x="2141518" y="2524660"/>
              <a:ext cx="3595956" cy="3076897"/>
              <a:chOff x="4292671" y="2235699"/>
              <a:chExt cx="3595956" cy="3076897"/>
            </a:xfrm>
          </p:grpSpPr>
          <p:grpSp>
            <p:nvGrpSpPr>
              <p:cNvPr id="9" name=""/>
              <p:cNvGrpSpPr/>
              <p:nvPr/>
            </p:nvGrpSpPr>
            <p:grpSpPr>
              <a:xfrm rot="0">
                <a:off x="4303374" y="2235699"/>
                <a:ext cx="3585253" cy="2386601"/>
                <a:chOff x="1146209" y="2861781"/>
                <a:chExt cx="3585253" cy="2386601"/>
              </a:xfrm>
            </p:grpSpPr>
            <p:sp>
              <p:nvSpPr>
                <p:cNvPr id="4" name=""/>
                <p:cNvSpPr/>
                <p:nvPr/>
              </p:nvSpPr>
              <p:spPr>
                <a:xfrm>
                  <a:off x="1146209" y="2861781"/>
                  <a:ext cx="3585253" cy="2386601"/>
                </a:xfrm>
                <a:prstGeom prst="rect">
                  <a:avLst/>
                </a:prstGeom>
                <a:solidFill>
                  <a:srgbClr val="ffef99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"/>
                <p:cNvSpPr txBox="1"/>
                <p:nvPr/>
              </p:nvSpPr>
              <p:spPr>
                <a:xfrm>
                  <a:off x="2562437" y="4665643"/>
                  <a:ext cx="900853" cy="366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ko-KR" altLang="en-US"/>
                    <a:t>메모리</a:t>
                  </a:r>
                  <a:endParaRPr lang="ko-KR" altLang="en-US"/>
                </a:p>
              </p:txBody>
            </p:sp>
            <p:grpSp>
              <p:nvGrpSpPr>
                <p:cNvPr id="8" name=""/>
                <p:cNvGrpSpPr/>
                <p:nvPr/>
              </p:nvGrpSpPr>
              <p:grpSpPr>
                <a:xfrm rot="0">
                  <a:off x="1877602" y="3065123"/>
                  <a:ext cx="2076235" cy="1401994"/>
                  <a:chOff x="1858551" y="3065123"/>
                  <a:chExt cx="2076235" cy="1401994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1858551" y="3065123"/>
                    <a:ext cx="2076235" cy="1401994"/>
                  </a:xfrm>
                  <a:prstGeom prst="rect">
                    <a:avLst/>
                  </a:prstGeom>
                  <a:solidFill>
                    <a:srgbClr val="cdf2e4"/>
                  </a:solidFill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" name=""/>
                  <p:cNvSpPr txBox="1"/>
                  <p:nvPr/>
                </p:nvSpPr>
                <p:spPr>
                  <a:xfrm>
                    <a:off x="2098709" y="3457575"/>
                    <a:ext cx="1640806" cy="6400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p>
                    <a:pPr algn="ctr">
                      <a:defRPr/>
                    </a:pPr>
                    <a:r>
                      <a:rPr lang="ko-KR" altLang="en-US"/>
                      <a:t>응용 프로그램</a:t>
                    </a:r>
                    <a:endParaRPr lang="ko-KR" altLang="en-US"/>
                  </a:p>
                  <a:p>
                    <a:pPr algn="ctr">
                      <a:defRPr/>
                    </a:pPr>
                    <a:r>
                      <a:rPr lang="en-US" altLang="ko-KR"/>
                      <a:t>(</a:t>
                    </a:r>
                    <a:r>
                      <a:rPr lang="ko-KR" altLang="en-US"/>
                      <a:t>실행중</a:t>
                    </a:r>
                    <a:r>
                      <a:rPr lang="en-US" altLang="ko-KR"/>
                      <a:t>)</a:t>
                    </a:r>
                    <a:endParaRPr lang="en-US" altLang="ko-KR"/>
                  </a:p>
                </p:txBody>
              </p:sp>
            </p:grpSp>
          </p:grpSp>
          <p:grpSp>
            <p:nvGrpSpPr>
              <p:cNvPr id="15" name=""/>
              <p:cNvGrpSpPr/>
              <p:nvPr/>
            </p:nvGrpSpPr>
            <p:grpSpPr>
              <a:xfrm rot="0">
                <a:off x="4292671" y="4745378"/>
                <a:ext cx="3595955" cy="567218"/>
                <a:chOff x="4292671" y="4745378"/>
                <a:chExt cx="3595955" cy="567218"/>
              </a:xfrm>
            </p:grpSpPr>
            <p:sp>
              <p:nvSpPr>
                <p:cNvPr id="13" name=""/>
                <p:cNvSpPr/>
                <p:nvPr/>
              </p:nvSpPr>
              <p:spPr>
                <a:xfrm>
                  <a:off x="4292671" y="4745378"/>
                  <a:ext cx="3595955" cy="567218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"/>
                <p:cNvSpPr txBox="1"/>
                <p:nvPr/>
              </p:nvSpPr>
              <p:spPr>
                <a:xfrm>
                  <a:off x="5745320" y="4852399"/>
                  <a:ext cx="701360" cy="365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en-US" altLang="ko-KR"/>
                    <a:t>CPU</a:t>
                  </a:r>
                  <a:endParaRPr lang="en-US" altLang="ko-KR"/>
                </a:p>
              </p:txBody>
            </p:sp>
          </p:grpSp>
        </p:grpSp>
        <p:sp>
          <p:nvSpPr>
            <p:cNvPr id="17" name=""/>
            <p:cNvSpPr txBox="1"/>
            <p:nvPr/>
          </p:nvSpPr>
          <p:spPr>
            <a:xfrm>
              <a:off x="6096000" y="2508606"/>
              <a:ext cx="5084574" cy="310784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프로세스와 스레드 스케줄링</a:t>
              </a:r>
              <a:endParaRPr lang="ko-KR" altLang="en-US"/>
            </a:p>
            <a:p>
              <a:pPr>
                <a:defRPr/>
              </a:pP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사용자 프로세스와 시스템 프로세스 생성</a:t>
              </a:r>
              <a:r>
                <a:rPr lang="en-US" altLang="ko-KR"/>
                <a:t>,</a:t>
              </a:r>
              <a:r>
                <a:rPr lang="ko-KR" altLang="en-US"/>
                <a:t> 제거</a:t>
              </a:r>
              <a:endParaRPr lang="ko-KR" altLang="en-US"/>
            </a:p>
            <a:p>
              <a:pPr>
                <a:defRPr/>
              </a:pP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프로세스 중지</a:t>
              </a:r>
              <a:r>
                <a:rPr lang="en-US" altLang="ko-KR"/>
                <a:t>,</a:t>
              </a:r>
              <a:r>
                <a:rPr lang="ko-KR" altLang="en-US"/>
                <a:t> 재수행</a:t>
              </a:r>
              <a:endParaRPr lang="ko-KR" altLang="en-US"/>
            </a:p>
            <a:p>
              <a:pPr>
                <a:defRPr/>
              </a:pP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프로세스 동기화 방법 제공</a:t>
              </a:r>
              <a:endParaRPr lang="ko-KR" altLang="en-US"/>
            </a:p>
            <a:p>
              <a:pPr>
                <a:defRPr/>
              </a:pP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프로세스 통신 방법 제공</a:t>
              </a:r>
              <a:endParaRPr lang="ko-KR" altLang="en-US"/>
            </a:p>
            <a:p>
              <a:pPr>
                <a:defRPr/>
              </a:pP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 교착 상태</a:t>
              </a:r>
              <a:r>
                <a:rPr lang="en-US" altLang="ko-KR"/>
                <a:t>(deadlock)</a:t>
              </a:r>
              <a:r>
                <a:rPr lang="ko-KR" altLang="en-US"/>
                <a:t> 방지 방법 제공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</ep:Words>
  <ep:PresentationFormat>와이드스크린</ep:PresentationFormat>
  <ep:Paragraphs>64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ep:HeadingPairs>
  <ep:TitlesOfParts>
    <vt:vector size="17" baseType="lpstr">
      <vt:lpstr>CryptoCraft 테마</vt:lpstr>
      <vt:lpstr>제목 테마</vt:lpstr>
      <vt:lpstr>Operating System (1)</vt:lpstr>
      <vt:lpstr>운영 체제(OS, Operating System)란?</vt:lpstr>
      <vt:lpstr>운영 체제의 종류</vt:lpstr>
      <vt:lpstr>운영 체제의 기능</vt:lpstr>
      <vt:lpstr>+ 인터페이스(interface)란?</vt:lpstr>
      <vt:lpstr>운영 체제의 기능</vt:lpstr>
      <vt:lpstr>운영 체제의 기능</vt:lpstr>
      <vt:lpstr>운영 체제의 기능</vt:lpstr>
      <vt:lpstr>운영 체제의 기능</vt:lpstr>
      <vt:lpstr>운영 체제의 기능</vt:lpstr>
      <vt:lpstr>운영 체제의 기능</vt:lpstr>
      <vt:lpstr>운영 체제의 기능</vt:lpstr>
      <vt:lpstr>운영 체제의 기능</vt:lpstr>
      <vt:lpstr>운영 체제의 기능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2022-03-12T06:22:06.487</dcterms:modified>
  <cp:revision>266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