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275" r:id="rId4"/>
    <p:sldId id="280" r:id="rId5"/>
    <p:sldId id="285" r:id="rId6"/>
    <p:sldId id="286" r:id="rId7"/>
    <p:sldId id="281" r:id="rId8"/>
    <p:sldId id="282" r:id="rId9"/>
    <p:sldId id="287" r:id="rId10"/>
    <p:sldId id="283" r:id="rId11"/>
    <p:sldId id="288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19" autoAdjust="0"/>
  </p:normalViewPr>
  <p:slideViewPr>
    <p:cSldViewPr snapToGrid="0">
      <p:cViewPr varScale="1">
        <p:scale>
          <a:sx n="81" d="100"/>
          <a:sy n="81" d="100"/>
        </p:scale>
        <p:origin x="120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2022-03-08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021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1E2oPkE5ls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https://youtu.be/e1E2oPkE5ls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91C5228-2134-407D-B839-F0F047D5D4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9133" y="4645843"/>
            <a:ext cx="3321400" cy="1312358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61A3C923-09AF-4A43-8118-9E03A9D29C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191" y="1152525"/>
            <a:ext cx="4923329" cy="5603875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7EAABFA-24D0-44A0-8738-FD1910CF6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5197" y="1152524"/>
            <a:ext cx="4773135" cy="269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72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 dirty="0"/>
              <a:t>공개키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암호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코드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두 개의 다른 키를 사용</a:t>
            </a:r>
            <a:endParaRPr lang="en-US" altLang="ko-KR" dirty="0"/>
          </a:p>
          <a:p>
            <a:pPr lvl="1"/>
            <a:r>
              <a:rPr lang="ko-KR" altLang="en-US" dirty="0"/>
              <a:t>공개키 </a:t>
            </a:r>
            <a:r>
              <a:rPr lang="en-US" altLang="ko-KR" dirty="0"/>
              <a:t>: </a:t>
            </a:r>
            <a:r>
              <a:rPr lang="ko-KR" altLang="en-US" dirty="0"/>
              <a:t>모든 사람이 접근 가능한 키</a:t>
            </a:r>
            <a:endParaRPr lang="en-US" altLang="ko-KR" dirty="0"/>
          </a:p>
          <a:p>
            <a:pPr lvl="1"/>
            <a:r>
              <a:rPr lang="ko-KR" altLang="en-US" dirty="0"/>
              <a:t>개인키 </a:t>
            </a:r>
            <a:r>
              <a:rPr lang="en-US" altLang="ko-KR" dirty="0"/>
              <a:t>: </a:t>
            </a:r>
            <a:r>
              <a:rPr lang="ko-KR" altLang="en-US" dirty="0"/>
              <a:t>사용자 자신만 소유하는 키</a:t>
            </a:r>
            <a:r>
              <a:rPr lang="en-US" altLang="ko-KR" dirty="0"/>
              <a:t>(</a:t>
            </a:r>
            <a:r>
              <a:rPr lang="ko-KR" altLang="en-US" dirty="0"/>
              <a:t>비공개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487F03DA-05C7-4BB0-8C01-3DBF5C0A1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782124"/>
              </p:ext>
            </p:extLst>
          </p:nvPr>
        </p:nvGraphicFramePr>
        <p:xfrm>
          <a:off x="983784" y="2949910"/>
          <a:ext cx="9966714" cy="35958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83357">
                  <a:extLst>
                    <a:ext uri="{9D8B030D-6E8A-4147-A177-3AD203B41FA5}">
                      <a16:colId xmlns:a16="http://schemas.microsoft.com/office/drawing/2014/main" val="3766851584"/>
                    </a:ext>
                  </a:extLst>
                </a:gridCol>
                <a:gridCol w="4983357">
                  <a:extLst>
                    <a:ext uri="{9D8B030D-6E8A-4147-A177-3AD203B41FA5}">
                      <a16:colId xmlns:a16="http://schemas.microsoft.com/office/drawing/2014/main" val="2912116466"/>
                    </a:ext>
                  </a:extLst>
                </a:gridCol>
              </a:tblGrid>
              <a:tr h="599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대칭키</a:t>
                      </a:r>
                      <a:r>
                        <a:rPr lang="ko-KR" altLang="en-US" dirty="0"/>
                        <a:t> 암호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공개키 암호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6119340"/>
                  </a:ext>
                </a:extLst>
              </a:tr>
              <a:tr h="599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암호화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복호화 시 동일한 키 사용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암호화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복호화 시 서로 다른 키를 사용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12383"/>
                  </a:ext>
                </a:extLst>
              </a:tr>
              <a:tr h="599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수신자</a:t>
                      </a:r>
                      <a:r>
                        <a:rPr lang="en-US" altLang="ko-KR" dirty="0"/>
                        <a:t>,</a:t>
                      </a:r>
                      <a:r>
                        <a:rPr lang="ko-KR" altLang="en-US" dirty="0"/>
                        <a:t> 송신자 간 키 교환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 교환 필요 </a:t>
                      </a:r>
                      <a:r>
                        <a:rPr lang="en-US" altLang="ko-KR" dirty="0"/>
                        <a:t>X(</a:t>
                      </a:r>
                      <a:r>
                        <a:rPr lang="ko-KR" altLang="en-US" dirty="0"/>
                        <a:t>공개키 이용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10357517"/>
                  </a:ext>
                </a:extLst>
              </a:tr>
              <a:tr h="599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공유한 키는 비밀로 유지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개인키만 비밀로 유지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96044591"/>
                  </a:ext>
                </a:extLst>
              </a:tr>
              <a:tr h="599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공개키에 비해 속도 빠름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1000</a:t>
                      </a:r>
                      <a:r>
                        <a:rPr lang="ko-KR" altLang="en-US" dirty="0"/>
                        <a:t>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대칭키에 비해 속도 느림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약 </a:t>
                      </a:r>
                      <a:r>
                        <a:rPr lang="en-US" altLang="ko-KR" dirty="0"/>
                        <a:t>1000</a:t>
                      </a:r>
                      <a:r>
                        <a:rPr lang="ko-KR" altLang="en-US" dirty="0"/>
                        <a:t>배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5252777"/>
                  </a:ext>
                </a:extLst>
              </a:tr>
              <a:tr h="59930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키 분배가 어려움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공개키만 공개하면 됨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36629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암호 모델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920" y="1046378"/>
            <a:ext cx="11369675" cy="5603875"/>
          </a:xfrm>
        </p:spPr>
        <p:txBody>
          <a:bodyPr/>
          <a:lstStyle/>
          <a:p>
            <a:r>
              <a:rPr lang="ko-KR" altLang="en-US" dirty="0"/>
              <a:t>송신자 </a:t>
            </a:r>
            <a:r>
              <a:rPr lang="en-US" altLang="ko-KR" dirty="0"/>
              <a:t>- </a:t>
            </a:r>
            <a:r>
              <a:rPr lang="ko-KR" altLang="en-US" dirty="0"/>
              <a:t>수신자의 공개키를 받아 데이터를 암호화 후 전달</a:t>
            </a:r>
            <a:endParaRPr lang="en-US" altLang="ko-KR" dirty="0"/>
          </a:p>
          <a:p>
            <a:r>
              <a:rPr lang="ko-KR" altLang="en-US" dirty="0"/>
              <a:t>수신자 </a:t>
            </a:r>
            <a:r>
              <a:rPr lang="en-US" altLang="ko-KR" dirty="0"/>
              <a:t>– </a:t>
            </a:r>
            <a:r>
              <a:rPr lang="ko-KR" altLang="en-US" dirty="0"/>
              <a:t>전달받은 암호화된 데이터를 자신의 개인키로 복호화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66B687D-7B02-4E06-B0D1-773A4A4873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3951" y="2405626"/>
            <a:ext cx="5464097" cy="4098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759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공개키 암호 장단점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ko-KR" altLang="en-US" dirty="0"/>
              <a:t>장점</a:t>
            </a:r>
            <a:endParaRPr lang="en-US" altLang="ko-KR" dirty="0"/>
          </a:p>
          <a:p>
            <a:r>
              <a:rPr lang="ko-KR" altLang="en-US" dirty="0"/>
              <a:t>키 관리가 쉬움</a:t>
            </a:r>
            <a:endParaRPr lang="en-US" altLang="ko-KR" dirty="0"/>
          </a:p>
          <a:p>
            <a:pPr lvl="1"/>
            <a:r>
              <a:rPr lang="ko-KR" altLang="en-US" dirty="0"/>
              <a:t>키가 공개되어도 상관 없음</a:t>
            </a:r>
            <a:endParaRPr lang="en-US" altLang="ko-KR" dirty="0"/>
          </a:p>
          <a:p>
            <a:r>
              <a:rPr lang="ko-KR" altLang="en-US" dirty="0"/>
              <a:t>대칭키에 비해 키의 개수가 적음</a:t>
            </a:r>
            <a:endParaRPr lang="en-US" altLang="ko-KR" dirty="0"/>
          </a:p>
          <a:p>
            <a:pPr lvl="1"/>
            <a:r>
              <a:rPr lang="ko-KR" altLang="en-US" dirty="0"/>
              <a:t>공개키 </a:t>
            </a:r>
            <a:r>
              <a:rPr lang="en-US" altLang="ko-KR" dirty="0"/>
              <a:t>- 2n</a:t>
            </a:r>
            <a:r>
              <a:rPr lang="ko-KR" altLang="en-US" dirty="0"/>
              <a:t>개 필요</a:t>
            </a:r>
            <a:r>
              <a:rPr lang="en-US" altLang="ko-KR" dirty="0"/>
              <a:t>, </a:t>
            </a:r>
            <a:r>
              <a:rPr lang="ko-KR" altLang="en-US" dirty="0" err="1"/>
              <a:t>대칭키</a:t>
            </a:r>
            <a:r>
              <a:rPr lang="en-US" altLang="ko-KR" dirty="0"/>
              <a:t> – n(n-1)/2</a:t>
            </a:r>
            <a:r>
              <a:rPr lang="ko-KR" altLang="en-US" dirty="0"/>
              <a:t>개 필요</a:t>
            </a:r>
            <a:endParaRPr lang="en-US" altLang="ko-KR" dirty="0"/>
          </a:p>
          <a:p>
            <a:r>
              <a:rPr lang="ko-KR" altLang="en-US" dirty="0"/>
              <a:t>전자 서명에도 이용가능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단점</a:t>
            </a:r>
            <a:endParaRPr lang="en-US" altLang="ko-KR" dirty="0"/>
          </a:p>
          <a:p>
            <a:r>
              <a:rPr lang="ko-KR" altLang="en-US" dirty="0" err="1"/>
              <a:t>브루트</a:t>
            </a:r>
            <a:r>
              <a:rPr lang="ko-KR" altLang="en-US" dirty="0"/>
              <a:t> 포스 공격에 취약</a:t>
            </a:r>
            <a:endParaRPr lang="en-US" altLang="ko-KR" dirty="0"/>
          </a:p>
          <a:p>
            <a:pPr lvl="1"/>
            <a:r>
              <a:rPr lang="ko-KR" altLang="en-US" dirty="0"/>
              <a:t>키의 크기를 크게 함으로써 방지할 수 있음 </a:t>
            </a:r>
            <a:r>
              <a:rPr lang="en-US" altLang="ko-KR" dirty="0"/>
              <a:t>But </a:t>
            </a:r>
            <a:r>
              <a:rPr lang="ko-KR" altLang="en-US" dirty="0"/>
              <a:t>속도는 느려짐</a:t>
            </a:r>
            <a:endParaRPr lang="en-US" altLang="ko-KR" dirty="0"/>
          </a:p>
          <a:p>
            <a:r>
              <a:rPr lang="ko-KR" altLang="en-US" dirty="0"/>
              <a:t>대칭키에 비해 속도가 매우 느림</a:t>
            </a:r>
            <a:endParaRPr lang="en-US" altLang="ko-KR" dirty="0"/>
          </a:p>
          <a:p>
            <a:pPr lvl="1"/>
            <a:r>
              <a:rPr lang="ko-KR" altLang="en-US" dirty="0"/>
              <a:t>실시간 암호화 통신에는 사용이 힘듦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57150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가장 대표적인 공개키 알고리즘</a:t>
            </a:r>
            <a:endParaRPr lang="en-US" altLang="ko-KR" dirty="0"/>
          </a:p>
          <a:p>
            <a:pPr lvl="1"/>
            <a:r>
              <a:rPr lang="ko-KR" altLang="en-US" dirty="0"/>
              <a:t>전자 상거래에서 가장 흔히 사용되고 있음</a:t>
            </a:r>
            <a:r>
              <a:rPr lang="en-US" altLang="ko-KR" dirty="0"/>
              <a:t>(RSA-2048)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Rivest, Shamir, Adelman </a:t>
            </a:r>
            <a:r>
              <a:rPr lang="ko-KR" altLang="en-US" dirty="0"/>
              <a:t>세 사람의 이니셜을 따서 작명</a:t>
            </a:r>
            <a:endParaRPr lang="en-US" altLang="ko-KR" dirty="0"/>
          </a:p>
          <a:p>
            <a:pPr lvl="1"/>
            <a:r>
              <a:rPr lang="en-US" altLang="ko-KR" dirty="0"/>
              <a:t>1983</a:t>
            </a:r>
            <a:r>
              <a:rPr lang="ko-KR" altLang="en-US" dirty="0"/>
              <a:t>년 미국 </a:t>
            </a:r>
            <a:r>
              <a:rPr lang="en-US" altLang="ko-KR" dirty="0"/>
              <a:t>MIT</a:t>
            </a:r>
            <a:r>
              <a:rPr lang="ko-KR" altLang="en-US" dirty="0"/>
              <a:t>에서 특허로 등록</a:t>
            </a:r>
            <a:r>
              <a:rPr lang="en-US" altLang="ko-KR" dirty="0"/>
              <a:t>	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큰 정수의 소인수 분해가 어렵다는 점을 이용하여 암호화</a:t>
            </a:r>
            <a:endParaRPr lang="en-US" altLang="ko-KR" dirty="0"/>
          </a:p>
          <a:p>
            <a:pPr lvl="1"/>
            <a:r>
              <a:rPr lang="ko-KR" altLang="en-US" dirty="0"/>
              <a:t>곱하는 것은 쉽지만 다시 분해하는 것은 어려움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쇼어</a:t>
            </a:r>
            <a:r>
              <a:rPr lang="ko-KR" altLang="en-US" dirty="0"/>
              <a:t> 알고리즘 </a:t>
            </a:r>
            <a:r>
              <a:rPr lang="en-US" altLang="ko-KR" dirty="0"/>
              <a:t>– </a:t>
            </a:r>
            <a:r>
              <a:rPr lang="ko-KR" altLang="en-US" dirty="0"/>
              <a:t>소인수 분해를 빠르게 처리할 수 있는 양자 알고리즘</a:t>
            </a:r>
            <a:endParaRPr lang="en-US" altLang="ko-KR" dirty="0"/>
          </a:p>
          <a:p>
            <a:pPr lvl="1"/>
            <a:r>
              <a:rPr lang="ko-KR" altLang="en-US" dirty="0"/>
              <a:t>양자 컴퓨터가 실용화되면 </a:t>
            </a:r>
            <a:r>
              <a:rPr lang="en-US" altLang="ko-KR" dirty="0"/>
              <a:t>RSA</a:t>
            </a:r>
            <a:r>
              <a:rPr lang="ko-KR" altLang="en-US" dirty="0"/>
              <a:t>의 무력화 가능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45221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d</a:t>
            </a:r>
            <a:r>
              <a:rPr lang="ko-KR" altLang="en-US" sz="2000" dirty="0"/>
              <a:t> </a:t>
            </a:r>
            <a:r>
              <a:rPr lang="en-US" altLang="ko-KR" sz="2000" dirty="0"/>
              <a:t>-&gt; </a:t>
            </a:r>
            <a:r>
              <a:rPr lang="ko-KR" altLang="en-US" sz="2000" dirty="0"/>
              <a:t>개인키 </a:t>
            </a:r>
            <a:r>
              <a:rPr lang="en-US" altLang="ko-KR" sz="2000" dirty="0"/>
              <a:t>: e mod(p-1)(q-1)</a:t>
            </a:r>
            <a:r>
              <a:rPr lang="ko-KR" altLang="en-US" sz="2000" dirty="0"/>
              <a:t>의</a:t>
            </a:r>
            <a:r>
              <a:rPr lang="en-US" altLang="ko-KR" sz="2000" dirty="0"/>
              <a:t> </a:t>
            </a:r>
            <a:r>
              <a:rPr lang="ko-KR" altLang="en-US" sz="2000" dirty="0"/>
              <a:t>역</a:t>
            </a: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en-US" altLang="ko-KR" sz="2000" dirty="0"/>
              <a:t>n -&gt; </a:t>
            </a:r>
            <a:r>
              <a:rPr lang="ko-KR" altLang="en-US" sz="2000" dirty="0"/>
              <a:t>공개키 </a:t>
            </a:r>
            <a:r>
              <a:rPr lang="en-US" altLang="ko-KR" sz="2000" dirty="0"/>
              <a:t>: p * q(</a:t>
            </a:r>
            <a:r>
              <a:rPr lang="en-US" altLang="ko-KR" sz="2000" dirty="0" err="1"/>
              <a:t>p,q</a:t>
            </a:r>
            <a:r>
              <a:rPr lang="ko-KR" altLang="en-US" sz="2000" dirty="0"/>
              <a:t>는 소수</a:t>
            </a:r>
            <a:r>
              <a:rPr lang="en-US" altLang="ko-KR" sz="2000" dirty="0"/>
              <a:t>)</a:t>
            </a:r>
          </a:p>
          <a:p>
            <a:endParaRPr lang="en-US" altLang="ko-KR" sz="2000" dirty="0"/>
          </a:p>
          <a:p>
            <a:r>
              <a:rPr lang="en-US" altLang="ko-KR" sz="2000" dirty="0"/>
              <a:t>e -&gt; </a:t>
            </a:r>
            <a:r>
              <a:rPr lang="ko-KR" altLang="en-US" sz="2000" dirty="0"/>
              <a:t>공개키 </a:t>
            </a:r>
            <a:r>
              <a:rPr lang="en-US" altLang="ko-KR" sz="2000" dirty="0"/>
              <a:t>: (p-1)*(q-1)</a:t>
            </a:r>
            <a:r>
              <a:rPr lang="ko-KR" altLang="en-US" sz="2000" dirty="0"/>
              <a:t>과 </a:t>
            </a:r>
            <a:r>
              <a:rPr lang="ko-KR" altLang="en-US" sz="2000" dirty="0" err="1"/>
              <a:t>서로소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                         (1 &lt; e &lt; n)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EB4637-A69F-4C2D-9064-25F217173A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3953" y="1447973"/>
            <a:ext cx="6374369" cy="369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86981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암호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암호화 공식</a:t>
            </a:r>
            <a:r>
              <a:rPr lang="en-US" altLang="ko-KR" dirty="0"/>
              <a:t>(M</a:t>
            </a:r>
            <a:r>
              <a:rPr lang="ko-KR" altLang="en-US" dirty="0"/>
              <a:t>이 메시지일 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M^e</a:t>
            </a:r>
            <a:r>
              <a:rPr lang="en-US" altLang="ko-KR" dirty="0"/>
              <a:t> mod n = C (0 &lt;= M &lt;= n-1)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복호화 공식</a:t>
            </a:r>
            <a:r>
              <a:rPr lang="en-US" altLang="ko-KR" dirty="0"/>
              <a:t>(C</a:t>
            </a:r>
            <a:r>
              <a:rPr lang="ko-KR" altLang="en-US" dirty="0"/>
              <a:t>가 암호문일 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C^d</a:t>
            </a:r>
            <a:r>
              <a:rPr lang="en-US" altLang="ko-KR" dirty="0"/>
              <a:t> mod n = M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공개 키로 개인 키 구하기 </a:t>
            </a:r>
            <a:endParaRPr lang="en-US" altLang="ko-KR" dirty="0"/>
          </a:p>
          <a:p>
            <a:pPr lvl="1"/>
            <a:r>
              <a:rPr lang="en-US" altLang="ko-KR" dirty="0"/>
              <a:t>e*d mod(p-1)(q-1) </a:t>
            </a:r>
            <a:r>
              <a:rPr lang="ko-KR" altLang="en-US" dirty="0"/>
              <a:t>일 때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d </a:t>
            </a:r>
            <a:r>
              <a:rPr lang="ko-KR" altLang="en-US" dirty="0"/>
              <a:t>값 구하면 됨</a:t>
            </a:r>
            <a:r>
              <a:rPr lang="en-US" altLang="ko-KR" dirty="0"/>
              <a:t>	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F793429-5D44-46AD-A466-80401F779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3163" y="3059266"/>
            <a:ext cx="6374369" cy="369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98193B-A803-4405-AC66-43A0CFA23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1940" y="1657451"/>
            <a:ext cx="1590675" cy="12192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511ED50-B0C2-41C3-AFF0-AA13ECAF0B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22532" y="5431053"/>
            <a:ext cx="1457325" cy="1219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0970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RSA </a:t>
            </a:r>
            <a:r>
              <a:rPr lang="ko-KR" altLang="en-US" dirty="0"/>
              <a:t>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96621A2-29F0-43AD-8CB0-32D24FECDB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288" y="1050926"/>
            <a:ext cx="4356509" cy="527181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E206B40E-24D9-4098-A0D9-4E20B5287A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6691" y="1050927"/>
            <a:ext cx="4544957" cy="4156694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8B54DFA8-5C3C-4397-9480-C05AD191F7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6691" y="5445992"/>
            <a:ext cx="4286250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040626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2270</TotalTime>
  <Words>368</Words>
  <Application>Microsoft Office PowerPoint</Application>
  <PresentationFormat>와이드스크린</PresentationFormat>
  <Paragraphs>73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맑은 고딕</vt:lpstr>
      <vt:lpstr>Arial</vt:lpstr>
      <vt:lpstr>CryptoCraft 테마</vt:lpstr>
      <vt:lpstr>제목 테마</vt:lpstr>
      <vt:lpstr>RSA 알고리즘</vt:lpstr>
      <vt:lpstr>PowerPoint 프레젠테이션</vt:lpstr>
      <vt:lpstr>공개키 암호</vt:lpstr>
      <vt:lpstr>공개키 암호 모델</vt:lpstr>
      <vt:lpstr>공개키 암호 장단점</vt:lpstr>
      <vt:lpstr>RSA 암호</vt:lpstr>
      <vt:lpstr>RSA 암호</vt:lpstr>
      <vt:lpstr>RSA 암호</vt:lpstr>
      <vt:lpstr>RSA 코드 분석</vt:lpstr>
      <vt:lpstr>RSA 코드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67</cp:revision>
  <dcterms:created xsi:type="dcterms:W3CDTF">2019-03-05T04:29:07Z</dcterms:created>
  <dcterms:modified xsi:type="dcterms:W3CDTF">2022-03-08T00:00:32Z</dcterms:modified>
</cp:coreProperties>
</file>