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22"/>
  </p:notesMasterIdLst>
  <p:handoutMasterIdLst>
    <p:handoutMasterId r:id="rId23"/>
  </p:handoutMasterIdLst>
  <p:sldIdLst>
    <p:sldId id="269" r:id="rId3"/>
    <p:sldId id="275" r:id="rId4"/>
    <p:sldId id="300" r:id="rId5"/>
    <p:sldId id="324" r:id="rId6"/>
    <p:sldId id="336" r:id="rId7"/>
    <p:sldId id="334" r:id="rId8"/>
    <p:sldId id="345" r:id="rId9"/>
    <p:sldId id="335" r:id="rId10"/>
    <p:sldId id="337" r:id="rId11"/>
    <p:sldId id="344" r:id="rId12"/>
    <p:sldId id="338" r:id="rId13"/>
    <p:sldId id="339" r:id="rId14"/>
    <p:sldId id="340" r:id="rId15"/>
    <p:sldId id="331" r:id="rId16"/>
    <p:sldId id="327" r:id="rId17"/>
    <p:sldId id="341" r:id="rId18"/>
    <p:sldId id="342" r:id="rId19"/>
    <p:sldId id="343" r:id="rId20"/>
    <p:sldId id="333" r:id="rId21"/>
  </p:sldIdLst>
  <p:sldSz cx="12192000" cy="6858000"/>
  <p:notesSz cx="6858000" cy="9144000"/>
  <p:embeddedFontLst>
    <p:embeddedFont>
      <p:font typeface="Arial Black" panose="020B0A04020102020204" pitchFamily="34" charset="0"/>
      <p:bold r:id="rId24"/>
    </p:embeddedFont>
    <p:embeddedFont>
      <p:font typeface="Gill Sans MT" panose="020B0502020104020203" pitchFamily="34" charset="0"/>
      <p:regular r:id="rId25"/>
      <p:bold r:id="rId26"/>
      <p:italic r:id="rId27"/>
      <p:boldItalic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 autoAdjust="0"/>
    <p:restoredTop sz="84941" autoAdjust="0"/>
  </p:normalViewPr>
  <p:slideViewPr>
    <p:cSldViewPr snapToGrid="0">
      <p:cViewPr varScale="1">
        <p:scale>
          <a:sx n="93" d="100"/>
          <a:sy n="93" d="100"/>
        </p:scale>
        <p:origin x="104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2021-01-24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프로세스를 생성하는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부모가 자식의 </a:t>
            </a:r>
            <a:r>
              <a:rPr lang="en-US" altLang="ko-KR" dirty="0"/>
              <a:t>id</a:t>
            </a:r>
            <a:r>
              <a:rPr lang="ko-KR" altLang="en-US" dirty="0"/>
              <a:t>를 </a:t>
            </a:r>
            <a:r>
              <a:rPr lang="ko-KR" altLang="en-US" dirty="0" err="1"/>
              <a:t>알아야하니까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Fork </a:t>
            </a:r>
            <a:r>
              <a:rPr lang="ko-KR" altLang="en-US" dirty="0" err="1"/>
              <a:t>실패시</a:t>
            </a:r>
            <a:r>
              <a:rPr lang="ko-KR" altLang="en-US" dirty="0"/>
              <a:t> 마이너스 값 리턴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757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74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PC(Program Counter)</a:t>
            </a:r>
            <a:r>
              <a:rPr lang="ko-KR" altLang="en-US" dirty="0"/>
              <a:t>도 같이 복제하기 때문에 두 프로세스 모두 다음 명령어를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이따 예제에서 볼 건데 부모는 </a:t>
            </a:r>
            <a:r>
              <a:rPr lang="ko-KR" altLang="en-US" dirty="0" err="1"/>
              <a:t>리턴값으로</a:t>
            </a:r>
            <a:r>
              <a:rPr lang="ko-KR" altLang="en-US" dirty="0"/>
              <a:t> 자식 프로세스의 아이디를 가지고 있기 때문에 </a:t>
            </a:r>
            <a:r>
              <a:rPr lang="en-US" altLang="ko-KR" dirty="0"/>
              <a:t>if</a:t>
            </a:r>
            <a:r>
              <a:rPr lang="ko-KR" altLang="en-US" dirty="0"/>
              <a:t>문으로 다른 명령어를 수행할 수 있도록 코딩한다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저기서 볼 수 있듯이 부모프로세스와 자식프로세스는 다른 프로세스이기 때문에 프로세스 식별번호 </a:t>
            </a:r>
            <a:r>
              <a:rPr lang="en-US" altLang="ko-KR" dirty="0"/>
              <a:t>PID</a:t>
            </a:r>
            <a:r>
              <a:rPr lang="ko-KR" altLang="en-US" dirty="0"/>
              <a:t>가 서로 다르다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==================</a:t>
            </a:r>
          </a:p>
          <a:p>
            <a:r>
              <a:rPr lang="en-US" altLang="ko-KR" dirty="0"/>
              <a:t>Fork2</a:t>
            </a:r>
            <a:r>
              <a:rPr lang="ko-KR" altLang="en-US" dirty="0"/>
              <a:t> 예제 실습해보기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58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프로세스가 종료할 때까지 실행이 중단됨</a:t>
            </a:r>
            <a:r>
              <a:rPr lang="en-US" altLang="ko-KR" dirty="0"/>
              <a:t>(</a:t>
            </a:r>
            <a:r>
              <a:rPr lang="ko-KR" altLang="en-US" dirty="0"/>
              <a:t>대기 상태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종료코드는 자식프로세스가 </a:t>
            </a:r>
            <a:r>
              <a:rPr lang="en-US" altLang="ko-KR" dirty="0"/>
              <a:t>exit</a:t>
            </a:r>
            <a:r>
              <a:rPr lang="ko-KR" altLang="en-US" dirty="0"/>
              <a:t>를 호출하면서 지정한 값이다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Wait</a:t>
            </a:r>
            <a:r>
              <a:rPr lang="ko-KR" altLang="en-US" dirty="0"/>
              <a:t>과 다르게 </a:t>
            </a:r>
            <a:r>
              <a:rPr lang="en-US" altLang="ko-KR" dirty="0" err="1"/>
              <a:t>waitpid</a:t>
            </a:r>
            <a:r>
              <a:rPr lang="ko-KR" altLang="en-US" dirty="0"/>
              <a:t>는 </a:t>
            </a:r>
            <a:r>
              <a:rPr lang="en-US" altLang="ko-KR" dirty="0"/>
              <a:t>PID</a:t>
            </a:r>
            <a:r>
              <a:rPr lang="ko-KR" altLang="en-US" dirty="0"/>
              <a:t>로 지정한 자식 프로세스의 종료만 처리해준다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지정하지 않은 자식 프로세스의 종료는 처리 안 함</a:t>
            </a:r>
            <a:endParaRPr lang="en-US" altLang="ko-KR" dirty="0"/>
          </a:p>
          <a:p>
            <a:r>
              <a:rPr lang="ko-KR" altLang="en-US" dirty="0"/>
              <a:t>자식 프로세스의 종료 순서에 상관없이 부모 프로세스가 처리 순서를 결정할 수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옵션에 따라 자식 프로세스가 종료할 때까지 대기 상태가 될 수도 있고 아닐 수도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392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자식 프로세스가 전달한 </a:t>
            </a:r>
            <a:r>
              <a:rPr lang="en-US" altLang="ko-KR" dirty="0"/>
              <a:t>1</a:t>
            </a:r>
            <a:r>
              <a:rPr lang="ko-KR" altLang="en-US" dirty="0" err="1"/>
              <a:t>바니트</a:t>
            </a:r>
            <a:r>
              <a:rPr lang="ko-KR" altLang="en-US" dirty="0"/>
              <a:t> 값은 부모 프로세스 쪽의 </a:t>
            </a:r>
            <a:r>
              <a:rPr lang="en-US" altLang="ko-KR" dirty="0"/>
              <a:t>status </a:t>
            </a:r>
            <a:r>
              <a:rPr lang="ko-KR" altLang="en-US" dirty="0"/>
              <a:t>변수의 하위 두 번째 바이트에 저장된다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9050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자식 프로세스의 종료를 부모 프로세스가 처리해주지 않으면 자식 프로세스는 좀비 프로세스가 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좀비 프로세스가 방지하지 않도록 </a:t>
            </a:r>
            <a:r>
              <a:rPr lang="en-US" altLang="ko-KR" dirty="0"/>
              <a:t>wait</a:t>
            </a:r>
            <a:r>
              <a:rPr lang="ko-KR" altLang="en-US" dirty="0"/>
              <a:t>을 잘 </a:t>
            </a:r>
            <a:r>
              <a:rPr lang="ko-KR" altLang="en-US" dirty="0" err="1"/>
              <a:t>처리해줘야하고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74787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en-US" altLang="ko-KR" dirty="0"/>
              <a:t>====================</a:t>
            </a:r>
          </a:p>
          <a:p>
            <a:r>
              <a:rPr lang="ko-KR" altLang="en-US" dirty="0"/>
              <a:t>하나 이상의 자식 프로세스가 수행되고 있는 상태에서 부모가 먼저 종료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34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7651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dirty="0" err="1">
                <a:solidFill>
                  <a:srgbClr val="464652"/>
                </a:solidFill>
                <a:latin typeface="Malgun Gothic"/>
                <a:cs typeface="Malgun Gothic"/>
              </a:rPr>
              <a:t>잠금된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 영역에 한 번에 하나의 프로세스만</a:t>
            </a:r>
            <a:r>
              <a:rPr lang="ko-KR" altLang="en-US" sz="1200" spc="-11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접근</a:t>
            </a:r>
            <a:endParaRPr lang="en-US" altLang="ko-KR" sz="1200" dirty="0">
              <a:solidFill>
                <a:srgbClr val="464652"/>
              </a:solidFill>
              <a:latin typeface="Malgun Gothic"/>
              <a:cs typeface="Malgun Gothic"/>
            </a:endParaRPr>
          </a:p>
          <a:p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특히 레코드에 쓰기</a:t>
            </a:r>
            <a:r>
              <a:rPr lang="en-US" altLang="ko-KR" sz="1200" dirty="0">
                <a:solidFill>
                  <a:srgbClr val="464652"/>
                </a:solidFill>
                <a:latin typeface="Malgun Gothic"/>
                <a:cs typeface="Malgun Gothic"/>
              </a:rPr>
              <a:t>(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혹은 수정</a:t>
            </a:r>
            <a:r>
              <a:rPr lang="en-US" altLang="ko-KR" sz="1200" dirty="0">
                <a:solidFill>
                  <a:srgbClr val="464652"/>
                </a:solidFill>
                <a:latin typeface="Malgun Gothic"/>
                <a:cs typeface="Malgun Gothic"/>
              </a:rPr>
              <a:t>)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를 할 경우 대상 레코드에 대해</a:t>
            </a:r>
            <a:r>
              <a:rPr lang="ko-KR" altLang="en-US" sz="1200" spc="-145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잠 금을 해서 다른 프로세스가 접근하지 못하게 해야</a:t>
            </a:r>
            <a:r>
              <a:rPr lang="ko-KR" altLang="en-US" sz="1200" spc="-105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1200" dirty="0">
                <a:solidFill>
                  <a:srgbClr val="464652"/>
                </a:solidFill>
                <a:latin typeface="Malgun Gothic"/>
                <a:cs typeface="Malgun Gothic"/>
              </a:rPr>
              <a:t>한다</a:t>
            </a:r>
            <a:r>
              <a:rPr lang="en-US" altLang="ko-KR" sz="1200" dirty="0">
                <a:solidFill>
                  <a:srgbClr val="464652"/>
                </a:solidFill>
                <a:latin typeface="Malgun Gothic"/>
                <a:cs typeface="Malgun Gothic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422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969101" y="1946365"/>
            <a:ext cx="8403773" cy="67379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rPr>
              <a:t>프로세스와 잠금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237841"/>
            <a:ext cx="8403774" cy="673793"/>
          </a:xfrm>
        </p:spPr>
        <p:txBody>
          <a:bodyPr/>
          <a:lstStyle/>
          <a:p>
            <a:r>
              <a:rPr lang="en-US" altLang="ko-KR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1871005 </a:t>
            </a:r>
            <a:r>
              <a:rPr lang="ko-KR" altLang="en-US" sz="2800" dirty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cs typeface="+mn-cs"/>
              </a:rPr>
              <a:t>강예준</a:t>
            </a:r>
            <a:endParaRPr lang="en-US" altLang="ko-KR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C433B4-411F-461E-80AD-54506CA58172}"/>
              </a:ext>
            </a:extLst>
          </p:cNvPr>
          <p:cNvSpPr/>
          <p:nvPr/>
        </p:nvSpPr>
        <p:spPr>
          <a:xfrm>
            <a:off x="4632960" y="6159984"/>
            <a:ext cx="47628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https://youtu.be/xixBc7sOGhQ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03. </a:t>
            </a:r>
            <a:r>
              <a:rPr lang="ko-KR" altLang="en-US" sz="5400" dirty="0" err="1"/>
              <a:t>좀비프로세스와</a:t>
            </a:r>
            <a:r>
              <a:rPr lang="ko-KR" altLang="en-US" sz="5400" dirty="0"/>
              <a:t> 고아프로세스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280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7E730-9E69-419D-9784-638C9CF1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03. </a:t>
            </a:r>
            <a:r>
              <a:rPr lang="ko-KR" altLang="en-US" sz="2800" dirty="0">
                <a:latin typeface="+mj-ea"/>
              </a:rPr>
              <a:t>좀비 프로세스와 고아 프로세스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DEC3F8-1BB0-4DE7-AC75-EB42446AB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363345"/>
            <a:ext cx="11568235" cy="5057775"/>
          </a:xfrm>
        </p:spPr>
        <p:txBody>
          <a:bodyPr/>
          <a:lstStyle/>
          <a:p>
            <a:r>
              <a:rPr lang="ko-KR" altLang="en-US" dirty="0"/>
              <a:t>좀비 프로세스 </a:t>
            </a:r>
            <a:r>
              <a:rPr lang="en-US" altLang="ko-KR" dirty="0"/>
              <a:t>(ZOMBIE PROCESS)</a:t>
            </a:r>
          </a:p>
          <a:p>
            <a:pPr lvl="1"/>
            <a:r>
              <a:rPr lang="ko-KR" altLang="en-US" dirty="0"/>
              <a:t>부모 프로세스가 </a:t>
            </a:r>
            <a:r>
              <a:rPr lang="en-US" altLang="ko-KR" dirty="0"/>
              <a:t>wait</a:t>
            </a:r>
            <a:r>
              <a:rPr lang="ko-KR" altLang="en-US" dirty="0"/>
              <a:t>를 수행하지 않고 있는 상태에서 자식이 종료한 경우</a:t>
            </a:r>
            <a:endParaRPr lang="en-US" altLang="ko-KR" dirty="0"/>
          </a:p>
          <a:p>
            <a:pPr lvl="1"/>
            <a:r>
              <a:rPr lang="ko-KR" altLang="en-US" dirty="0"/>
              <a:t>좀비 프로세스는 </a:t>
            </a:r>
            <a:r>
              <a:rPr lang="en-US" altLang="ko-KR" dirty="0"/>
              <a:t>CPU, Memory </a:t>
            </a:r>
            <a:r>
              <a:rPr lang="ko-KR" altLang="en-US" dirty="0"/>
              <a:t>등의 자원을 사용하지 않음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커널의 작업 리스트에는 존재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6C8B2CC-3DE3-45C6-B084-11A413900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8675" y="2946069"/>
            <a:ext cx="3052445" cy="3193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8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43B17-A21B-4D8C-9F5A-438792581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03. </a:t>
            </a:r>
            <a:r>
              <a:rPr lang="ko-KR" altLang="en-US" sz="2800" dirty="0">
                <a:latin typeface="+mj-ea"/>
              </a:rPr>
              <a:t>좀비 프로세스와 고아 프로세스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A74A83-36DD-4689-881A-1B8262CA2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고아 프로세스 </a:t>
            </a:r>
            <a:r>
              <a:rPr lang="en-US" altLang="ko-KR" dirty="0"/>
              <a:t>(ORPHAN PROCESS)</a:t>
            </a:r>
          </a:p>
          <a:p>
            <a:pPr lvl="1"/>
            <a:r>
              <a:rPr lang="ko-KR" altLang="en-US" dirty="0"/>
              <a:t>부모 프로세스가 수행 중인 자식 프로세스를 기다리지 않고 먼저 종료한 경우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2B80A3-149F-4A2F-81CF-69B60233E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9375" y="2514056"/>
            <a:ext cx="3598545" cy="369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2275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8A6913-2603-4E33-8BD6-C96F9D02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03. </a:t>
            </a:r>
            <a:r>
              <a:rPr lang="ko-KR" altLang="en-US" sz="2800" dirty="0">
                <a:latin typeface="+mj-ea"/>
              </a:rPr>
              <a:t>좀비 프로세스와 고아 프로세스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EB86BA-3C4B-4582-A311-27A89C021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Init </a:t>
            </a:r>
            <a:r>
              <a:rPr lang="ko-KR" altLang="en-US" dirty="0"/>
              <a:t>프로세스</a:t>
            </a:r>
            <a:endParaRPr lang="en-US" altLang="ko-KR" dirty="0"/>
          </a:p>
          <a:p>
            <a:pPr lvl="1"/>
            <a:r>
              <a:rPr lang="ko-KR" altLang="en-US" dirty="0"/>
              <a:t>유닉스</a:t>
            </a:r>
            <a:r>
              <a:rPr lang="en-US" altLang="ko-KR" dirty="0"/>
              <a:t>/</a:t>
            </a:r>
            <a:r>
              <a:rPr lang="ko-KR" altLang="en-US" dirty="0"/>
              <a:t>리눅스 시스템이 부팅 되는 과정에서 가장 먼저 실행되는 프로세스</a:t>
            </a:r>
            <a:endParaRPr lang="en-US" altLang="ko-KR" dirty="0"/>
          </a:p>
          <a:p>
            <a:pPr lvl="1"/>
            <a:r>
              <a:rPr lang="en-US" altLang="ko-KR" dirty="0"/>
              <a:t>PID</a:t>
            </a:r>
            <a:r>
              <a:rPr lang="ko-KR" altLang="en-US" dirty="0"/>
              <a:t>가 </a:t>
            </a:r>
            <a:r>
              <a:rPr lang="en-US" altLang="ko-KR" dirty="0"/>
              <a:t>1</a:t>
            </a:r>
            <a:r>
              <a:rPr lang="ko-KR" altLang="en-US" dirty="0"/>
              <a:t>번인 프로세스</a:t>
            </a:r>
            <a:endParaRPr lang="en-US" altLang="ko-KR" dirty="0"/>
          </a:p>
          <a:p>
            <a:pPr lvl="1"/>
            <a:r>
              <a:rPr lang="ko-KR" altLang="en-US" dirty="0"/>
              <a:t>좀비와 고아 프로세스는 결국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  <a:r>
              <a:rPr lang="ko-KR" altLang="en-US" dirty="0"/>
              <a:t>프로세스로 넘겨진다</a:t>
            </a:r>
            <a:endParaRPr lang="en-US" altLang="ko-KR" dirty="0"/>
          </a:p>
          <a:p>
            <a:pPr lvl="1"/>
            <a:r>
              <a:rPr lang="en-US" altLang="ko-KR" dirty="0"/>
              <a:t>Init </a:t>
            </a:r>
            <a:r>
              <a:rPr lang="ko-KR" altLang="en-US" dirty="0"/>
              <a:t>프로세스가 </a:t>
            </a:r>
            <a:r>
              <a:rPr lang="en-US" altLang="ko-KR" dirty="0" err="1"/>
              <a:t>wiat</a:t>
            </a:r>
            <a:r>
              <a:rPr lang="ko-KR" altLang="en-US" dirty="0"/>
              <a:t>함수를 호출 </a:t>
            </a:r>
          </a:p>
        </p:txBody>
      </p:sp>
    </p:spTree>
    <p:extLst>
      <p:ext uri="{BB962C8B-B14F-4D97-AF65-F5344CB8AC3E}">
        <p14:creationId xmlns:p14="http://schemas.microsoft.com/office/powerpoint/2010/main" val="3339734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04. </a:t>
            </a:r>
            <a:r>
              <a:rPr lang="ko-KR" altLang="en-US" sz="5400" dirty="0"/>
              <a:t>파일 및 레코드 잠금</a:t>
            </a:r>
          </a:p>
          <a:p>
            <a:pPr algn="ctr"/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852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ED9532-21ED-47BA-8C8C-C696813EA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04. </a:t>
            </a:r>
            <a:r>
              <a:rPr lang="ko-KR" altLang="en-US" sz="2800" dirty="0">
                <a:latin typeface="+mj-ea"/>
              </a:rPr>
              <a:t>파일 및 레코드 잠금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8AB90C-9E98-4825-BD16-A660DA03A1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234070"/>
            <a:ext cx="11369675" cy="5057775"/>
          </a:xfrm>
        </p:spPr>
        <p:txBody>
          <a:bodyPr>
            <a:no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프로세스끼리 데이터를 주고 받는 원리</a:t>
            </a:r>
            <a:endParaRPr lang="en-US" altLang="ko-KR" dirty="0">
              <a:latin typeface="+mj-ea"/>
              <a:ea typeface="+mj-ea"/>
            </a:endParaRPr>
          </a:p>
          <a:p>
            <a:pPr lvl="1"/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한 프로세스가 파일에 쓴 내용을 다른 프로세스가</a:t>
            </a:r>
            <a:r>
              <a:rPr lang="ko-KR" altLang="en-US" sz="2000" spc="-12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읽음</a:t>
            </a:r>
            <a:endParaRPr lang="en-US" altLang="ko-KR" sz="2000" dirty="0">
              <a:solidFill>
                <a:srgbClr val="464652"/>
              </a:solidFill>
              <a:latin typeface="Malgun Gothic"/>
              <a:cs typeface="Malgun Gothic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ko-KR" dirty="0">
              <a:latin typeface="+mj-ea"/>
              <a:ea typeface="+mj-ea"/>
            </a:endParaRPr>
          </a:p>
          <a:p>
            <a:r>
              <a:rPr lang="ko-KR" altLang="en-US" dirty="0">
                <a:latin typeface="+mj-ea"/>
              </a:rPr>
              <a:t>문제점</a:t>
            </a:r>
            <a:endParaRPr lang="en-US" altLang="ko-KR" dirty="0">
              <a:latin typeface="+mj-ea"/>
            </a:endParaRPr>
          </a:p>
          <a:p>
            <a:pPr marL="560705" marR="5080" indent="-274320">
              <a:lnSpc>
                <a:spcPct val="10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한 프로세스가 파일 내용을 수정하는 동안에 다른 프로세스가</a:t>
            </a:r>
            <a:r>
              <a:rPr lang="ko-KR" altLang="en-US" sz="2000" spc="-14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그  파일을 읽는</a:t>
            </a:r>
            <a:r>
              <a:rPr lang="ko-KR" altLang="en-US" sz="2000" spc="-4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경우</a:t>
            </a:r>
            <a:endParaRPr lang="en-US" altLang="ko-KR" sz="2000" dirty="0">
              <a:latin typeface="Malgun Gothic"/>
              <a:cs typeface="Malgun Gothic"/>
            </a:endParaRPr>
          </a:p>
          <a:p>
            <a:pPr marL="560705" marR="5080" indent="-274320">
              <a:lnSpc>
                <a:spcPct val="100000"/>
              </a:lnSpc>
              <a:spcBef>
                <a:spcPts val="500"/>
              </a:spcBef>
              <a:tabLst>
                <a:tab pos="560705" algn="l"/>
              </a:tabLst>
            </a:pPr>
            <a:r>
              <a:rPr lang="ko-KR" altLang="en-US" sz="2000" spc="5" dirty="0">
                <a:solidFill>
                  <a:srgbClr val="464652"/>
                </a:solidFill>
                <a:latin typeface="Malgun Gothic"/>
                <a:cs typeface="Malgun Gothic"/>
              </a:rPr>
              <a:t>두 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개의 프로세스가 하나의 파일에 동시에 접근하여 데이터를</a:t>
            </a:r>
            <a:r>
              <a:rPr lang="ko-KR" altLang="en-US" sz="2000" spc="-19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spc="5" dirty="0">
                <a:solidFill>
                  <a:srgbClr val="464652"/>
                </a:solidFill>
                <a:latin typeface="Malgun Gothic"/>
                <a:cs typeface="Malgun Gothic"/>
              </a:rPr>
              <a:t>쓰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는</a:t>
            </a:r>
            <a:r>
              <a:rPr lang="ko-KR" altLang="en-US" sz="2000" spc="-1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solidFill>
                  <a:srgbClr val="464652"/>
                </a:solidFill>
                <a:latin typeface="Malgun Gothic"/>
                <a:cs typeface="Malgun Gothic"/>
              </a:rPr>
              <a:t>경우</a:t>
            </a:r>
            <a:endParaRPr lang="ko-KR" altLang="en-US" sz="2000" dirty="0">
              <a:latin typeface="Malgun Gothic"/>
              <a:cs typeface="Malgun Gothic"/>
            </a:endParaRPr>
          </a:p>
          <a:p>
            <a:pPr lvl="1"/>
            <a:endParaRPr lang="en-US" altLang="ko-KR" dirty="0">
              <a:latin typeface="+mj-ea"/>
            </a:endParaRPr>
          </a:p>
          <a:p>
            <a:endParaRPr lang="en-US" altLang="ko-KR" dirty="0">
              <a:latin typeface="+mj-ea"/>
              <a:ea typeface="+mj-ea"/>
            </a:endParaRPr>
          </a:p>
          <a:p>
            <a:pPr lvl="1"/>
            <a:endParaRPr lang="en-US" altLang="ko-KR" sz="2000" dirty="0">
              <a:solidFill>
                <a:srgbClr val="464652"/>
              </a:solidFill>
              <a:latin typeface="Malgun Gothic"/>
              <a:cs typeface="Malgun Gothic"/>
            </a:endParaRPr>
          </a:p>
          <a:p>
            <a:pPr lvl="1"/>
            <a:endParaRPr lang="en-US" altLang="ko-KR" sz="2000" dirty="0">
              <a:solidFill>
                <a:srgbClr val="464652"/>
              </a:solidFill>
              <a:latin typeface="Malgun Gothic"/>
              <a:cs typeface="Malgun Gothic"/>
            </a:endParaRPr>
          </a:p>
          <a:p>
            <a:pPr lvl="1"/>
            <a:endParaRPr lang="ko-KR" altLang="en-US" sz="2000" dirty="0">
              <a:latin typeface="Malgun Gothic"/>
              <a:cs typeface="Malgun Gothic"/>
            </a:endParaRPr>
          </a:p>
          <a:p>
            <a:pPr lvl="1"/>
            <a:endParaRPr lang="ko-KR" altLang="en-US" sz="1400" dirty="0">
              <a:latin typeface="+mj-ea"/>
              <a:ea typeface="+mj-ea"/>
            </a:endParaRPr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F4BFE810-632D-4E8D-8428-EC042920FB67}"/>
              </a:ext>
            </a:extLst>
          </p:cNvPr>
          <p:cNvSpPr/>
          <p:nvPr/>
        </p:nvSpPr>
        <p:spPr>
          <a:xfrm>
            <a:off x="1130807" y="2337201"/>
            <a:ext cx="3745991" cy="155367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498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95CA97-9898-47A3-91D5-737FAAE9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04. </a:t>
            </a:r>
            <a:r>
              <a:rPr lang="ko-KR" altLang="en-US" sz="2800" dirty="0">
                <a:latin typeface="+mj-ea"/>
              </a:rPr>
              <a:t>파일 및 레코드 잠금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F02533-46F9-4F83-8B40-0ADCB34386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2065" marR="271780" indent="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lang="ko-KR" altLang="en-US" spc="-5" dirty="0">
                <a:solidFill>
                  <a:srgbClr val="FF0000"/>
                </a:solidFill>
                <a:latin typeface="Gill Sans MT"/>
                <a:cs typeface="Gill Sans MT"/>
              </a:rPr>
              <a:t>문제 발생</a:t>
            </a:r>
            <a:endParaRPr lang="en-US" altLang="ko-KR" spc="-5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12065" marR="271780" indent="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altLang="ko-KR" sz="2000" spc="-5" dirty="0">
                <a:latin typeface="Gill Sans MT"/>
                <a:cs typeface="Gill Sans MT"/>
              </a:rPr>
              <a:t>(1)</a:t>
            </a:r>
            <a:r>
              <a:rPr lang="ko-KR" altLang="en-US" sz="2000" spc="-2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3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A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7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잔액을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읽는다</a:t>
            </a:r>
            <a:r>
              <a:rPr lang="en-US" altLang="ko-KR" sz="2000" dirty="0">
                <a:latin typeface="Gill Sans MT"/>
                <a:cs typeface="Gill Sans MT"/>
              </a:rPr>
              <a:t>: 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17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solidFill>
                  <a:srgbClr val="0000FF"/>
                </a:solidFill>
                <a:latin typeface="Gill Sans MT"/>
                <a:cs typeface="Gill Sans MT"/>
              </a:rPr>
              <a:t>100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spc="-5" dirty="0">
                <a:latin typeface="Gill Sans MT"/>
                <a:cs typeface="Gill Sans MT"/>
              </a:rPr>
              <a:t>(2) </a:t>
            </a:r>
            <a:r>
              <a:rPr lang="ko-KR" altLang="en-US" sz="2000" dirty="0">
                <a:latin typeface="Malgun Gothic"/>
                <a:cs typeface="Malgun Gothic"/>
              </a:rPr>
              <a:t>프로세스 </a:t>
            </a:r>
            <a:r>
              <a:rPr lang="en-US" altLang="ko-KR" sz="2000" dirty="0">
                <a:latin typeface="Gill Sans MT"/>
                <a:cs typeface="Gill Sans MT"/>
              </a:rPr>
              <a:t>B</a:t>
            </a:r>
            <a:r>
              <a:rPr lang="ko-KR" altLang="en-US" sz="2000" dirty="0">
                <a:latin typeface="Malgun Gothic"/>
                <a:cs typeface="Malgun Gothic"/>
              </a:rPr>
              <a:t>가 잔액을</a:t>
            </a:r>
            <a:r>
              <a:rPr lang="ko-KR" altLang="en-US" sz="2000" spc="-52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읽는다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17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ill Sans MT"/>
                <a:cs typeface="Gill Sans MT"/>
              </a:rPr>
              <a:t>100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12065" marR="508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spc="-5" dirty="0">
                <a:latin typeface="Gill Sans MT"/>
                <a:cs typeface="Gill Sans MT"/>
              </a:rPr>
              <a:t>(3)</a:t>
            </a:r>
            <a:r>
              <a:rPr lang="ko-KR" altLang="en-US" sz="2000" spc="-20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B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7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잔액에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입금액</a:t>
            </a:r>
            <a:r>
              <a:rPr lang="ko-KR" altLang="en-US" sz="2000" spc="-170" dirty="0"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latin typeface="Gill Sans MT"/>
                <a:cs typeface="Gill Sans MT"/>
              </a:rPr>
              <a:t>20</a:t>
            </a:r>
            <a:r>
              <a:rPr lang="ko-KR" altLang="en-US" sz="2000" dirty="0">
                <a:latin typeface="Malgun Gothic"/>
                <a:cs typeface="Malgun Gothic"/>
              </a:rPr>
              <a:t>만 원을 더하여 레코드를</a:t>
            </a:r>
            <a:r>
              <a:rPr lang="ko-KR" altLang="en-US" sz="2000" spc="-55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수정한다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4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solidFill>
                  <a:srgbClr val="0000FF"/>
                </a:solidFill>
                <a:latin typeface="Gill Sans MT"/>
                <a:cs typeface="Gill Sans MT"/>
              </a:rPr>
              <a:t>120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en-US" altLang="ko-KR" sz="2000" spc="5" dirty="0">
              <a:solidFill>
                <a:srgbClr val="0000FF"/>
              </a:solidFill>
              <a:latin typeface="Malgun Gothic"/>
              <a:cs typeface="Malgun Gothic"/>
            </a:endParaRPr>
          </a:p>
          <a:p>
            <a:pPr marL="12065" marR="5080" indent="0" algn="just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altLang="ko-KR" sz="2000" spc="-5" dirty="0">
                <a:latin typeface="Gill Sans MT"/>
                <a:cs typeface="Gill Sans MT"/>
              </a:rPr>
              <a:t>(4)</a:t>
            </a:r>
            <a:r>
              <a:rPr lang="ko-KR" altLang="en-US" sz="2000" spc="-2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3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A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6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잔액에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입금액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10</a:t>
            </a:r>
            <a:r>
              <a:rPr lang="ko-KR" altLang="en-US" sz="2000" dirty="0">
                <a:latin typeface="Malgun Gothic"/>
                <a:cs typeface="Malgun Gothic"/>
              </a:rPr>
              <a:t>만 원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을</a:t>
            </a:r>
            <a:r>
              <a:rPr lang="ko-KR" altLang="en-US" sz="2000" spc="-16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더하여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레코드를</a:t>
            </a:r>
            <a:r>
              <a:rPr lang="ko-KR" altLang="en-US" sz="2000" spc="-19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수정한다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43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solidFill>
                  <a:srgbClr val="0000FF"/>
                </a:solidFill>
                <a:latin typeface="Gill Sans MT"/>
                <a:cs typeface="Gill Sans MT"/>
              </a:rPr>
              <a:t>110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12065" marR="5080" indent="0" algn="just">
              <a:lnSpc>
                <a:spcPct val="100000"/>
              </a:lnSpc>
              <a:spcBef>
                <a:spcPts val="600"/>
              </a:spcBef>
              <a:buNone/>
            </a:pPr>
            <a:endParaRPr lang="en-US" altLang="ko-KR" sz="2000" dirty="0">
              <a:latin typeface="Malgun Gothic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1559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CEDFD5-5085-49FE-AA0D-6878901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04. </a:t>
            </a:r>
            <a:r>
              <a:rPr lang="ko-KR" altLang="en-US" sz="2800" dirty="0">
                <a:latin typeface="+mj-ea"/>
              </a:rPr>
              <a:t>파일 및 레코드 잠금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35D5A1-E2C8-482D-B1D0-61086BB67E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pc="-85" dirty="0">
                <a:latin typeface="Times New Roman"/>
                <a:cs typeface="Times New Roman"/>
              </a:rPr>
              <a:t> </a:t>
            </a:r>
            <a:r>
              <a:rPr lang="ko-KR" altLang="en-US" dirty="0"/>
              <a:t>잠금</a:t>
            </a:r>
            <a:r>
              <a:rPr lang="en-US" altLang="ko-KR" dirty="0"/>
              <a:t>(lock)</a:t>
            </a:r>
          </a:p>
          <a:p>
            <a:pPr lvl="1"/>
            <a:r>
              <a:rPr lang="ko-KR" altLang="en-US" dirty="0">
                <a:solidFill>
                  <a:srgbClr val="464652"/>
                </a:solidFill>
                <a:latin typeface="Malgun Gothic"/>
                <a:cs typeface="Malgun Gothic"/>
              </a:rPr>
              <a:t>한 프로세스가 그 영역을 읽거나 수정할 때 다른 프로세스의</a:t>
            </a:r>
            <a:r>
              <a:rPr lang="ko-KR" altLang="en-US" spc="-140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>
                <a:solidFill>
                  <a:srgbClr val="464652"/>
                </a:solidFill>
                <a:latin typeface="Malgun Gothic"/>
                <a:cs typeface="Malgun Gothic"/>
              </a:rPr>
              <a:t>접근을</a:t>
            </a:r>
            <a:r>
              <a:rPr lang="ko-KR" altLang="en-US" spc="-15" dirty="0">
                <a:solidFill>
                  <a:srgbClr val="464652"/>
                </a:solidFill>
                <a:latin typeface="Malgun Gothic"/>
                <a:cs typeface="Malgun Gothic"/>
              </a:rPr>
              <a:t> </a:t>
            </a:r>
            <a:r>
              <a:rPr lang="ko-KR" altLang="en-US" dirty="0">
                <a:solidFill>
                  <a:srgbClr val="464652"/>
                </a:solidFill>
                <a:latin typeface="Malgun Gothic"/>
                <a:cs typeface="Malgun Gothic"/>
              </a:rPr>
              <a:t>제한</a:t>
            </a:r>
            <a:endParaRPr lang="ko-KR" altLang="en-US" dirty="0"/>
          </a:p>
        </p:txBody>
      </p:sp>
      <p:sp>
        <p:nvSpPr>
          <p:cNvPr id="4" name="object 5">
            <a:extLst>
              <a:ext uri="{FF2B5EF4-FFF2-40B4-BE49-F238E27FC236}">
                <a16:creationId xmlns:a16="http://schemas.microsoft.com/office/drawing/2014/main" id="{AC4A0467-964A-4E79-82C4-42DFFFB5FC27}"/>
              </a:ext>
            </a:extLst>
          </p:cNvPr>
          <p:cNvSpPr/>
          <p:nvPr/>
        </p:nvSpPr>
        <p:spPr>
          <a:xfrm>
            <a:off x="2298698" y="2642615"/>
            <a:ext cx="5615941" cy="26304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28355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19D62B-41E7-4C86-BD19-8258255CF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04. </a:t>
            </a:r>
            <a:r>
              <a:rPr lang="ko-KR" altLang="en-US" sz="2800" dirty="0">
                <a:latin typeface="+mj-ea"/>
              </a:rPr>
              <a:t>파일 및 레코드 잠금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30B621-D021-4CEE-AC4D-D7F67A080B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12065" marR="271780" indent="0" algn="just">
              <a:lnSpc>
                <a:spcPct val="100000"/>
              </a:lnSpc>
              <a:spcBef>
                <a:spcPts val="105"/>
              </a:spcBef>
              <a:buNone/>
            </a:pPr>
            <a:r>
              <a:rPr lang="ko-KR" altLang="en-US" spc="-5" dirty="0">
                <a:solidFill>
                  <a:srgbClr val="FF0000"/>
                </a:solidFill>
                <a:latin typeface="Gill Sans MT"/>
                <a:cs typeface="Gill Sans MT"/>
              </a:rPr>
              <a:t>잠금 사용</a:t>
            </a:r>
            <a:endParaRPr lang="en-US" altLang="ko-KR" spc="-5" dirty="0">
              <a:solidFill>
                <a:srgbClr val="FF0000"/>
              </a:solidFill>
              <a:latin typeface="Gill Sans MT"/>
              <a:cs typeface="Gill Sans MT"/>
            </a:endParaRPr>
          </a:p>
          <a:p>
            <a:pPr marL="12700" algn="just">
              <a:lnSpc>
                <a:spcPct val="100000"/>
              </a:lnSpc>
              <a:spcBef>
                <a:spcPts val="105"/>
              </a:spcBef>
            </a:pPr>
            <a:r>
              <a:rPr lang="en-US" altLang="ko-KR" sz="2000" dirty="0">
                <a:latin typeface="Gill Sans MT"/>
                <a:cs typeface="Gill Sans MT"/>
              </a:rPr>
              <a:t> (1)</a:t>
            </a:r>
            <a:r>
              <a:rPr lang="ko-KR" altLang="en-US" sz="2000" spc="-3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3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A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7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레코드에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잠금을 하고 잔액을</a:t>
            </a:r>
            <a:r>
              <a:rPr lang="ko-KR" altLang="en-US" sz="2000" spc="-35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읽는다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17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solidFill>
                  <a:srgbClr val="0000FF"/>
                </a:solidFill>
                <a:latin typeface="Gill Sans MT"/>
                <a:cs typeface="Gill Sans MT"/>
              </a:rPr>
              <a:t>100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285750" marR="5080" indent="-273050" algn="just">
              <a:lnSpc>
                <a:spcPct val="100000"/>
              </a:lnSpc>
              <a:spcBef>
                <a:spcPts val="600"/>
              </a:spcBef>
            </a:pPr>
            <a:r>
              <a:rPr lang="en-US" altLang="ko-KR" sz="2000" dirty="0">
                <a:latin typeface="Gill Sans MT"/>
                <a:cs typeface="Gill Sans MT"/>
              </a:rPr>
              <a:t>(2)</a:t>
            </a:r>
            <a:r>
              <a:rPr lang="ko-KR" altLang="en-US" sz="2000" spc="-3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380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A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6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잔액에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입금액을 더하여</a:t>
            </a:r>
            <a:r>
              <a:rPr lang="ko-KR" altLang="en-US" sz="2000" spc="-18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레코드를</a:t>
            </a:r>
            <a:r>
              <a:rPr lang="ko-KR" altLang="en-US" sz="2000" spc="-19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수정하고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잠금</a:t>
            </a:r>
            <a:r>
              <a:rPr lang="ko-KR" altLang="en-US" sz="2000" spc="5" dirty="0">
                <a:latin typeface="Malgun Gothic"/>
                <a:cs typeface="Malgun Gothic"/>
              </a:rPr>
              <a:t>을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푼다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170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spc="5" dirty="0">
                <a:solidFill>
                  <a:srgbClr val="0000FF"/>
                </a:solidFill>
                <a:latin typeface="Gill Sans MT"/>
                <a:cs typeface="Gill Sans MT"/>
              </a:rPr>
              <a:t>110</a:t>
            </a:r>
            <a:r>
              <a:rPr lang="ko-KR" altLang="en-US" sz="2000" spc="5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ko-KR" altLang="en-US" sz="2000" dirty="0">
              <a:latin typeface="Malgun Gothic"/>
              <a:cs typeface="Malgun Gothic"/>
            </a:endParaRPr>
          </a:p>
          <a:p>
            <a:pPr marL="285750" marR="26034" indent="-273050" algn="just">
              <a:lnSpc>
                <a:spcPct val="100000"/>
              </a:lnSpc>
              <a:spcBef>
                <a:spcPts val="600"/>
              </a:spcBef>
            </a:pPr>
            <a:r>
              <a:rPr lang="en-US" altLang="ko-KR" sz="2000" dirty="0">
                <a:latin typeface="Gill Sans MT"/>
                <a:cs typeface="Gill Sans MT"/>
              </a:rPr>
              <a:t>(3)</a:t>
            </a:r>
            <a:r>
              <a:rPr lang="ko-KR" altLang="en-US" sz="2000" spc="-3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B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레코드에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잠금을 하고 잔액을</a:t>
            </a:r>
            <a:r>
              <a:rPr lang="ko-KR" altLang="en-US" sz="2000" spc="-34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읽는다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잔액</a:t>
            </a:r>
            <a:r>
              <a:rPr lang="ko-KR" altLang="en-US" sz="2000" spc="-175" dirty="0">
                <a:solidFill>
                  <a:srgbClr val="0000FF"/>
                </a:solidFill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Gill Sans MT"/>
                <a:cs typeface="Gill Sans MT"/>
              </a:rPr>
              <a:t>110</a:t>
            </a:r>
            <a:r>
              <a:rPr lang="ko-KR" altLang="en-US" sz="2000" dirty="0">
                <a:solidFill>
                  <a:srgbClr val="0000FF"/>
                </a:solidFill>
                <a:latin typeface="Malgun Gothic"/>
                <a:cs typeface="Malgun Gothic"/>
              </a:rPr>
              <a:t>만원</a:t>
            </a:r>
            <a:endParaRPr lang="en-US" altLang="ko-KR" sz="2000" dirty="0">
              <a:solidFill>
                <a:srgbClr val="0000FF"/>
              </a:solidFill>
              <a:latin typeface="Malgun Gothic"/>
              <a:cs typeface="Malgun Gothic"/>
            </a:endParaRPr>
          </a:p>
          <a:p>
            <a:pPr marL="285750" marR="26034" indent="-273050" algn="just">
              <a:lnSpc>
                <a:spcPct val="100000"/>
              </a:lnSpc>
              <a:spcBef>
                <a:spcPts val="600"/>
              </a:spcBef>
            </a:pPr>
            <a:r>
              <a:rPr lang="en-US" altLang="ko-KR" sz="2000" dirty="0">
                <a:latin typeface="Gill Sans MT"/>
                <a:cs typeface="Gill Sans MT"/>
              </a:rPr>
              <a:t>(4)</a:t>
            </a:r>
            <a:r>
              <a:rPr lang="ko-KR" altLang="en-US" sz="2000" spc="-35" dirty="0">
                <a:latin typeface="Gill Sans MT"/>
                <a:cs typeface="Gill Sans MT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프로세스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en-US" altLang="ko-KR" sz="2000" dirty="0">
                <a:latin typeface="Gill Sans MT"/>
                <a:cs typeface="Gill Sans MT"/>
              </a:rPr>
              <a:t>B</a:t>
            </a:r>
            <a:r>
              <a:rPr lang="ko-KR" altLang="en-US" sz="2000" dirty="0">
                <a:latin typeface="Malgun Gothic"/>
                <a:cs typeface="Malgun Gothic"/>
              </a:rPr>
              <a:t>가</a:t>
            </a:r>
            <a:r>
              <a:rPr lang="ko-KR" altLang="en-US" sz="2000" spc="-17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잔액에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입금액을 더하여</a:t>
            </a:r>
            <a:r>
              <a:rPr lang="ko-KR" altLang="en-US" sz="2000" spc="-185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레코드를</a:t>
            </a:r>
            <a:r>
              <a:rPr lang="ko-KR" altLang="en-US" sz="2000" spc="-19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수정하고</a:t>
            </a:r>
            <a:r>
              <a:rPr lang="ko-KR" altLang="en-US" sz="2000" spc="-18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잠금을</a:t>
            </a:r>
            <a:r>
              <a:rPr lang="ko-KR" altLang="en-US" sz="2000" spc="-170" dirty="0">
                <a:latin typeface="Malgun Gothic"/>
                <a:cs typeface="Malgun Gothic"/>
              </a:rPr>
              <a:t> </a:t>
            </a:r>
            <a:r>
              <a:rPr lang="ko-KR" altLang="en-US" sz="2000" dirty="0">
                <a:latin typeface="Malgun Gothic"/>
                <a:cs typeface="Malgun Gothic"/>
              </a:rPr>
              <a:t>푼다</a:t>
            </a:r>
            <a:r>
              <a:rPr lang="en-US" altLang="ko-KR" sz="2000" dirty="0">
                <a:latin typeface="Gill Sans MT"/>
                <a:cs typeface="Gill Sans MT"/>
              </a:rPr>
              <a:t>: </a:t>
            </a:r>
            <a:r>
              <a:rPr lang="ko-KR" altLang="en-US" sz="2000" u="dash" dirty="0">
                <a:solidFill>
                  <a:srgbClr val="0000FF"/>
                </a:solidFill>
                <a:uFill>
                  <a:solidFill>
                    <a:srgbClr val="9FB8CD"/>
                  </a:solidFill>
                </a:uFill>
                <a:latin typeface="Malgun Gothic"/>
                <a:cs typeface="Malgun Gothic"/>
              </a:rPr>
              <a:t>잔액</a:t>
            </a:r>
            <a:r>
              <a:rPr lang="ko-KR" altLang="en-US" sz="2000" u="dash" spc="-245" dirty="0">
                <a:solidFill>
                  <a:srgbClr val="0000FF"/>
                </a:solidFill>
                <a:uFill>
                  <a:solidFill>
                    <a:srgbClr val="9FB8CD"/>
                  </a:solidFill>
                </a:uFill>
                <a:latin typeface="Malgun Gothic"/>
                <a:cs typeface="Malgun Gothic"/>
              </a:rPr>
              <a:t> </a:t>
            </a:r>
            <a:r>
              <a:rPr lang="en-US" altLang="ko-KR" sz="2000" u="dash" dirty="0">
                <a:solidFill>
                  <a:srgbClr val="0000FF"/>
                </a:solidFill>
                <a:uFill>
                  <a:solidFill>
                    <a:srgbClr val="9FB8CD"/>
                  </a:solidFill>
                </a:uFill>
                <a:latin typeface="Gill Sans MT"/>
                <a:cs typeface="Gill Sans MT"/>
              </a:rPr>
              <a:t>130</a:t>
            </a:r>
            <a:r>
              <a:rPr lang="ko-KR" altLang="en-US" sz="2000" u="dash" dirty="0">
                <a:solidFill>
                  <a:srgbClr val="0000FF"/>
                </a:solidFill>
                <a:uFill>
                  <a:solidFill>
                    <a:srgbClr val="9FB8CD"/>
                  </a:solidFill>
                </a:uFill>
                <a:latin typeface="Malgun Gothic"/>
                <a:cs typeface="Malgun Gothic"/>
              </a:rPr>
              <a:t>만원</a:t>
            </a:r>
            <a:endParaRPr lang="en-US" altLang="ko-KR" sz="2000" u="dash" dirty="0">
              <a:solidFill>
                <a:srgbClr val="0000FF"/>
              </a:solidFill>
              <a:uFill>
                <a:solidFill>
                  <a:srgbClr val="9FB8CD"/>
                </a:solidFill>
              </a:uFill>
              <a:latin typeface="Malgun Gothic"/>
              <a:cs typeface="Malgun Gothic"/>
            </a:endParaRPr>
          </a:p>
          <a:p>
            <a:pPr marL="285750" marR="26034" indent="-273050" algn="just">
              <a:lnSpc>
                <a:spcPct val="100000"/>
              </a:lnSpc>
              <a:spcBef>
                <a:spcPts val="600"/>
              </a:spcBef>
            </a:pPr>
            <a:endParaRPr lang="en-US" altLang="ko-KR" sz="2000" u="dash" dirty="0">
              <a:solidFill>
                <a:srgbClr val="0000FF"/>
              </a:solidFill>
              <a:uFill>
                <a:solidFill>
                  <a:srgbClr val="9FB8CD"/>
                </a:solidFill>
              </a:uFill>
              <a:latin typeface="Malgun Gothic"/>
              <a:cs typeface="Malgun Gothic"/>
            </a:endParaRPr>
          </a:p>
          <a:p>
            <a:pPr marL="285750" marR="26034" indent="-273050" algn="just">
              <a:lnSpc>
                <a:spcPct val="100000"/>
              </a:lnSpc>
              <a:spcBef>
                <a:spcPts val="600"/>
              </a:spcBef>
            </a:pPr>
            <a:endParaRPr lang="en-US" altLang="ko-KR" sz="2000" u="dash" dirty="0">
              <a:solidFill>
                <a:srgbClr val="0000FF"/>
              </a:solidFill>
              <a:uFill>
                <a:solidFill>
                  <a:srgbClr val="9FB8CD"/>
                </a:solidFill>
              </a:uFill>
              <a:latin typeface="Malgun Gothic"/>
              <a:cs typeface="Malgun Gothic"/>
            </a:endParaRPr>
          </a:p>
          <a:p>
            <a:pPr marL="285750" marR="26034" indent="-273050" algn="just">
              <a:lnSpc>
                <a:spcPct val="100000"/>
              </a:lnSpc>
              <a:spcBef>
                <a:spcPts val="600"/>
              </a:spcBef>
            </a:pPr>
            <a:r>
              <a:rPr lang="ko-KR" altLang="en-US" u="dash" dirty="0">
                <a:uFill>
                  <a:solidFill>
                    <a:srgbClr val="9FB8CD"/>
                  </a:solidFill>
                </a:uFill>
                <a:latin typeface="Malgun Gothic"/>
                <a:cs typeface="Malgun Gothic"/>
              </a:rPr>
              <a:t>예제</a:t>
            </a:r>
            <a:endParaRPr lang="ko-KR" altLang="en-US" sz="2000" dirty="0">
              <a:latin typeface="Malgun Gothic"/>
              <a:cs typeface="Malgun Gothic"/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9601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400" dirty="0"/>
              <a:t>감사합니다</a:t>
            </a:r>
            <a:r>
              <a:rPr lang="en-US" altLang="ko-KR" sz="5400" dirty="0"/>
              <a:t>!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630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01. </a:t>
            </a:r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  <a:cs typeface="+mj-cs"/>
              </a:rPr>
              <a:t>프로세스의 생성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프로세스 기다리기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좀비 프로세스와 고아 프로세스</a:t>
            </a:r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E96694A3-787A-4273-81F7-2F49EF9CE7F9}"/>
              </a:ext>
            </a:extLst>
          </p:cNvPr>
          <p:cNvSpPr txBox="1">
            <a:spLocks/>
          </p:cNvSpPr>
          <p:nvPr/>
        </p:nvSpPr>
        <p:spPr>
          <a:xfrm>
            <a:off x="3797636" y="4005678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04. </a:t>
            </a:r>
            <a:r>
              <a:rPr lang="ko-KR" altLang="en-US" dirty="0"/>
              <a:t>파일 및 레코드 잠금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01335-5FEE-458E-B9C1-BD8F2EABF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5786" y="4805320"/>
            <a:ext cx="7868748" cy="161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01. </a:t>
            </a:r>
            <a:r>
              <a:rPr lang="ko-KR" altLang="en-US" sz="5400" dirty="0"/>
              <a:t>프로세스의 생성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>
                <a:latin typeface="+mj-ea"/>
              </a:rPr>
              <a:t>01. </a:t>
            </a:r>
            <a:r>
              <a:rPr lang="ko-KR" altLang="en-US" sz="2800" dirty="0">
                <a:latin typeface="+mj-ea"/>
              </a:rPr>
              <a:t>프로세스의 생성</a:t>
            </a:r>
            <a:endParaRPr lang="ko-KR" altLang="en-US" sz="2800" dirty="0">
              <a:ln>
                <a:solidFill>
                  <a:schemeClr val="bg2">
                    <a:lumMod val="2500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+mj-ea"/>
              <a:cs typeface="+mn-cs"/>
            </a:endParaRP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50C52FE6-AD7B-49F6-A249-9C64A57E4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355726"/>
            <a:ext cx="11369675" cy="2936642"/>
          </a:xfrm>
        </p:spPr>
        <p:txBody>
          <a:bodyPr/>
          <a:lstStyle/>
          <a:p>
            <a:endParaRPr lang="ko-KR" altLang="en-US" dirty="0"/>
          </a:p>
          <a:p>
            <a:r>
              <a:rPr lang="en-US" altLang="ko-KR" dirty="0"/>
              <a:t>fork() </a:t>
            </a:r>
            <a:r>
              <a:rPr lang="ko-KR" altLang="en-US" dirty="0"/>
              <a:t>시스템 호출</a:t>
            </a:r>
            <a:endParaRPr lang="en-US" altLang="ko-KR" sz="2400" dirty="0"/>
          </a:p>
          <a:p>
            <a:pPr lvl="1"/>
            <a:r>
              <a:rPr lang="ko-KR" altLang="en-US" sz="2000" dirty="0"/>
              <a:t>부모 프로세스를 똑같이 복제하여 새로운 자식 프로세스를 생성</a:t>
            </a:r>
            <a:endParaRPr lang="en-US" altLang="ko-KR" sz="2000" dirty="0"/>
          </a:p>
          <a:p>
            <a:pPr lvl="1"/>
            <a:r>
              <a:rPr lang="en-US" altLang="ko-KR" sz="2000" dirty="0"/>
              <a:t>fork() </a:t>
            </a:r>
            <a:r>
              <a:rPr lang="ko-KR" altLang="en-US" sz="2000" dirty="0"/>
              <a:t>한 번 호출되면 두 번 리턴</a:t>
            </a:r>
            <a:endParaRPr lang="en-US" altLang="ko-KR" sz="2000" dirty="0"/>
          </a:p>
          <a:p>
            <a:pPr lvl="1"/>
            <a:r>
              <a:rPr lang="ko-KR" altLang="en-US" sz="2000" dirty="0"/>
              <a:t>이때 자식프로세스에게는 </a:t>
            </a:r>
            <a:r>
              <a:rPr lang="en-US" altLang="ko-KR" sz="2000" dirty="0"/>
              <a:t>0</a:t>
            </a:r>
            <a:r>
              <a:rPr lang="ko-KR" altLang="en-US" sz="2000" dirty="0"/>
              <a:t>을</a:t>
            </a:r>
            <a:r>
              <a:rPr lang="en-US" altLang="ko-KR" sz="2000" dirty="0"/>
              <a:t>, </a:t>
            </a:r>
            <a:r>
              <a:rPr lang="ko-KR" altLang="en-US" sz="2000" dirty="0"/>
              <a:t>부모프로세스에게는 자식 프로세스 </a:t>
            </a:r>
            <a:r>
              <a:rPr lang="en-US" altLang="ko-KR" sz="2000" dirty="0"/>
              <a:t>ID</a:t>
            </a:r>
            <a:r>
              <a:rPr lang="ko-KR" altLang="en-US" sz="2000" dirty="0"/>
              <a:t>를 리턴</a:t>
            </a:r>
            <a:endParaRPr lang="en-US" altLang="ko-KR" sz="2000" dirty="0"/>
          </a:p>
          <a:p>
            <a:pPr lvl="1"/>
            <a:r>
              <a:rPr lang="ko-KR" altLang="en-US" sz="2000" dirty="0"/>
              <a:t>부모 프로세스와 자식 프로세스는 병행적으로 각각 실행을 </a:t>
            </a:r>
            <a:r>
              <a:rPr lang="ko-KR" altLang="en-US" sz="2000" dirty="0" err="1"/>
              <a:t>이어감</a:t>
            </a:r>
            <a:endParaRPr lang="en-US" altLang="ko-KR" sz="2000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8B53ABB-0401-443D-B89C-A36A4E978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805" y="4292367"/>
            <a:ext cx="3696216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933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905D2B-9B86-47DF-A732-188F13FC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01. </a:t>
            </a:r>
            <a:r>
              <a:rPr lang="ko-KR" altLang="en-US" sz="2800" dirty="0">
                <a:latin typeface="+mj-ea"/>
              </a:rPr>
              <a:t>프로세스의 생성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FD443B-D11A-4DC7-B993-C15C638564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7838757" cy="5057775"/>
          </a:xfrm>
        </p:spPr>
        <p:txBody>
          <a:bodyPr/>
          <a:lstStyle/>
          <a:p>
            <a:r>
              <a:rPr lang="ko-KR" altLang="en-US" dirty="0"/>
              <a:t>부모 프로세스</a:t>
            </a:r>
            <a:endParaRPr lang="en-US" altLang="ko-KR" dirty="0"/>
          </a:p>
          <a:p>
            <a:pPr lvl="1"/>
            <a:r>
              <a:rPr lang="en-US" altLang="ko-KR" dirty="0"/>
              <a:t>fork() </a:t>
            </a:r>
            <a:r>
              <a:rPr lang="ko-KR" altLang="en-US" dirty="0"/>
              <a:t>함수를 호출하는 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자식 프로세스</a:t>
            </a:r>
            <a:endParaRPr lang="en-US" altLang="ko-KR" dirty="0"/>
          </a:p>
          <a:p>
            <a:pPr lvl="1"/>
            <a:r>
              <a:rPr lang="en-US" altLang="ko-KR" dirty="0"/>
              <a:t>fork() </a:t>
            </a:r>
            <a:r>
              <a:rPr lang="ko-KR" altLang="en-US" dirty="0"/>
              <a:t>함수를 통해 새로 생성된 쪽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부모 프로세스와 자식 프로세스 구분하는 법</a:t>
            </a:r>
            <a:endParaRPr lang="en-US" altLang="ko-KR" dirty="0"/>
          </a:p>
          <a:p>
            <a:pPr lvl="1"/>
            <a:r>
              <a:rPr lang="en-US" altLang="ko-KR" dirty="0"/>
              <a:t>fork()</a:t>
            </a:r>
            <a:r>
              <a:rPr lang="ko-KR" altLang="en-US" dirty="0"/>
              <a:t> 호출 후 리턴 값이 다르므로 리턴 값으로 구분</a:t>
            </a:r>
            <a:endParaRPr lang="en-US" altLang="ko-KR" dirty="0"/>
          </a:p>
          <a:p>
            <a:pPr lvl="1"/>
            <a:r>
              <a:rPr lang="ko-KR" altLang="en-US" dirty="0"/>
              <a:t>서로 다른 코드를 실행하도록 코드를 짤 수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01B3D6-75C0-4F7B-9227-628C0161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003" y="1912420"/>
            <a:ext cx="3442637" cy="303316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024B0D6-6BB8-420D-B18D-1B72E4234E46}"/>
              </a:ext>
            </a:extLst>
          </p:cNvPr>
          <p:cNvCxnSpPr>
            <a:cxnSpLocks/>
          </p:cNvCxnSpPr>
          <p:nvPr/>
        </p:nvCxnSpPr>
        <p:spPr>
          <a:xfrm>
            <a:off x="8158480" y="969910"/>
            <a:ext cx="0" cy="551217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027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78A-4B76-47E8-8CD5-E449FD05C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01. </a:t>
            </a:r>
            <a:r>
              <a:rPr lang="ko-KR" altLang="en-US" sz="2800" dirty="0">
                <a:latin typeface="+mj-ea"/>
              </a:rPr>
              <a:t>프로세스의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61CB543-6BD1-4B73-B601-7E5E91AFB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154" y="1997237"/>
            <a:ext cx="2207116" cy="297842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FA401E6-6B70-4982-8E12-979B36576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9948" y="1978494"/>
            <a:ext cx="2207116" cy="29971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8DADC02-04F0-452C-AAE2-8C25C66D3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156" y="1924842"/>
            <a:ext cx="2260764" cy="3050816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5155132F-B6AF-4A77-AD83-DAF2DE66F1E7}"/>
              </a:ext>
            </a:extLst>
          </p:cNvPr>
          <p:cNvSpPr/>
          <p:nvPr/>
        </p:nvSpPr>
        <p:spPr>
          <a:xfrm>
            <a:off x="3746582" y="3182436"/>
            <a:ext cx="2136044" cy="76216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2FC997-810F-42A6-B76A-C82BCE81AB51}"/>
              </a:ext>
            </a:extLst>
          </p:cNvPr>
          <p:cNvSpPr txBox="1"/>
          <p:nvPr/>
        </p:nvSpPr>
        <p:spPr>
          <a:xfrm>
            <a:off x="3911599" y="3869174"/>
            <a:ext cx="1783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fork() </a:t>
            </a:r>
            <a:r>
              <a:rPr lang="ko-KR" altLang="en-US" b="1" dirty="0"/>
              <a:t>실행 후</a:t>
            </a:r>
          </a:p>
        </p:txBody>
      </p:sp>
    </p:spTree>
    <p:extLst>
      <p:ext uri="{BB962C8B-B14F-4D97-AF65-F5344CB8AC3E}">
        <p14:creationId xmlns:p14="http://schemas.microsoft.com/office/powerpoint/2010/main" val="3528712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B99574-9F3E-448A-AD25-F8BEE5D69A0F}"/>
              </a:ext>
            </a:extLst>
          </p:cNvPr>
          <p:cNvSpPr/>
          <p:nvPr/>
        </p:nvSpPr>
        <p:spPr>
          <a:xfrm>
            <a:off x="1" y="2764511"/>
            <a:ext cx="12192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5400" dirty="0"/>
              <a:t>02. </a:t>
            </a:r>
            <a:r>
              <a:rPr lang="ko-KR" altLang="en-US" sz="5400" dirty="0"/>
              <a:t>프로세스 기다리기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D5603-110D-4E2C-B26D-B7BDD6EF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02. </a:t>
            </a:r>
            <a:r>
              <a:rPr lang="ko-KR" altLang="en-US" sz="2800" dirty="0">
                <a:latin typeface="+mj-ea"/>
              </a:rPr>
              <a:t>프로세스 기다리기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33D76E-EDB9-4773-9BCF-B70EB72726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wait()</a:t>
            </a:r>
          </a:p>
          <a:p>
            <a:pPr lvl="1"/>
            <a:r>
              <a:rPr lang="ko-KR" altLang="en-US" dirty="0"/>
              <a:t>자식 프로세스 중의 하나가 끝날 때까지 기다린다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wait </a:t>
            </a:r>
            <a:r>
              <a:rPr lang="ko-KR" altLang="en-US" dirty="0"/>
              <a:t>호출 이전에 자식이 종료했다면 대기 상태가 되지 않고 즉시 리턴</a:t>
            </a:r>
            <a:endParaRPr lang="en-US" altLang="ko-KR" dirty="0"/>
          </a:p>
          <a:p>
            <a:pPr lvl="1"/>
            <a:r>
              <a:rPr lang="ko-KR" altLang="en-US" dirty="0"/>
              <a:t>끝난 자식 프로세스의 종료 코드가 </a:t>
            </a:r>
            <a:r>
              <a:rPr lang="en-US" altLang="ko-KR" dirty="0"/>
              <a:t>status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lvl="1"/>
            <a:r>
              <a:rPr lang="ko-KR" altLang="en-US" dirty="0"/>
              <a:t>끝난 자식 프로세스의 번호를 리턴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waitpid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부모 프로세스가 </a:t>
            </a:r>
            <a:r>
              <a:rPr lang="en-US" altLang="ko-KR" dirty="0"/>
              <a:t>PID</a:t>
            </a:r>
            <a:r>
              <a:rPr lang="ko-KR" altLang="en-US" dirty="0"/>
              <a:t>로 자식 프로세스를 지정하여 기다린다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옵션에 따라 자식 프로세스가 종료할 때까지 대기 상태가 될 수도 있고 아닐 수도 있음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352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F6EAF-1682-4E5F-AF1C-A41CD1F5F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>
                <a:latin typeface="+mj-ea"/>
              </a:rPr>
              <a:t>2. </a:t>
            </a:r>
            <a:r>
              <a:rPr lang="ko-KR" altLang="en-US" sz="2800" dirty="0">
                <a:latin typeface="+mj-ea"/>
              </a:rPr>
              <a:t>프로세스 기다리기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533CAF1-FBD0-4298-BF5A-ECAFB9768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019" y="2250882"/>
            <a:ext cx="9211961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21475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746</Words>
  <Application>Microsoft Office PowerPoint</Application>
  <PresentationFormat>와이드스크린</PresentationFormat>
  <Paragraphs>130</Paragraphs>
  <Slides>19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맑은 고딕</vt:lpstr>
      <vt:lpstr>맑은 고딕</vt:lpstr>
      <vt:lpstr>Arial</vt:lpstr>
      <vt:lpstr>Arial Black</vt:lpstr>
      <vt:lpstr>Times New Roman</vt:lpstr>
      <vt:lpstr>Gill Sans MT</vt:lpstr>
      <vt:lpstr>CryptoCraft 테마</vt:lpstr>
      <vt:lpstr>제목 테마</vt:lpstr>
      <vt:lpstr>프로세스와 잠금</vt:lpstr>
      <vt:lpstr>PowerPoint 프레젠테이션</vt:lpstr>
      <vt:lpstr>PowerPoint 프레젠테이션</vt:lpstr>
      <vt:lpstr>01. 프로세스의 생성</vt:lpstr>
      <vt:lpstr>01. 프로세스의 생성</vt:lpstr>
      <vt:lpstr>01. 프로세스의 생성</vt:lpstr>
      <vt:lpstr>PowerPoint 프레젠테이션</vt:lpstr>
      <vt:lpstr>02. 프로세스 기다리기</vt:lpstr>
      <vt:lpstr>2. 프로세스 기다리기</vt:lpstr>
      <vt:lpstr>PowerPoint 프레젠테이션</vt:lpstr>
      <vt:lpstr>03. 좀비 프로세스와 고아 프로세스</vt:lpstr>
      <vt:lpstr>03. 좀비 프로세스와 고아 프로세스</vt:lpstr>
      <vt:lpstr>03. 좀비 프로세스와 고아 프로세스</vt:lpstr>
      <vt:lpstr>PowerPoint 프레젠테이션</vt:lpstr>
      <vt:lpstr>04. 파일 및 레코드 잠금</vt:lpstr>
      <vt:lpstr>04. 파일 및 레코드 잠금</vt:lpstr>
      <vt:lpstr>04. 파일 및 레코드 잠금</vt:lpstr>
      <vt:lpstr>04. 파일 및 레코드 잠금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</dc:title>
  <dc:creator>예준 캉</dc:creator>
  <cp:lastModifiedBy>예준 캉</cp:lastModifiedBy>
  <cp:revision>147</cp:revision>
  <dcterms:created xsi:type="dcterms:W3CDTF">2020-12-27T13:09:11Z</dcterms:created>
  <dcterms:modified xsi:type="dcterms:W3CDTF">2021-01-24T12:48:57Z</dcterms:modified>
</cp:coreProperties>
</file>