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0" r:id="rId1"/>
    <p:sldMasterId id="2147483671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000" autoAdjust="0"/>
    <p:restoredTop sz="99728"/>
  </p:normalViewPr>
  <p:slideViewPr>
    <p:cSldViewPr snapToGrid="0" showGuides="1">
      <p:cViewPr varScale="1">
        <p:scale>
          <a:sx n="100" d="100"/>
          <a:sy n="100" d="100"/>
        </p:scale>
        <p:origin x="1152" y="55"/>
      </p:cViewPr>
      <p:guideLst>
        <p:guide orient="horz" pos="182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2021-01-25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2021-01-25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hyperlink" Target="https://crypto.modoo.at/" TargetMode="External"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Relationship Id="rId3" Type="http://schemas.openxmlformats.org/officeDocument/2006/relationships/image" Target="../media/image1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youtu.be/Z4bn3foLSjY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en-US" altLang="en-US" sz="5000"/>
              <a:t>Side-Channel Auto-Encoder</a:t>
            </a:r>
            <a:br>
              <a:rPr lang="ko-KR" altLang="en-US" sz="5000"/>
            </a:br>
            <a:br>
              <a:rPr lang="ko-KR" altLang="en-US" sz="5000"/>
            </a:br>
            <a:r>
              <a:rPr lang="ko-KR" altLang="en-US" sz="2500"/>
              <a:t>논프로파일링 환경에서 오토인코더를 잡음 제거하는 </a:t>
            </a:r>
            <a:br>
              <a:rPr lang="ko-KR" altLang="en-US" sz="2500"/>
            </a:br>
            <a:r>
              <a:rPr lang="ko-KR" altLang="en-US" sz="2500"/>
              <a:t>전처리기로 사용한 기법</a:t>
            </a:r>
            <a:endParaRPr lang="ko-KR" altLang="en-US" sz="25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en-US">
                <a:hlinkClick r:id="rId2"/>
              </a:rPr>
              <a:t>https://youtu.be/Z4bn3foLSjY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논프로파일링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marL="228600" lvl="0" indent="-228600">
              <a:defRPr/>
            </a:pPr>
            <a:r>
              <a:rPr lang="ko-KR" altLang="en-US" sz="2400" b="1"/>
              <a:t>프로파일링 장비없이 타겟 장비로부터만 전력 파형을 수집 가능한 환경에서의 </a:t>
            </a:r>
            <a:endParaRPr lang="ko-KR" altLang="en-US" sz="2400" b="1"/>
          </a:p>
          <a:p>
            <a:pPr marL="0" lvl="0" indent="0">
              <a:buNone/>
              <a:defRPr/>
            </a:pPr>
            <a:r>
              <a:rPr lang="ko-KR" altLang="en-US" sz="2400" b="1"/>
              <a:t>  부채널 분석 기법</a:t>
            </a:r>
            <a:endParaRPr lang="ko-KR" altLang="en-US" sz="2400" b="1"/>
          </a:p>
          <a:p>
            <a:pPr marL="228600" lvl="0" indent="-228600">
              <a:defRPr/>
            </a:pPr>
            <a:endParaRPr lang="ko-KR" altLang="en-US" sz="2400" b="1"/>
          </a:p>
          <a:p>
            <a:pPr marL="228600" lvl="0" indent="-228600">
              <a:defRPr/>
            </a:pPr>
            <a:r>
              <a:rPr lang="ko-KR" altLang="en-US" sz="2400"/>
              <a:t>공격 대상에 고정된 비밀키와 무작위 평문에 대한 암호화를 여러번 수행시킨 뒤</a:t>
            </a:r>
            <a:r>
              <a:rPr lang="en-US" altLang="ko-KR" sz="2400"/>
              <a:t>,</a:t>
            </a:r>
            <a:r>
              <a:rPr lang="ko-KR" altLang="en-US" sz="2400"/>
              <a:t> </a:t>
            </a:r>
            <a:r>
              <a:rPr lang="en-US" altLang="ko-KR" sz="2400"/>
              <a:t> </a:t>
            </a:r>
            <a:r>
              <a:rPr lang="ko-KR" altLang="en-US" sz="2400"/>
              <a:t>그때 발생하는 다수의 전력 파형을 수집하고 통계 분석을 통해 비밀키를 분석하는 기법</a:t>
            </a:r>
            <a:endParaRPr lang="ko-KR" altLang="en-US" sz="2400"/>
          </a:p>
          <a:p>
            <a:pPr marL="228600" lvl="0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r>
              <a:rPr lang="ko-KR" altLang="en-US" sz="2400"/>
              <a:t>대표적으로 </a:t>
            </a:r>
            <a:r>
              <a:rPr lang="ko-KR" altLang="en-US" sz="2400" b="1"/>
              <a:t>차분 전력 분석</a:t>
            </a:r>
            <a:r>
              <a:rPr lang="en-US" altLang="ko-KR" sz="2400"/>
              <a:t>,</a:t>
            </a:r>
            <a:r>
              <a:rPr lang="ko-KR" altLang="en-US" sz="2400"/>
              <a:t> </a:t>
            </a:r>
            <a:r>
              <a:rPr lang="ko-KR" altLang="en-US" sz="2400" b="1"/>
              <a:t>상관 전력 분석</a:t>
            </a:r>
            <a:r>
              <a:rPr lang="ko-KR" altLang="en-US" sz="2400"/>
              <a:t>이 있음</a:t>
            </a:r>
            <a:endParaRPr lang="ko-KR" altLang="en-US" sz="2400"/>
          </a:p>
          <a:p>
            <a:pPr marL="228600" lvl="0" indent="-228600">
              <a:defRPr/>
            </a:pPr>
            <a:endParaRPr lang="ko-KR" altLang="en-US" sz="2400"/>
          </a:p>
          <a:p>
            <a:pPr marL="685800" lvl="1" indent="-228600">
              <a:defRPr/>
            </a:pPr>
            <a:endParaRPr lang="ko-KR" altLang="en-US"/>
          </a:p>
          <a:p>
            <a:pPr marL="685800" lvl="1" indent="-228600">
              <a:defRPr/>
            </a:pPr>
            <a:endParaRPr lang="ko-KR" altLang="en-US"/>
          </a:p>
          <a:p>
            <a:pPr marL="685800" lvl="1" indent="-228600">
              <a:defRPr/>
            </a:pPr>
            <a:endParaRPr lang="ko-KR" altLang="en-US"/>
          </a:p>
          <a:p>
            <a:pPr marL="457200" lvl="1" indent="0">
              <a:buFont typeface="Wingdings"/>
              <a:buNone/>
              <a:defRPr/>
            </a:pPr>
            <a:endParaRPr lang="ko-KR" altLang="en-US" sz="2400"/>
          </a:p>
          <a:p>
            <a:pPr marL="742800" lvl="1" indent="-285600">
              <a:buFont typeface="Wingdings"/>
              <a:buChar char="ü"/>
              <a:defRPr/>
            </a:pPr>
            <a:endParaRPr lang="ko-KR" altLang="en-US" sz="2000"/>
          </a:p>
        </p:txBody>
      </p:sp>
      <p:sp>
        <p:nvSpPr>
          <p:cNvPr id="5" name=""/>
          <p:cNvSpPr txBox="1"/>
          <p:nvPr/>
        </p:nvSpPr>
        <p:spPr>
          <a:xfrm>
            <a:off x="6762750" y="6338454"/>
            <a:ext cx="253364" cy="36524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논프로파일링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14864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2400"/>
              <a:t>차분 전력 분석 공격</a:t>
            </a:r>
            <a:endParaRPr lang="ko-KR" altLang="en-US" sz="2400"/>
          </a:p>
          <a:p>
            <a:pPr marL="742800" lvl="1" indent="-285600">
              <a:buFont typeface="Wingdings"/>
              <a:buChar char="ü"/>
              <a:defRPr/>
            </a:pPr>
            <a:endParaRPr lang="en-US" altLang="ko-KR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/>
              <a:t>단순전력분석 보다 더 강력한 공격 방법</a:t>
            </a:r>
            <a:endParaRPr lang="ko-KR" altLang="en-US"/>
          </a:p>
          <a:p>
            <a:pPr marL="1200000" lvl="2" indent="-285600">
              <a:buFont typeface="Wingdings"/>
              <a:buChar char="ü"/>
              <a:defRPr/>
            </a:pPr>
            <a:endParaRPr lang="ko-KR" altLang="en-US"/>
          </a:p>
          <a:p>
            <a:pPr marL="914400" lvl="2" indent="0">
              <a:buFont typeface="Wingdings"/>
              <a:buNone/>
              <a:defRPr/>
            </a:pPr>
            <a:r>
              <a:rPr lang="en-US" altLang="ko-KR"/>
              <a:t>*</a:t>
            </a:r>
            <a:r>
              <a:rPr lang="ko-KR" altLang="en-US"/>
              <a:t> 단순전력분석 </a:t>
            </a:r>
            <a:r>
              <a:rPr lang="en-US" altLang="ko-KR"/>
              <a:t>:</a:t>
            </a:r>
            <a:r>
              <a:rPr lang="ko-KR" altLang="en-US"/>
              <a:t> 암호 연산을 여러번 구동 시켜 수집한 전력 소비량의 시간에 따른 변화를 </a:t>
            </a:r>
            <a:endParaRPr lang="ko-KR" altLang="en-US"/>
          </a:p>
          <a:p>
            <a:pPr marL="914400" lvl="2" indent="0">
              <a:buFont typeface="Wingdings"/>
              <a:buNone/>
              <a:defRPr/>
            </a:pPr>
            <a:r>
              <a:rPr lang="ko-KR" altLang="en-US"/>
              <a:t>시각적으로 해석하는 공격 방법</a:t>
            </a:r>
            <a:endParaRPr lang="ko-KR" altLang="en-US"/>
          </a:p>
          <a:p>
            <a:pPr marL="742800" lvl="1" indent="-285600">
              <a:buFont typeface="Wingdings"/>
              <a:buChar char="ü"/>
              <a:defRPr/>
            </a:pPr>
            <a:endParaRPr lang="ko-KR" altLang="en-US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/>
              <a:t>암호 연산을 여러번 구동시킨 후</a:t>
            </a:r>
            <a:r>
              <a:rPr lang="en-US" altLang="ko-KR"/>
              <a:t>,</a:t>
            </a:r>
            <a:r>
              <a:rPr lang="ko-KR" altLang="en-US"/>
              <a:t> 얻을 수 있는 </a:t>
            </a:r>
            <a:r>
              <a:rPr lang="ko-KR" altLang="en-US" b="1"/>
              <a:t>전력 소비량 정보</a:t>
            </a:r>
            <a:r>
              <a:rPr lang="ko-KR" altLang="en-US"/>
              <a:t>를 다양한</a:t>
            </a:r>
            <a:endParaRPr lang="ko-KR" altLang="en-US"/>
          </a:p>
          <a:p>
            <a:pPr marL="457200" lvl="1" indent="0">
              <a:buFont typeface="Wingdings"/>
              <a:buNone/>
              <a:defRPr/>
            </a:pPr>
            <a:r>
              <a:rPr lang="ko-KR" altLang="en-US"/>
              <a:t>   신호 처리 방법을 사용하여 </a:t>
            </a:r>
            <a:r>
              <a:rPr lang="ko-KR" altLang="en-US" b="1"/>
              <a:t>분석해</a:t>
            </a:r>
            <a:r>
              <a:rPr lang="ko-KR" altLang="en-US"/>
              <a:t> 암호 기기 내부에 저장된 비밀 정보를 </a:t>
            </a:r>
            <a:endParaRPr lang="ko-KR" altLang="en-US"/>
          </a:p>
          <a:p>
            <a:pPr marL="457200" lvl="1" indent="0">
              <a:buFont typeface="Wingdings"/>
              <a:buNone/>
              <a:defRPr/>
            </a:pPr>
            <a:r>
              <a:rPr lang="ko-KR" altLang="en-US"/>
              <a:t>   얻어냄</a:t>
            </a:r>
            <a:r>
              <a:rPr lang="en-US" altLang="ko-KR"/>
              <a:t>.</a:t>
            </a:r>
            <a:endParaRPr lang="en-US" altLang="ko-KR"/>
          </a:p>
          <a:p>
            <a:pPr marL="457200" lvl="1" indent="0">
              <a:buFont typeface="Wingdings"/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 sz="2352"/>
              <a:t>상관 전력 분석 공격</a:t>
            </a:r>
            <a:endParaRPr lang="ko-KR" altLang="en-US"/>
          </a:p>
          <a:p>
            <a:pPr marL="457200" lvl="1" indent="0">
              <a:buNone/>
              <a:defRPr/>
            </a:pPr>
            <a:endParaRPr lang="ko-KR" altLang="en-US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/>
              <a:t>공격자가 한꺼번에 선택한 암호문이 주어진다는 가정</a:t>
            </a:r>
            <a:endParaRPr lang="ko-KR" altLang="en-US"/>
          </a:p>
          <a:p>
            <a:pPr marL="742800" lvl="1" indent="-285600">
              <a:buFont typeface="Wingdings"/>
              <a:buChar char="ü"/>
              <a:defRPr/>
            </a:pPr>
            <a:endParaRPr lang="ko-KR" altLang="en-US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/>
              <a:t>평문을 선택하면 대응하는 암호문을 얻을 수 있는 상황에서 공격하는 것</a:t>
            </a:r>
            <a:endParaRPr lang="en-US" altLang="ko-KR"/>
          </a:p>
          <a:p>
            <a:pPr marL="742800" lvl="1" indent="-285600">
              <a:buFont typeface="Wingdings"/>
              <a:buChar char="ü"/>
              <a:defRPr/>
            </a:pPr>
            <a:endParaRPr lang="ko-KR" altLang="en-US" sz="2000"/>
          </a:p>
          <a:p>
            <a:pPr marL="457200" lvl="1" indent="0">
              <a:buNone/>
              <a:defRPr/>
            </a:pP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논프로파일링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148643"/>
          </a:xfrm>
        </p:spPr>
        <p:txBody>
          <a:bodyPr>
            <a:normAutofit/>
          </a:bodyPr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2400"/>
              <a:t>전력소비 모델 수식 </a:t>
            </a:r>
            <a:endParaRPr lang="ko-KR" altLang="en-US" sz="2400"/>
          </a:p>
          <a:p>
            <a:pPr marL="457200" lvl="1" indent="0">
              <a:buNone/>
              <a:defRPr/>
            </a:pPr>
            <a:endParaRPr lang="ko-KR" altLang="en-US" sz="2000"/>
          </a:p>
          <a:p>
            <a:pPr marL="457200" lvl="1" indent="0">
              <a:buNone/>
              <a:defRPr/>
            </a:pPr>
            <a:endParaRPr lang="en-US" altLang="ko-KR" sz="2000"/>
          </a:p>
          <a:p>
            <a:pPr marL="457200" lvl="1" indent="0">
              <a:buNone/>
              <a:defRPr/>
            </a:pPr>
            <a:endParaRPr lang="en-US" altLang="ko-KR" sz="2000"/>
          </a:p>
          <a:p>
            <a:pPr lvl="0">
              <a:defRPr/>
            </a:pPr>
            <a:endParaRPr lang="ko-KR" altLang="en-US" sz="2400"/>
          </a:p>
          <a:p>
            <a:pPr lvl="0">
              <a:defRPr/>
            </a:pPr>
            <a:r>
              <a:rPr lang="ko-KR" altLang="en-US" sz="2400"/>
              <a:t> </a:t>
            </a:r>
            <a:r>
              <a:rPr lang="en-US" altLang="ko-KR" sz="2400"/>
              <a:t>X</a:t>
            </a:r>
            <a:r>
              <a:rPr lang="ko-KR" altLang="en-US" sz="2400"/>
              <a:t>와 </a:t>
            </a:r>
            <a:r>
              <a:rPr lang="en-US" altLang="ko-KR" sz="2400"/>
              <a:t>Y</a:t>
            </a:r>
            <a:r>
              <a:rPr lang="ko-KR" altLang="en-US" sz="2400"/>
              <a:t>의 상관계수 수식</a:t>
            </a:r>
            <a:endParaRPr lang="ko-KR" altLang="en-US" sz="2400"/>
          </a:p>
          <a:p>
            <a:pPr marL="457200" lvl="1" indent="0">
              <a:buNone/>
              <a:defRPr/>
            </a:pPr>
            <a:endParaRPr lang="en-US" altLang="ko-KR" sz="1100"/>
          </a:p>
          <a:p>
            <a:pPr marL="457200" lvl="1" indent="0">
              <a:buNone/>
              <a:defRPr/>
            </a:pPr>
            <a:endParaRPr lang="en-US" altLang="ko-KR" sz="1100"/>
          </a:p>
          <a:p>
            <a:pPr marL="457200" lvl="1" indent="0">
              <a:buNone/>
              <a:defRPr/>
            </a:pPr>
            <a:endParaRPr lang="en-US" altLang="ko-KR" sz="2000"/>
          </a:p>
          <a:p>
            <a:pPr marL="457200" lvl="1" indent="0">
              <a:buNone/>
              <a:defRPr/>
            </a:pPr>
            <a:endParaRPr lang="en-US" altLang="ko-KR" sz="20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60411" y="2488954"/>
            <a:ext cx="3000688" cy="578314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6281206" y="1578821"/>
            <a:ext cx="5503336" cy="2143549"/>
          </a:xfrm>
          <a:prstGeom prst="rect">
            <a:avLst/>
          </a:prstGeom>
        </p:spPr>
        <p:txBody>
          <a:bodyPr wrap="square">
            <a:spAutoFit/>
          </a:bodyPr>
          <a:p>
            <a:pPr marL="457200" lvl="1" indent="0">
              <a:buNone/>
              <a:defRPr/>
            </a:pPr>
            <a:r>
              <a:rPr lang="en-US" altLang="ko-KR" sz="1500"/>
              <a:t>P :</a:t>
            </a:r>
            <a:r>
              <a:rPr lang="ko-KR" altLang="en-US" sz="1500"/>
              <a:t> 암호 연산을 수행하는 장비가 발생하는 소비 전력</a:t>
            </a:r>
            <a:endParaRPr lang="ko-KR" altLang="en-US" sz="1500"/>
          </a:p>
          <a:p>
            <a:pPr marL="457200" lvl="1" indent="0">
              <a:buNone/>
              <a:defRPr/>
            </a:pPr>
            <a:endParaRPr lang="en-US" altLang="ko-KR" sz="1500"/>
          </a:p>
          <a:p>
            <a:pPr marL="457200" lvl="1" indent="0">
              <a:buNone/>
              <a:defRPr/>
            </a:pPr>
            <a:r>
              <a:rPr lang="en-US" altLang="ko-KR" sz="1500"/>
              <a:t>data :</a:t>
            </a:r>
            <a:r>
              <a:rPr lang="ko-KR" altLang="en-US" sz="1500"/>
              <a:t> 연산하는 중간값</a:t>
            </a:r>
            <a:endParaRPr lang="ko-KR" altLang="en-US" sz="1500"/>
          </a:p>
          <a:p>
            <a:pPr marL="457200" lvl="1" indent="0">
              <a:buNone/>
              <a:defRPr/>
            </a:pPr>
            <a:endParaRPr lang="ko-KR" altLang="en-US" sz="1500"/>
          </a:p>
          <a:p>
            <a:pPr marL="457200" lvl="1" indent="0">
              <a:buNone/>
              <a:defRPr/>
            </a:pPr>
            <a:r>
              <a:rPr lang="el-GR" altLang="en-US" sz="1500"/>
              <a:t>δ</a:t>
            </a:r>
            <a:r>
              <a:rPr lang="ko-KR" altLang="en-US" sz="1500"/>
              <a:t>  </a:t>
            </a:r>
            <a:r>
              <a:rPr lang="en-US" altLang="ko-KR" sz="1500"/>
              <a:t>:</a:t>
            </a:r>
            <a:r>
              <a:rPr lang="ko-KR" altLang="en-US" sz="1500"/>
              <a:t> 고정된 상수 오프셋</a:t>
            </a:r>
            <a:endParaRPr lang="ko-KR" altLang="en-US" sz="1500"/>
          </a:p>
          <a:p>
            <a:pPr marL="457200" lvl="1" indent="0">
              <a:buNone/>
              <a:defRPr/>
            </a:pPr>
            <a:endParaRPr lang="ko-KR" altLang="en-US" sz="1500"/>
          </a:p>
          <a:p>
            <a:pPr marL="457200" lvl="1" indent="0">
              <a:buNone/>
              <a:defRPr/>
            </a:pPr>
            <a:r>
              <a:rPr lang="en-US" altLang="ko-KR" sz="1500"/>
              <a:t>HW :　</a:t>
            </a:r>
            <a:r>
              <a:rPr lang="ko-KR" altLang="en-US" sz="1500"/>
              <a:t>해밍웨이트 함수</a:t>
            </a:r>
            <a:endParaRPr lang="ko-KR" altLang="en-US" sz="1500"/>
          </a:p>
          <a:p>
            <a:pPr marL="457200" lvl="1" indent="0">
              <a:buNone/>
              <a:defRPr/>
            </a:pPr>
            <a:endParaRPr lang="ko-KR" altLang="en-US" sz="1500"/>
          </a:p>
          <a:p>
            <a:pPr marL="457200" lvl="1" indent="0">
              <a:buNone/>
              <a:defRPr/>
            </a:pPr>
            <a:r>
              <a:rPr lang="en-US" altLang="ko-KR" sz="1500"/>
              <a:t>Noise :　N(0 .  </a:t>
            </a:r>
            <a:r>
              <a:rPr lang="el-GR" altLang="en-US" sz="1500"/>
              <a:t>δ</a:t>
            </a:r>
            <a:r>
              <a:rPr lang="en-US" altLang="ko-KR" sz="1500"/>
              <a:t>^2)</a:t>
            </a:r>
            <a:r>
              <a:rPr lang="ko-KR" altLang="en-US" sz="1500"/>
              <a:t>의 정규 분포를 따르는 랜덤 노이즈  </a:t>
            </a:r>
            <a:endParaRPr lang="ko-KR" altLang="en-US" sz="15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35075" y="4343397"/>
            <a:ext cx="4157140" cy="1731277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6450539" y="4398219"/>
            <a:ext cx="5503336" cy="1457751"/>
          </a:xfrm>
          <a:prstGeom prst="rect">
            <a:avLst/>
          </a:prstGeom>
        </p:spPr>
        <p:txBody>
          <a:bodyPr wrap="square">
            <a:spAutoFit/>
          </a:bodyPr>
          <a:p>
            <a:pPr marL="457200" lvl="1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X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장비가 비밀정보와 관련된 연산을 하고 있을 때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,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457200" lvl="1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      소모하는  전력을 측정한 값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457200" lvl="1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457200" lvl="1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Y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해당 연산의 결과인 중간값으로 추측한 값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457200" lvl="1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457200" lvl="1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2623822" y="6507627"/>
            <a:ext cx="9202198" cy="24369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권동근, 진성현, 김희석, 홍석희 (2019). 비프로파일링 기반 전력 분석의 성능 향상을 위한 오토인코더 기반 잡음 제거 기술. 정보보호학회논문지, 29(3), 491-501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딥러닝 기반 논프로파일링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148643"/>
          </a:xfrm>
        </p:spPr>
        <p:txBody>
          <a:bodyPr>
            <a:normAutofit lnSpcReduction="10000"/>
          </a:bodyPr>
          <a:lstStyle/>
          <a:p>
            <a:pPr marL="228600" lvl="0" indent="-228600">
              <a:defRPr/>
            </a:pPr>
            <a:endParaRPr lang="ko-KR" altLang="en-US"/>
          </a:p>
          <a:p>
            <a:pPr marL="228600" lvl="0" indent="-228600">
              <a:defRPr/>
            </a:pPr>
            <a:r>
              <a:rPr lang="en-US" altLang="ko-KR" sz="2400"/>
              <a:t>2019</a:t>
            </a:r>
            <a:r>
              <a:rPr lang="ko-KR" altLang="en-US" sz="2400"/>
              <a:t>년 </a:t>
            </a:r>
            <a:r>
              <a:rPr lang="en-US" altLang="ko-KR" sz="2400"/>
              <a:t>Timon</a:t>
            </a:r>
            <a:r>
              <a:rPr lang="ko-KR" altLang="en-US" sz="2400"/>
              <a:t>에 제안 </a:t>
            </a:r>
            <a:r>
              <a:rPr lang="en-US" altLang="ko-KR" sz="2400"/>
              <a:t>(Differential deep learning Analysis_DDLA)</a:t>
            </a:r>
            <a:endParaRPr lang="en-US" altLang="ko-KR" sz="2400"/>
          </a:p>
          <a:p>
            <a:pPr marL="228600" lvl="0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r>
              <a:rPr lang="ko-KR" altLang="en-US" sz="2400"/>
              <a:t>분석과정</a:t>
            </a:r>
            <a:endParaRPr lang="ko-KR" altLang="en-US" sz="2400"/>
          </a:p>
          <a:p>
            <a:pPr marL="228600" lvl="0" indent="-228600">
              <a:defRPr/>
            </a:pPr>
            <a:endParaRPr lang="ko-KR" altLang="en-US" sz="2400"/>
          </a:p>
          <a:p>
            <a:pPr marL="685800" lvl="1" indent="-228600">
              <a:defRPr/>
            </a:pPr>
            <a:r>
              <a:rPr lang="ko-KR" altLang="en-US" sz="2100"/>
              <a:t>각 추측키를 다음과 같이 설정 후 신경망 학습</a:t>
            </a:r>
            <a:endParaRPr lang="ko-KR" altLang="en-US" sz="2100"/>
          </a:p>
          <a:p>
            <a:pPr marL="1200000" lvl="2" indent="-285600">
              <a:buFont typeface="Wingdings"/>
              <a:buChar char="ü"/>
              <a:defRPr/>
            </a:pPr>
            <a:r>
              <a:rPr lang="ko-KR" altLang="en-US" sz="1700"/>
              <a:t> 입력</a:t>
            </a:r>
            <a:r>
              <a:rPr lang="en-US" altLang="ko-KR" sz="1700"/>
              <a:t>:</a:t>
            </a:r>
            <a:r>
              <a:rPr lang="ko-KR" altLang="en-US" sz="1700"/>
              <a:t> 파형으로 설정</a:t>
            </a:r>
            <a:endParaRPr lang="ko-KR" altLang="en-US" sz="1700"/>
          </a:p>
          <a:p>
            <a:pPr marL="1200000" lvl="2" indent="-285600">
              <a:buFont typeface="Wingdings"/>
              <a:buChar char="ü"/>
              <a:defRPr/>
            </a:pPr>
            <a:r>
              <a:rPr lang="ko-KR" altLang="en-US" sz="1700"/>
              <a:t> 출력</a:t>
            </a:r>
            <a:r>
              <a:rPr lang="en-US" altLang="ko-KR" sz="1700"/>
              <a:t>:</a:t>
            </a:r>
            <a:r>
              <a:rPr lang="ko-KR" altLang="en-US" sz="1700"/>
              <a:t> 대상 연산 중간값에 대한 </a:t>
            </a:r>
            <a:r>
              <a:rPr lang="en-US" altLang="ko-KR" sz="1700"/>
              <a:t>label</a:t>
            </a:r>
            <a:r>
              <a:rPr lang="ko-KR" altLang="en-US" sz="1700"/>
              <a:t> 값으로 설정</a:t>
            </a:r>
            <a:endParaRPr lang="ko-KR" altLang="en-US" sz="2100"/>
          </a:p>
          <a:p>
            <a:pPr marL="1143000" lvl="2" indent="-228600">
              <a:defRPr/>
            </a:pPr>
            <a:endParaRPr lang="ko-KR" altLang="en-US" sz="2100"/>
          </a:p>
          <a:p>
            <a:pPr marL="685800" lvl="1" indent="-228600">
              <a:defRPr/>
            </a:pPr>
            <a:r>
              <a:rPr lang="ko-KR" altLang="en-US" sz="2100"/>
              <a:t>옳은 키로 계산한 </a:t>
            </a:r>
            <a:r>
              <a:rPr lang="en-US" altLang="ko-KR" sz="2100"/>
              <a:t>label</a:t>
            </a:r>
            <a:r>
              <a:rPr lang="ko-KR" altLang="en-US" sz="2100"/>
              <a:t>의 경우</a:t>
            </a:r>
            <a:r>
              <a:rPr lang="en-US" altLang="ko-KR" sz="2100"/>
              <a:t>.</a:t>
            </a:r>
            <a:endParaRPr lang="ko-KR" altLang="en-US" sz="2100"/>
          </a:p>
          <a:p>
            <a:pPr marL="1200000" lvl="2" indent="-285600">
              <a:buFont typeface="Wingdings"/>
              <a:buChar char="ü"/>
              <a:defRPr/>
            </a:pPr>
            <a:r>
              <a:rPr lang="ko-KR" altLang="en-US" sz="1700"/>
              <a:t>파형과 관계된 값 </a:t>
            </a:r>
            <a:r>
              <a:rPr lang="en-US" altLang="ko-KR" sz="1700"/>
              <a:t>-&gt;</a:t>
            </a:r>
            <a:r>
              <a:rPr lang="ko-KR" altLang="en-US" sz="1700"/>
              <a:t> 신경망 학습이 잘 됨</a:t>
            </a:r>
            <a:endParaRPr lang="ko-KR" altLang="en-US" sz="2100"/>
          </a:p>
          <a:p>
            <a:pPr marL="685800" lvl="1" indent="-228600">
              <a:defRPr/>
            </a:pPr>
            <a:endParaRPr lang="ko-KR" altLang="en-US" sz="2100"/>
          </a:p>
          <a:p>
            <a:pPr marL="685800" lvl="1" indent="-228600">
              <a:defRPr/>
            </a:pPr>
            <a:r>
              <a:rPr lang="ko-KR" altLang="en-US" sz="2100"/>
              <a:t>틑린 키로 계산한 </a:t>
            </a:r>
            <a:r>
              <a:rPr lang="en-US" altLang="ko-KR" sz="2100"/>
              <a:t>label</a:t>
            </a:r>
            <a:r>
              <a:rPr lang="ko-KR" altLang="en-US" sz="2100"/>
              <a:t>의 경우</a:t>
            </a:r>
            <a:r>
              <a:rPr lang="en-US" altLang="ko-KR" sz="2100"/>
              <a:t>,</a:t>
            </a:r>
            <a:endParaRPr lang="en-US" altLang="ko-KR" sz="2100"/>
          </a:p>
          <a:p>
            <a:pPr marL="1200000" lvl="2" indent="-285600">
              <a:buFont typeface="Wingdings"/>
              <a:buChar char="ü"/>
              <a:defRPr/>
            </a:pPr>
            <a:r>
              <a:rPr lang="ko-KR" altLang="en-US" sz="1700"/>
              <a:t>파형과 관계되지 않은 값을 준 것과 같은 효과</a:t>
            </a:r>
            <a:r>
              <a:rPr lang="en-US" altLang="ko-KR" sz="1700"/>
              <a:t>-&gt;</a:t>
            </a:r>
            <a:r>
              <a:rPr lang="ko-KR" altLang="en-US" sz="1700"/>
              <a:t>신경망 학습이 잘 되지 않음</a:t>
            </a:r>
            <a:endParaRPr lang="ko-KR" altLang="en-US" sz="2400"/>
          </a:p>
          <a:p>
            <a:pPr marL="228600" lvl="0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endParaRPr lang="ko-KR" altLang="en-US"/>
          </a:p>
          <a:p>
            <a:pPr lvl="0">
              <a:defRPr/>
            </a:pPr>
            <a:endParaRPr lang="ko-KR" altLang="en-US" sz="2400"/>
          </a:p>
          <a:p>
            <a:pPr marL="742800" lvl="1" indent="-285600">
              <a:buFont typeface="Wingdings"/>
              <a:buChar char="ü"/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endParaRPr lang="ko-KR" altLang="en-US" sz="2000"/>
          </a:p>
        </p:txBody>
      </p:sp>
      <p:sp>
        <p:nvSpPr>
          <p:cNvPr id="4" name=""/>
          <p:cNvSpPr txBox="1"/>
          <p:nvPr/>
        </p:nvSpPr>
        <p:spPr>
          <a:xfrm>
            <a:off x="6288330" y="6378087"/>
            <a:ext cx="4377838" cy="3637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3181716" y="6507627"/>
            <a:ext cx="8644305" cy="24369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000"/>
              <a:t>한재승, 심보연, 임한섭, 김주환, 한동국 (2020). 효과적인 딥러닝 기반 비프로파일링 부채널 분석 모델 설계방안. 정보보호학회논문지, 30(6), 1291-1300.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/>
              <a:t>Auto-Encoder</a:t>
            </a:r>
            <a:endParaRPr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148643"/>
          </a:xfrm>
        </p:spPr>
        <p:txBody>
          <a:bodyPr>
            <a:normAutofit/>
          </a:bodyPr>
          <a:lstStyle/>
          <a:p>
            <a:pPr marL="0" lvl="0" indent="0">
              <a:buNone/>
              <a:defRPr/>
            </a:pPr>
            <a:endParaRPr lang="ko-KR" altLang="en-US" sz="2000"/>
          </a:p>
          <a:p>
            <a:pPr marL="228600" lvl="0" indent="-228600">
              <a:defRPr/>
            </a:pPr>
            <a:r>
              <a:rPr lang="ko-KR" altLang="en-US" sz="2400"/>
              <a:t>딥러닝 알고리즘 중 대표적인 비지도 학습</a:t>
            </a:r>
            <a:endParaRPr lang="ko-KR" altLang="en-US" sz="2400"/>
          </a:p>
          <a:p>
            <a:pPr marL="228600" lvl="0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r>
              <a:rPr lang="ko-KR" altLang="en-US" sz="2400"/>
              <a:t>뉴런 네트워크의 출력을 입력과 유사하도록 학습</a:t>
            </a:r>
            <a:endParaRPr lang="ko-KR" altLang="en-US" sz="2400"/>
          </a:p>
          <a:p>
            <a:pPr marL="228600" lvl="0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r>
              <a:rPr lang="ko-KR" altLang="en-US" sz="2400"/>
              <a:t>데이터를 압축하거나 뉴런 네트워크의 사전 학습 등의 목적을 위해 사용</a:t>
            </a:r>
            <a:endParaRPr lang="ko-KR" altLang="en-US" sz="2400"/>
          </a:p>
          <a:p>
            <a:pPr marL="228600" lvl="0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endParaRPr lang="ko-KR" altLang="en-US" sz="2000"/>
          </a:p>
          <a:p>
            <a:pPr marL="228600" lvl="0" indent="-228600">
              <a:defRPr/>
            </a:pPr>
            <a:endParaRPr lang="en-US" altLang="ko-KR" sz="2000"/>
          </a:p>
          <a:p>
            <a:pPr marL="228600" lvl="0" indent="-228600">
              <a:defRPr/>
            </a:pPr>
            <a:endParaRPr lang="en-US" altLang="ko-KR" sz="2000"/>
          </a:p>
          <a:p>
            <a:pPr marL="228600" lvl="0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endParaRPr lang="ko-KR" altLang="en-US"/>
          </a:p>
          <a:p>
            <a:pPr lvl="0">
              <a:defRPr/>
            </a:pPr>
            <a:endParaRPr lang="ko-KR" altLang="en-US" sz="2400"/>
          </a:p>
          <a:p>
            <a:pPr marL="742800" lvl="1" indent="-285600">
              <a:buFont typeface="Wingdings"/>
              <a:buChar char="ü"/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endParaRPr lang="ko-KR" altLang="en-US" sz="2000"/>
          </a:p>
        </p:txBody>
      </p:sp>
      <p:sp>
        <p:nvSpPr>
          <p:cNvPr id="4" name=""/>
          <p:cNvSpPr txBox="1"/>
          <p:nvPr/>
        </p:nvSpPr>
        <p:spPr>
          <a:xfrm>
            <a:off x="6288330" y="6378087"/>
            <a:ext cx="4377838" cy="3637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111374" y="6467053"/>
            <a:ext cx="9630832" cy="23664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권동근, 진성현, 김희석, 홍석희 (2019). 비프로파일링 기반 전력 분석의 성능 향상을 위한 오토인코더 기반 잡음 제거 기술. 정보보호학회논문지, 29(3), 491-501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/>
              <a:t>Auto-Encoder</a:t>
            </a:r>
            <a:endParaRPr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148643"/>
          </a:xfrm>
        </p:spPr>
        <p:txBody>
          <a:bodyPr>
            <a:noAutofit/>
          </a:bodyPr>
          <a:lstStyle/>
          <a:p>
            <a:pPr marL="228600" lvl="0" indent="-228600">
              <a:defRPr/>
            </a:pPr>
            <a:endParaRPr lang="ko-KR" altLang="en-US" sz="2000"/>
          </a:p>
          <a:p>
            <a:pPr marL="228600" lvl="0" indent="-228600">
              <a:defRPr/>
            </a:pPr>
            <a:r>
              <a:rPr lang="ko-KR" altLang="en-US" sz="2000"/>
              <a:t>데이터의 차원을 압축하는 방법으로 사용 가능</a:t>
            </a:r>
            <a:endParaRPr lang="ko-KR" altLang="en-US" sz="2000"/>
          </a:p>
          <a:p>
            <a:pPr marL="228600" lvl="0" indent="-228600">
              <a:defRPr/>
            </a:pPr>
            <a:endParaRPr lang="ko-KR" altLang="en-US" sz="2000"/>
          </a:p>
          <a:p>
            <a:pPr marL="228600" lvl="0" indent="-228600">
              <a:defRPr/>
            </a:pPr>
            <a:r>
              <a:rPr lang="ko-KR" altLang="en-US" sz="2000"/>
              <a:t>차원 압축 목적으로 사용되는 오토인코더</a:t>
            </a:r>
            <a:endParaRPr lang="ko-KR" altLang="en-US" sz="2000"/>
          </a:p>
          <a:p>
            <a:pPr marL="228600" lvl="0" indent="-228600">
              <a:defRPr/>
            </a:pPr>
            <a:endParaRPr lang="ko-KR" altLang="en-US" sz="2000"/>
          </a:p>
          <a:p>
            <a:pPr marL="457200" lvl="1" indent="0">
              <a:buNone/>
              <a:defRPr/>
            </a:pPr>
            <a:r>
              <a:rPr lang="ko-KR" altLang="en-US" sz="2000"/>
              <a:t>→ 인코더 부분과 디코더 부분으로 구성</a:t>
            </a:r>
            <a:endParaRPr lang="ko-KR" altLang="en-US" sz="2000"/>
          </a:p>
          <a:p>
            <a:pPr marL="685800" lvl="1" indent="-228600">
              <a:defRPr/>
            </a:pPr>
            <a:endParaRPr lang="ko-KR" altLang="en-US" sz="2000"/>
          </a:p>
          <a:p>
            <a:pPr marL="1200000" lvl="2" indent="-285600">
              <a:buFont typeface="Wingdings"/>
              <a:buChar char="ü"/>
              <a:defRPr/>
            </a:pPr>
            <a:r>
              <a:rPr lang="ko-KR" altLang="en-US" sz="1700"/>
              <a:t>입력 데이터의 차원을 압축하는 인코더 </a:t>
            </a:r>
            <a:endParaRPr lang="ko-KR" altLang="en-US" sz="1700"/>
          </a:p>
          <a:p>
            <a:pPr marL="1143000" lvl="2" indent="-228600">
              <a:defRPr/>
            </a:pPr>
            <a:endParaRPr lang="ko-KR" altLang="en-US" sz="1700"/>
          </a:p>
          <a:p>
            <a:pPr marL="1200000" lvl="2" indent="-285600">
              <a:buFont typeface="Wingdings"/>
              <a:buChar char="ü"/>
              <a:defRPr/>
            </a:pPr>
            <a:r>
              <a:rPr lang="ko-KR" altLang="en-US" sz="1700"/>
              <a:t>인코더를 통해 압축된 데이터 원본의 입력 데이터로 다시 재구성하는 디코더</a:t>
            </a:r>
            <a:endParaRPr lang="ko-KR" altLang="en-US" sz="1700"/>
          </a:p>
          <a:p>
            <a:pPr marL="1200000" lvl="2" indent="-285600">
              <a:buFont typeface="Wingdings"/>
              <a:buChar char="ü"/>
              <a:defRPr/>
            </a:pPr>
            <a:endParaRPr lang="ko-KR" altLang="en-US" sz="1700"/>
          </a:p>
          <a:p>
            <a:pPr marL="685800" lvl="1" indent="-228600">
              <a:defRPr/>
            </a:pPr>
            <a:endParaRPr lang="ko-KR" altLang="en-US" sz="1700"/>
          </a:p>
          <a:p>
            <a:pPr marL="685800" lvl="1" indent="-228600">
              <a:defRPr/>
            </a:pPr>
            <a:endParaRPr lang="ko-KR" altLang="en-US" sz="1700"/>
          </a:p>
          <a:p>
            <a:pPr marL="228600" lvl="0" indent="-228600">
              <a:defRPr/>
            </a:pPr>
            <a:endParaRPr lang="ko-KR" altLang="en-US" sz="2000"/>
          </a:p>
          <a:p>
            <a:pPr marL="228600" lvl="0" indent="-228600">
              <a:defRPr/>
            </a:pPr>
            <a:endParaRPr lang="ko-KR" altLang="en-US" sz="2000"/>
          </a:p>
          <a:p>
            <a:pPr marL="228600" lvl="0" indent="-228600">
              <a:defRPr/>
            </a:pPr>
            <a:endParaRPr lang="ko-KR" altLang="en-US" sz="2000"/>
          </a:p>
          <a:p>
            <a:pPr marL="228600" lvl="0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endParaRPr lang="ko-KR" altLang="en-US" sz="2000"/>
          </a:p>
          <a:p>
            <a:pPr marL="228600" lvl="0" indent="-228600">
              <a:defRPr/>
            </a:pPr>
            <a:endParaRPr lang="en-US" altLang="ko-KR" sz="2000"/>
          </a:p>
          <a:p>
            <a:pPr marL="228600" lvl="0" indent="-228600">
              <a:defRPr/>
            </a:pPr>
            <a:endParaRPr lang="en-US" altLang="ko-KR" sz="2000"/>
          </a:p>
          <a:p>
            <a:pPr marL="228600" lvl="0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endParaRPr lang="ko-KR" altLang="en-US"/>
          </a:p>
          <a:p>
            <a:pPr lvl="0">
              <a:defRPr/>
            </a:pPr>
            <a:endParaRPr lang="ko-KR" altLang="en-US" sz="2400"/>
          </a:p>
          <a:p>
            <a:pPr marL="742800" lvl="1" indent="-285600">
              <a:buFont typeface="Wingdings"/>
              <a:buChar char="ü"/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endParaRPr lang="ko-KR" altLang="en-US" sz="2000"/>
          </a:p>
        </p:txBody>
      </p:sp>
      <p:sp>
        <p:nvSpPr>
          <p:cNvPr id="4" name=""/>
          <p:cNvSpPr txBox="1"/>
          <p:nvPr/>
        </p:nvSpPr>
        <p:spPr>
          <a:xfrm>
            <a:off x="6288330" y="6378087"/>
            <a:ext cx="4377838" cy="3637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111374" y="6467053"/>
            <a:ext cx="9630832" cy="23664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권동근, 진성현, 김희석, 홍석희 (2019). 비프로파일링 기반 전력 분석의 성능 향상을 위한 오토인코더 기반 잡음 제거 기술. 정보보호학회논문지, 29(3), 491-501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69014" y="1063625"/>
            <a:ext cx="4012120" cy="2877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/>
              <a:t>Denoising</a:t>
            </a:r>
            <a:r>
              <a:rPr lang="ko-KR" altLang="en-US"/>
              <a:t> </a:t>
            </a:r>
            <a:r>
              <a:rPr lang="en-US" altLang="en-US"/>
              <a:t>Auto-Encoder</a:t>
            </a:r>
            <a:endParaRPr lang="en-US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rcRect t="5540"/>
          <a:stretch>
            <a:fillRect/>
          </a:stretch>
        </p:blipFill>
        <p:spPr>
          <a:xfrm>
            <a:off x="6671263" y="1055158"/>
            <a:ext cx="5086818" cy="3922182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148643"/>
          </a:xfrm>
        </p:spPr>
        <p:txBody>
          <a:bodyPr>
            <a:noAutofit/>
          </a:bodyPr>
          <a:lstStyle/>
          <a:p>
            <a:pPr marL="228600" lvl="0" indent="-228600">
              <a:defRPr/>
            </a:pPr>
            <a:endParaRPr lang="ko-KR" altLang="en-US" sz="2000"/>
          </a:p>
          <a:p>
            <a:pPr marL="228600" lvl="0" indent="-228600">
              <a:defRPr/>
            </a:pPr>
            <a:r>
              <a:rPr lang="ko-KR" altLang="en-US" sz="2400"/>
              <a:t>오토인코도와 네트워크의 구조 동일</a:t>
            </a:r>
            <a:endParaRPr lang="ko-KR" altLang="en-US" sz="2000"/>
          </a:p>
          <a:p>
            <a:pPr marL="457200" lvl="1" indent="0">
              <a:buNone/>
              <a:defRPr/>
            </a:pPr>
            <a:endParaRPr lang="ko-KR" altLang="en-US" sz="2000"/>
          </a:p>
          <a:p>
            <a:pPr marL="457200" lvl="1" indent="0">
              <a:buNone/>
              <a:defRPr/>
            </a:pPr>
            <a:r>
              <a:rPr lang="ko-KR" altLang="en-US" sz="2000"/>
              <a:t>→ 학습에 사용되는 데이터에서 차이 존재</a:t>
            </a: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endParaRPr lang="ko-KR" altLang="en-US" sz="2000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 sz="2000"/>
              <a:t>오토인코더 </a:t>
            </a:r>
            <a:endParaRPr lang="en-US" altLang="ko-KR" sz="2000"/>
          </a:p>
          <a:p>
            <a:pPr marL="914400" lvl="2" indent="0">
              <a:buNone/>
              <a:defRPr/>
            </a:pPr>
            <a:r>
              <a:rPr lang="ko-KR" altLang="en-US"/>
              <a:t>원본데이터  </a:t>
            </a:r>
            <a:r>
              <a:rPr lang="en-US" altLang="ko-KR"/>
              <a:t>X</a:t>
            </a:r>
            <a:r>
              <a:rPr lang="ko-KR" altLang="en-US"/>
              <a:t>를 그대로 사용 </a:t>
            </a:r>
            <a:endParaRPr lang="ko-KR" altLang="en-US"/>
          </a:p>
          <a:p>
            <a:pPr marL="742800" lvl="1" indent="-285600">
              <a:buFont typeface="Wingdings"/>
              <a:buChar char="ü"/>
              <a:defRPr/>
            </a:pPr>
            <a:r>
              <a:rPr lang="ko-KR" altLang="en-US" sz="2000"/>
              <a:t>노이즈 제거 오토인코더 </a:t>
            </a:r>
            <a:r>
              <a:rPr lang="en-US" altLang="ko-KR" sz="2000"/>
              <a:t>(DAE)</a:t>
            </a:r>
            <a:endParaRPr lang="en-US" altLang="ko-KR" sz="2000"/>
          </a:p>
          <a:p>
            <a:pPr marL="914400" lvl="2" indent="0">
              <a:buNone/>
              <a:defRPr/>
            </a:pPr>
            <a:r>
              <a:rPr lang="ko-KR" altLang="en-US"/>
              <a:t>학습 데이터</a:t>
            </a:r>
            <a:r>
              <a:rPr lang="en-US" altLang="ko-KR"/>
              <a:t>+</a:t>
            </a:r>
            <a:r>
              <a:rPr lang="ko-KR" altLang="en-US"/>
              <a:t>노이즈가 들어간 데이터 </a:t>
            </a:r>
            <a:r>
              <a:rPr lang="en-US" altLang="ko-KR"/>
              <a:t>X’</a:t>
            </a:r>
            <a:r>
              <a:rPr lang="ko-KR" altLang="en-US"/>
              <a:t> </a:t>
            </a:r>
            <a:endParaRPr lang="ko-KR" altLang="en-US"/>
          </a:p>
          <a:p>
            <a:pPr marL="914400" lvl="2" indent="0">
              <a:buNone/>
              <a:defRPr/>
            </a:pPr>
            <a:r>
              <a:rPr lang="ko-KR" altLang="en-US"/>
              <a:t>를 뉴런 네트워크 입력으로 사용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 sz="2000"/>
          </a:p>
          <a:p>
            <a:pPr marL="228600" lvl="0" indent="-228600">
              <a:defRPr/>
            </a:pPr>
            <a:r>
              <a:rPr lang="ko-KR" altLang="en-US" sz="2400"/>
              <a:t>공격자가 임의로 추가한 노이즈를 제거하여 원본 데이터를 복원할 수 있도록 뉴런 네트워크 학습</a:t>
            </a:r>
            <a:endParaRPr lang="ko-KR" altLang="en-US" sz="2400"/>
          </a:p>
          <a:p>
            <a:pPr marL="685800" lvl="1" indent="-228600">
              <a:defRPr/>
            </a:pPr>
            <a:endParaRPr lang="ko-KR" altLang="en-US"/>
          </a:p>
          <a:p>
            <a:pPr marL="685800" lvl="1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endParaRPr lang="ko-KR" altLang="en-US" sz="2000"/>
          </a:p>
          <a:p>
            <a:pPr marL="228600" lvl="0" indent="-228600">
              <a:defRPr/>
            </a:pPr>
            <a:endParaRPr lang="ko-KR" altLang="en-US" sz="2000"/>
          </a:p>
          <a:p>
            <a:pPr marL="228600" lvl="0" indent="-228600">
              <a:defRPr/>
            </a:pPr>
            <a:endParaRPr lang="ko-KR" altLang="en-US" sz="2000"/>
          </a:p>
          <a:p>
            <a:pPr marL="228600" lvl="0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endParaRPr lang="ko-KR" altLang="en-US" sz="2000"/>
          </a:p>
          <a:p>
            <a:pPr marL="228600" lvl="0" indent="-228600">
              <a:defRPr/>
            </a:pPr>
            <a:endParaRPr lang="en-US" altLang="ko-KR" sz="2000"/>
          </a:p>
          <a:p>
            <a:pPr marL="228600" lvl="0" indent="-228600">
              <a:defRPr/>
            </a:pPr>
            <a:endParaRPr lang="en-US" altLang="ko-KR" sz="2000"/>
          </a:p>
          <a:p>
            <a:pPr marL="228600" lvl="0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endParaRPr lang="ko-KR" altLang="en-US" sz="2400"/>
          </a:p>
          <a:p>
            <a:pPr marL="228600" lvl="0" indent="-228600">
              <a:defRPr/>
            </a:pPr>
            <a:endParaRPr lang="ko-KR" altLang="en-US"/>
          </a:p>
          <a:p>
            <a:pPr lvl="0">
              <a:defRPr/>
            </a:pPr>
            <a:endParaRPr lang="ko-KR" altLang="en-US" sz="2400"/>
          </a:p>
          <a:p>
            <a:pPr marL="742800" lvl="1" indent="-285600">
              <a:buFont typeface="Wingdings"/>
              <a:buChar char="ü"/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endParaRPr lang="ko-KR" altLang="en-US" sz="2000"/>
          </a:p>
        </p:txBody>
      </p:sp>
      <p:sp>
        <p:nvSpPr>
          <p:cNvPr id="4" name=""/>
          <p:cNvSpPr txBox="1"/>
          <p:nvPr/>
        </p:nvSpPr>
        <p:spPr>
          <a:xfrm>
            <a:off x="6288330" y="6378087"/>
            <a:ext cx="4377838" cy="3637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111374" y="6467053"/>
            <a:ext cx="9630832" cy="23664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권동근, 진성현, 김희석, 홍석희 (2019). 비프로파일링 기반 전력 분석의 성능 향상을 위한 오토인코더 기반 잡음 제거 기술. 정보보호학회논문지, 29(3), 491-501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9516" y="2905125"/>
            <a:ext cx="5245760" cy="34017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/>
              <a:t>Side-Channel Auto-Encoder</a:t>
            </a:r>
            <a:endParaRPr lang="en-US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148643"/>
          </a:xfrm>
        </p:spPr>
        <p:txBody>
          <a:bodyPr>
            <a:noAutofit/>
          </a:bodyPr>
          <a:lstStyle/>
          <a:p>
            <a:pPr marL="0" lvl="0" indent="0">
              <a:buNone/>
              <a:defRPr/>
            </a:pPr>
            <a:endParaRPr lang="ko-KR" altLang="en-US" sz="2000"/>
          </a:p>
          <a:p>
            <a:pPr marL="228600" lvl="0" indent="-228600">
              <a:defRPr/>
            </a:pPr>
            <a:r>
              <a:rPr lang="ko-KR" altLang="en-US" sz="2000"/>
              <a:t>부채널 환경에서는 공격의 대상이 되는 연산은 어떤 특정 시점에서만 수행</a:t>
            </a:r>
            <a:endParaRPr lang="ko-KR" altLang="en-US" sz="2000"/>
          </a:p>
          <a:p>
            <a:pPr marL="457200" lvl="1" indent="0">
              <a:buNone/>
              <a:defRPr/>
            </a:pPr>
            <a:r>
              <a:rPr lang="ko-KR" altLang="en-US" sz="1700"/>
              <a:t>→ 랜덤한 시점을 </a:t>
            </a:r>
            <a:r>
              <a:rPr lang="en-US" altLang="ko-KR" sz="1700"/>
              <a:t>0</a:t>
            </a:r>
            <a:r>
              <a:rPr lang="ko-KR" altLang="en-US" sz="1700"/>
              <a:t>으로 초기화하여 학습 데이터를 생성할 경우</a:t>
            </a:r>
            <a:r>
              <a:rPr lang="en-US" altLang="ko-KR" sz="1700"/>
              <a:t>,</a:t>
            </a:r>
            <a:r>
              <a:rPr lang="ko-KR" altLang="en-US" sz="1700"/>
              <a:t> 공격의 타겟이 되는 정보가 제외된 학습 데이터가 생성될 수 있어 부채널 분석 환경에</a:t>
            </a:r>
            <a:r>
              <a:rPr lang="ko-KR" altLang="en-US" sz="1700" b="1"/>
              <a:t> 적합하지 않음</a:t>
            </a:r>
            <a:endParaRPr lang="ko-KR" altLang="en-US" sz="1700" b="1"/>
          </a:p>
          <a:p>
            <a:pPr marL="228600" lvl="0" indent="-228600">
              <a:defRPr/>
            </a:pPr>
            <a:r>
              <a:rPr lang="en-US" altLang="ko-KR" sz="2000" b="0"/>
              <a:t>DAE</a:t>
            </a:r>
            <a:r>
              <a:rPr lang="ko-KR" altLang="en-US" sz="2000" b="0"/>
              <a:t>와 다르게 입력 데이터를 기본 오토인코더와  동일하게</a:t>
            </a:r>
            <a:r>
              <a:rPr lang="en-US" altLang="ko-KR" sz="2000" b="0"/>
              <a:t> </a:t>
            </a:r>
            <a:r>
              <a:rPr lang="ko-KR" altLang="en-US" sz="2000" b="0"/>
              <a:t>학습데이터로 사용</a:t>
            </a:r>
            <a:endParaRPr lang="ko-KR" altLang="en-US" sz="2000" b="0"/>
          </a:p>
          <a:p>
            <a:pPr marL="228600" lvl="0" indent="-228600">
              <a:defRPr/>
            </a:pPr>
            <a:endParaRPr lang="ko-KR" altLang="en-US" sz="2000" b="0"/>
          </a:p>
          <a:p>
            <a:pPr marL="228600" lvl="0" indent="-228600">
              <a:defRPr/>
            </a:pPr>
            <a:r>
              <a:rPr lang="ko-KR" altLang="en-US" sz="2000" b="0"/>
              <a:t>전처리 기법을 이용하여 처리한 데이터를 라벨로 사용</a:t>
            </a:r>
            <a:endParaRPr lang="ko-KR" altLang="en-US" sz="2000" b="0"/>
          </a:p>
          <a:p>
            <a:pPr marL="228600" lvl="0" indent="-228600">
              <a:defRPr/>
            </a:pPr>
            <a:endParaRPr lang="ko-KR" altLang="en-US" sz="2000" b="0"/>
          </a:p>
          <a:p>
            <a:pPr marL="228600" lvl="0" indent="-228600">
              <a:defRPr/>
            </a:pPr>
            <a:r>
              <a:rPr lang="ko-KR" altLang="en-US" sz="2000" b="0"/>
              <a:t>출력데이터</a:t>
            </a:r>
            <a:r>
              <a:rPr lang="en-US" altLang="ko-KR" sz="2000" b="0"/>
              <a:t>Y</a:t>
            </a:r>
            <a:r>
              <a:rPr lang="ko-KR" altLang="en-US" sz="2000" b="0"/>
              <a:t>와 전처리데이터</a:t>
            </a:r>
            <a:r>
              <a:rPr lang="en-US" altLang="ko-KR" sz="2000" b="0"/>
              <a:t> X’</a:t>
            </a:r>
            <a:r>
              <a:rPr lang="ko-KR" altLang="en-US" sz="2000" b="0"/>
              <a:t>와 손실을 계산하여 가중치 학습</a:t>
            </a:r>
            <a:endParaRPr lang="ko-KR" altLang="en-US" sz="2000" b="0"/>
          </a:p>
          <a:p>
            <a:pPr marL="228600" lvl="0" indent="-228600">
              <a:defRPr/>
            </a:pPr>
            <a:endParaRPr lang="ko-KR" altLang="en-US" sz="2000" b="1"/>
          </a:p>
          <a:p>
            <a:pPr marL="228600" lvl="0" indent="-228600">
              <a:defRPr/>
            </a:pPr>
            <a:r>
              <a:rPr lang="ko-KR" altLang="en-US" sz="2000" b="1"/>
              <a:t>수집한 전력파형에 존재하는 노이즈를 제거하도록 학습하는 것</a:t>
            </a:r>
            <a:endParaRPr lang="ko-KR" altLang="en-US" sz="2000" b="0"/>
          </a:p>
          <a:p>
            <a:pPr marL="228600" lvl="0" indent="-228600">
              <a:defRPr/>
            </a:pPr>
            <a:endParaRPr lang="ko-KR" altLang="en-US" sz="1000" b="0"/>
          </a:p>
          <a:p>
            <a:pPr marL="228600" lvl="0" indent="-228600">
              <a:defRPr/>
            </a:pPr>
            <a:r>
              <a:rPr lang="ko-KR" altLang="en-US" sz="2000" b="0"/>
              <a:t>전처리 과정 이후</a:t>
            </a:r>
            <a:r>
              <a:rPr lang="en-US" altLang="ko-KR" sz="2000" b="0"/>
              <a:t>,</a:t>
            </a:r>
            <a:r>
              <a:rPr lang="ko-KR" altLang="en-US" sz="2000" b="0"/>
              <a:t> 논프로파일링에 해당하는 </a:t>
            </a:r>
            <a:endParaRPr lang="ko-KR" altLang="en-US" sz="2000" b="0"/>
          </a:p>
          <a:p>
            <a:pPr marL="0" lvl="0" indent="0">
              <a:buNone/>
              <a:defRPr/>
            </a:pPr>
            <a:r>
              <a:rPr lang="ko-KR" altLang="en-US" sz="2000" b="0"/>
              <a:t>    기존 부채널분석 기법을 사용하여 비밀정보 복원 가능</a:t>
            </a:r>
            <a:endParaRPr lang="ko-KR" altLang="en-US" sz="1700" b="0"/>
          </a:p>
          <a:p>
            <a:pPr marL="0" lvl="0" indent="0">
              <a:buNone/>
              <a:defRPr/>
            </a:pPr>
            <a:endParaRPr lang="ko-KR" altLang="en-US" sz="2000" b="0"/>
          </a:p>
          <a:p>
            <a:pPr marL="0" lvl="0" indent="0">
              <a:buNone/>
              <a:defRPr/>
            </a:pPr>
            <a:endParaRPr lang="ko-KR" altLang="en-US" sz="2000" b="1"/>
          </a:p>
          <a:p>
            <a:pPr marL="685800" lvl="1" indent="-228600">
              <a:defRPr/>
            </a:pPr>
            <a:endParaRPr lang="ko-KR" altLang="en-US" sz="2000"/>
          </a:p>
          <a:p>
            <a:pPr marL="685800" lvl="1" indent="-228600">
              <a:defRPr/>
            </a:pPr>
            <a:endParaRPr lang="ko-KR" altLang="en-US" sz="2000"/>
          </a:p>
          <a:p>
            <a:pPr marL="685800" lvl="1" indent="-228600">
              <a:defRPr/>
            </a:pPr>
            <a:endParaRPr lang="ko-KR" altLang="en-US" sz="2000"/>
          </a:p>
        </p:txBody>
      </p:sp>
      <p:sp>
        <p:nvSpPr>
          <p:cNvPr id="4" name=""/>
          <p:cNvSpPr txBox="1"/>
          <p:nvPr/>
        </p:nvSpPr>
        <p:spPr>
          <a:xfrm>
            <a:off x="6288330" y="6378087"/>
            <a:ext cx="4377838" cy="3637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2111374" y="6467053"/>
            <a:ext cx="9630832" cy="23664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권동근, 진성현, 김희석, 홍석희 (2019). 비프로파일링 기반 전력 분석의 성능 향상을 위한 오토인코더 기반 잡음 제거 기술. 정보보호학회논문지, 29(3), 491-501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513</ep:Words>
  <ep:PresentationFormat>와이드스크린</ep:PresentationFormat>
  <ep:Paragraphs>73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ep:HeadingPairs>
  <ep:TitlesOfParts>
    <vt:vector size="12" baseType="lpstr">
      <vt:lpstr>CryptoCraft 테마</vt:lpstr>
      <vt:lpstr>제목 테마</vt:lpstr>
      <vt:lpstr>Side-Channel Auto-Encoder  논프로파일링 환경에서 오토인코더를 잡음 제거하는  전처리기로 사용한 기법</vt:lpstr>
      <vt:lpstr>논프로파일링</vt:lpstr>
      <vt:lpstr>논프로파일링</vt:lpstr>
      <vt:lpstr>논프로파일링</vt:lpstr>
      <vt:lpstr>딥러닝 기반 논프로파일링</vt:lpstr>
      <vt:lpstr>Auto-Encoder</vt:lpstr>
      <vt:lpstr>Auto-Encoder</vt:lpstr>
      <vt:lpstr>Denoising Auto-Encoder</vt:lpstr>
      <vt:lpstr>Side-Channel Auto-Encoder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82107</cp:lastModifiedBy>
  <dcterms:modified xsi:type="dcterms:W3CDTF">2021-01-24T17:40:25.740</dcterms:modified>
  <cp:revision>401</cp:revision>
  <dc:title>PowerPoint 프레젠테이션</dc:title>
  <cp:version/>
</cp:coreProperties>
</file>