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4" r:id="rId2"/>
  </p:sldMasterIdLst>
  <p:notesMasterIdLst>
    <p:notesMasterId r:id="rId22"/>
  </p:notesMasterIdLst>
  <p:handoutMasterIdLst>
    <p:handoutMasterId r:id="rId23"/>
  </p:handoutMasterIdLst>
  <p:sldIdLst>
    <p:sldId id="269" r:id="rId3"/>
    <p:sldId id="275" r:id="rId4"/>
    <p:sldId id="280" r:id="rId5"/>
    <p:sldId id="381" r:id="rId6"/>
    <p:sldId id="337" r:id="rId7"/>
    <p:sldId id="379" r:id="rId8"/>
    <p:sldId id="382" r:id="rId9"/>
    <p:sldId id="380" r:id="rId10"/>
    <p:sldId id="383" r:id="rId11"/>
    <p:sldId id="348" r:id="rId12"/>
    <p:sldId id="388" r:id="rId13"/>
    <p:sldId id="386" r:id="rId14"/>
    <p:sldId id="387" r:id="rId15"/>
    <p:sldId id="384" r:id="rId16"/>
    <p:sldId id="374" r:id="rId17"/>
    <p:sldId id="385" r:id="rId18"/>
    <p:sldId id="389" r:id="rId19"/>
    <p:sldId id="390" r:id="rId20"/>
    <p:sldId id="311" r:id="rId21"/>
  </p:sldIdLst>
  <p:sldSz cx="12192000" cy="6858000"/>
  <p:notesSz cx="6858000" cy="9144000"/>
  <p:embeddedFontLst>
    <p:embeddedFont>
      <p:font typeface="맑은 고딕" panose="020B0503020000020004" pitchFamily="50" charset="-127"/>
      <p:regular r:id="rId24"/>
      <p:bold r:id="rId25"/>
    </p:embeddedFont>
    <p:embeddedFont>
      <p:font typeface="Aharoni" panose="02010803020104030203" pitchFamily="2" charset="-79"/>
      <p:bold r:id="rId26"/>
    </p:embeddedFont>
    <p:embeddedFont>
      <p:font typeface="Cambria Math" panose="02040503050406030204" pitchFamily="18" charset="0"/>
      <p:regular r:id="rId27"/>
    </p:embeddedFont>
    <p:embeddedFont>
      <p:font typeface="함초롬돋움" panose="020B0604000101010101" pitchFamily="50" charset="-127"/>
      <p:regular r:id="rId28"/>
      <p:bold r:id="rId29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9966FF"/>
    <a:srgbClr val="9900FF"/>
    <a:srgbClr val="51DFBA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1385" autoAdjust="0"/>
  </p:normalViewPr>
  <p:slideViewPr>
    <p:cSldViewPr snapToGrid="0">
      <p:cViewPr varScale="1">
        <p:scale>
          <a:sx n="86" d="100"/>
          <a:sy n="86" d="100"/>
        </p:scale>
        <p:origin x="90" y="4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89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0092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확률변수의 개수를 정확히 셀 수 있을 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이산확률분포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4146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0350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2706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V</a:t>
            </a:r>
            <a:r>
              <a:rPr lang="ko-KR" altLang="en-US" dirty="0" smtClean="0"/>
              <a:t>를 </a:t>
            </a:r>
            <a:r>
              <a:rPr lang="en-US" altLang="ko-KR" dirty="0" smtClean="0"/>
              <a:t>G</a:t>
            </a:r>
            <a:r>
              <a:rPr lang="ko-KR" altLang="en-US" dirty="0" smtClean="0"/>
              <a:t>는 낮추려고</a:t>
            </a:r>
            <a:r>
              <a:rPr lang="en-US" altLang="ko-KR" dirty="0" smtClean="0"/>
              <a:t>, D</a:t>
            </a:r>
            <a:r>
              <a:rPr lang="ko-KR" altLang="en-US" dirty="0" smtClean="0"/>
              <a:t>를 높이려고 노력</a:t>
            </a:r>
            <a:endParaRPr lang="en-US" altLang="ko-KR" dirty="0" smtClean="0"/>
          </a:p>
          <a:p>
            <a:r>
              <a:rPr lang="en-US" altLang="ko-KR" dirty="0" smtClean="0"/>
              <a:t>D</a:t>
            </a:r>
            <a:r>
              <a:rPr lang="ko-KR" altLang="en-US" dirty="0" smtClean="0"/>
              <a:t>는 원본이미지에 대해서는 </a:t>
            </a:r>
            <a:r>
              <a:rPr lang="en-US" altLang="ko-KR" dirty="0" smtClean="0"/>
              <a:t>1</a:t>
            </a:r>
            <a:r>
              <a:rPr lang="ko-KR" altLang="en-US" dirty="0" smtClean="0"/>
              <a:t>로 가짜이미지에 대해서는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분류하는게 목적</a:t>
            </a:r>
            <a:endParaRPr lang="en-US" altLang="ko-KR" dirty="0" smtClean="0"/>
          </a:p>
          <a:p>
            <a:r>
              <a:rPr lang="en-US" altLang="ko-KR" dirty="0" smtClean="0"/>
              <a:t>G</a:t>
            </a:r>
            <a:r>
              <a:rPr lang="ko-KR" altLang="en-US" dirty="0" smtClean="0"/>
              <a:t>는 오른쪽 식만 이용함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왼쪽에는 </a:t>
            </a:r>
            <a:r>
              <a:rPr lang="en-US" altLang="ko-KR" dirty="0" smtClean="0"/>
              <a:t>G</a:t>
            </a:r>
            <a:r>
              <a:rPr lang="ko-KR" altLang="en-US" dirty="0" smtClean="0"/>
              <a:t>가 포함되지 않으니까 </a:t>
            </a:r>
            <a:r>
              <a:rPr lang="ko-KR" altLang="en-US" dirty="0" err="1" smtClean="0"/>
              <a:t>상수취급</a:t>
            </a:r>
            <a:r>
              <a:rPr lang="en-US" altLang="ko-KR" dirty="0" smtClean="0"/>
              <a:t>. </a:t>
            </a:r>
            <a:r>
              <a:rPr lang="ko-KR" altLang="en-US" dirty="0" smtClean="0"/>
              <a:t>즉 최소화가 목적임 </a:t>
            </a:r>
            <a:r>
              <a:rPr lang="en-US" altLang="ko-KR" dirty="0" smtClean="0"/>
              <a:t>(1-1=0). </a:t>
            </a:r>
            <a:r>
              <a:rPr lang="ko-KR" altLang="en-US" dirty="0" smtClean="0"/>
              <a:t>그럴싸해 보이게 생성하는게 목표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8300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G</a:t>
            </a:r>
            <a:r>
              <a:rPr lang="ko-KR" altLang="en-US" dirty="0" smtClean="0"/>
              <a:t>는 어찌하면 더 진짜처럼 만들지 노력</a:t>
            </a:r>
            <a:endParaRPr lang="en-US" altLang="ko-KR" dirty="0" smtClean="0"/>
          </a:p>
          <a:p>
            <a:r>
              <a:rPr lang="en-US" altLang="ko-KR" dirty="0" smtClean="0"/>
              <a:t>D</a:t>
            </a:r>
            <a:r>
              <a:rPr lang="ko-KR" altLang="en-US" dirty="0" smtClean="0"/>
              <a:t>는 어찌하면 가짜를 잘 판별할 수 있을지 노력</a:t>
            </a:r>
            <a:endParaRPr lang="en-US" altLang="ko-KR" dirty="0" smtClean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dirty="0" smtClean="0"/>
              <a:t>0.5 = </a:t>
            </a:r>
            <a:r>
              <a:rPr lang="ko-KR" altLang="en-US" dirty="0" smtClean="0"/>
              <a:t>확신이 없는 상태</a:t>
            </a:r>
            <a:r>
              <a:rPr lang="en-US" altLang="ko-KR" dirty="0" smtClean="0"/>
              <a:t>. </a:t>
            </a:r>
            <a:r>
              <a:rPr lang="ko-KR" altLang="en-US" dirty="0" smtClean="0"/>
              <a:t>진짜라고 확신도 안되며 가짜라고 확신도 안됨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생각을 잘 해야함</a:t>
            </a:r>
            <a:r>
              <a:rPr lang="en-US" altLang="ko-KR" dirty="0" smtClean="0"/>
              <a:t>. </a:t>
            </a:r>
            <a:r>
              <a:rPr lang="ko-KR" altLang="en-US" dirty="0" smtClean="0"/>
              <a:t>끽하면 헷갈림</a:t>
            </a:r>
            <a:r>
              <a:rPr lang="en-US" altLang="ko-KR" dirty="0" smtClean="0"/>
              <a:t>)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ko-KR" dirty="0" smtClean="0"/>
              <a:t>Z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x</a:t>
            </a:r>
            <a:r>
              <a:rPr lang="ko-KR" altLang="en-US" dirty="0" smtClean="0"/>
              <a:t>로 </a:t>
            </a:r>
            <a:r>
              <a:rPr lang="ko-KR" altLang="en-US" dirty="0" err="1" smtClean="0"/>
              <a:t>맵핑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187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인공지능 관련 학회에 등재된 논문 중 다수가 </a:t>
            </a:r>
            <a:r>
              <a:rPr lang="ko-KR" alt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파이토치</a:t>
            </a:r>
            <a:r>
              <a:rPr lang="ko-KR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기반의 연구임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2415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002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앞의 두 단어를 보고 뒤에 나올 단어를 예측하는 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690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배치 사이즈 결정</a:t>
            </a:r>
            <a:r>
              <a:rPr lang="en-US" altLang="ko-KR" dirty="0" smtClean="0"/>
              <a:t>.</a:t>
            </a:r>
          </a:p>
          <a:p>
            <a:r>
              <a:rPr lang="ko-KR" altLang="en-US" dirty="0" err="1" smtClean="0"/>
              <a:t>파이토치의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array</a:t>
            </a:r>
            <a:r>
              <a:rPr lang="ko-KR" altLang="en-US" baseline="0" dirty="0" smtClean="0"/>
              <a:t>인 </a:t>
            </a:r>
            <a:r>
              <a:rPr lang="en-US" altLang="ko-KR" baseline="0" dirty="0" smtClean="0"/>
              <a:t>tensor</a:t>
            </a:r>
            <a:r>
              <a:rPr lang="ko-KR" altLang="en-US" baseline="0" dirty="0" smtClean="0"/>
              <a:t>를 이용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원 </a:t>
            </a:r>
            <a:r>
              <a:rPr lang="ko-KR" altLang="en-US" baseline="0" dirty="0" err="1" smtClean="0"/>
              <a:t>핫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인코딩</a:t>
            </a:r>
            <a:r>
              <a:rPr lang="ko-KR" altLang="en-US" baseline="0" dirty="0" smtClean="0"/>
              <a:t> 방식으로 벡터 생성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026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초기화 함수를 통해 </a:t>
            </a:r>
            <a:r>
              <a:rPr lang="en-US" altLang="ko-KR" dirty="0" err="1" smtClean="0"/>
              <a:t>lstm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parameter, </a:t>
            </a:r>
            <a:r>
              <a:rPr lang="en-US" altLang="ko-KR" baseline="0" dirty="0" err="1" smtClean="0"/>
              <a:t>sortmax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값을 </a:t>
            </a:r>
            <a:r>
              <a:rPr lang="ko-KR" altLang="en-US" baseline="0" dirty="0" err="1" smtClean="0"/>
              <a:t>설정해줌</a:t>
            </a:r>
            <a:endParaRPr lang="en-US" altLang="ko-KR" baseline="0" dirty="0" smtClean="0"/>
          </a:p>
          <a:p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1640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반복문을</a:t>
            </a:r>
            <a:r>
              <a:rPr lang="ko-KR" altLang="en-US" dirty="0" smtClean="0"/>
              <a:t> 통해 학습 진행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541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다양한 </a:t>
            </a:r>
            <a:r>
              <a:rPr lang="ko-KR" altLang="en-US" dirty="0" err="1" smtClean="0"/>
              <a:t>생성모델이</a:t>
            </a:r>
            <a:r>
              <a:rPr lang="ko-KR" altLang="en-US" dirty="0" smtClean="0"/>
              <a:t>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008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확률변수의 개수를 정확히 셀 수 있을 때 </a:t>
            </a:r>
            <a:r>
              <a:rPr lang="en-US" altLang="ko-KR" dirty="0" smtClean="0"/>
              <a:t>&gt; </a:t>
            </a:r>
            <a:r>
              <a:rPr lang="ko-KR" altLang="en-US" dirty="0" smtClean="0"/>
              <a:t>이산확률분포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0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63338" y="862981"/>
            <a:ext cx="9839092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300" b="1" dirty="0" smtClean="0"/>
              <a:t>RNN </a:t>
            </a:r>
            <a:r>
              <a:rPr lang="ko-KR" altLang="en-US" sz="3300" b="1" dirty="0" smtClean="0"/>
              <a:t>실습 및 </a:t>
            </a:r>
            <a:r>
              <a:rPr lang="en-US" altLang="ko-KR" sz="3300" b="1" dirty="0" smtClean="0"/>
              <a:t/>
            </a:r>
            <a:br>
              <a:rPr lang="en-US" altLang="ko-KR" sz="3300" b="1" dirty="0" smtClean="0"/>
            </a:br>
            <a:r>
              <a:rPr lang="en-US" altLang="ko-KR" sz="3300" b="1" dirty="0" smtClean="0"/>
              <a:t>GAN(Generative Adversarial Network) </a:t>
            </a:r>
            <a:r>
              <a:rPr lang="ko-KR" altLang="en-US" sz="3300" b="1" dirty="0" smtClean="0"/>
              <a:t>기초</a:t>
            </a:r>
            <a:endParaRPr lang="ko-KR" altLang="en-US" sz="33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40221" y="4160838"/>
            <a:ext cx="8403774" cy="1655762"/>
          </a:xfrm>
        </p:spPr>
        <p:txBody>
          <a:bodyPr/>
          <a:lstStyle/>
          <a:p>
            <a:r>
              <a:rPr lang="ko-KR" altLang="en-US" dirty="0" err="1" smtClean="0">
                <a:latin typeface="+mj-ea"/>
                <a:ea typeface="+mj-ea"/>
              </a:rPr>
              <a:t>임세진</a:t>
            </a:r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https://youtu.be/r1wLfJSB1nI</a:t>
            </a:r>
            <a:endParaRPr lang="en-US" altLang="ko-KR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58886" y="105182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69999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 smtClean="0">
                <a:latin typeface="+mj-ea"/>
                <a:ea typeface="+mj-ea"/>
              </a:rPr>
              <a:t>02. GAN</a:t>
            </a:r>
            <a:r>
              <a:rPr lang="ko-KR" altLang="en-US" sz="4400" dirty="0" smtClean="0">
                <a:latin typeface="+mj-ea"/>
                <a:ea typeface="+mj-ea"/>
              </a:rPr>
              <a:t>의 개념</a:t>
            </a:r>
            <a:endParaRPr lang="en-US" altLang="ko-KR" sz="4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74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02. GAN</a:t>
            </a:r>
            <a:r>
              <a:rPr lang="ko-KR" altLang="en-US" b="1" dirty="0" smtClean="0"/>
              <a:t>의 개념</a:t>
            </a:r>
            <a:endParaRPr lang="ko-KR" altLang="en-US" b="1" dirty="0">
              <a:latin typeface="+mj-ea"/>
            </a:endParaRPr>
          </a:p>
        </p:txBody>
      </p:sp>
      <p:sp>
        <p:nvSpPr>
          <p:cNvPr id="50" name="텍스트 개체 틀 49"/>
          <p:cNvSpPr>
            <a:spLocks noGrp="1"/>
          </p:cNvSpPr>
          <p:nvPr>
            <p:ph type="body" sz="quarter" idx="10"/>
          </p:nvPr>
        </p:nvSpPr>
        <p:spPr>
          <a:xfrm>
            <a:off x="191511" y="1152526"/>
            <a:ext cx="11369675" cy="5343524"/>
          </a:xfrm>
        </p:spPr>
        <p:txBody>
          <a:bodyPr>
            <a:normAutofit/>
          </a:bodyPr>
          <a:lstStyle/>
          <a:p>
            <a:r>
              <a:rPr lang="ko-KR" altLang="en-US" sz="2400" b="1" dirty="0" smtClean="0"/>
              <a:t>생성 모델</a:t>
            </a:r>
            <a:r>
              <a:rPr lang="en-US" altLang="ko-KR" sz="2400" b="1" dirty="0"/>
              <a:t> </a:t>
            </a:r>
            <a:r>
              <a:rPr lang="en-US" altLang="ko-KR" sz="2400" b="1" dirty="0" smtClean="0"/>
              <a:t>(Generative Models)</a:t>
            </a:r>
            <a:endParaRPr lang="en-US" altLang="ko-KR" sz="2000" b="1" dirty="0">
              <a:latin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j-ea"/>
              </a:rPr>
              <a:t>주어진 학습 데이터를 학습 </a:t>
            </a:r>
            <a:r>
              <a:rPr lang="en-US" altLang="ko-KR" sz="2000" dirty="0" smtClean="0">
                <a:latin typeface="+mj-ea"/>
                <a:sym typeface="Wingdings" panose="05000000000000000000" pitchFamily="2" charset="2"/>
              </a:rPr>
              <a:t> </a:t>
            </a:r>
            <a:r>
              <a:rPr lang="ko-KR" altLang="en-US" sz="2000" dirty="0" smtClean="0">
                <a:latin typeface="+mj-ea"/>
                <a:sym typeface="Wingdings" panose="05000000000000000000" pitchFamily="2" charset="2"/>
              </a:rPr>
              <a:t>학습 데이터의 분포를 따르는 유사한 데이터를 생성하는 모델</a:t>
            </a:r>
            <a:endParaRPr lang="en-US" altLang="ko-KR" sz="2000" dirty="0" smtClean="0">
              <a:latin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+mj-ea"/>
              </a:rPr>
              <a:t>실존하지 않지만 있을 법한 데이터를 생성할 수 있는 </a:t>
            </a:r>
            <a:r>
              <a:rPr lang="ko-KR" altLang="en-US" sz="2000" dirty="0" smtClean="0">
                <a:latin typeface="+mj-ea"/>
              </a:rPr>
              <a:t>모델</a:t>
            </a:r>
            <a:endParaRPr lang="en-US" altLang="ko-KR" sz="2000" dirty="0" smtClean="0">
              <a:latin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j-ea"/>
              </a:rPr>
              <a:t>기존 데이터 분포를 근사하는 모델 </a:t>
            </a:r>
            <a:r>
              <a:rPr lang="en-US" altLang="ko-KR" sz="2000" dirty="0" smtClean="0">
                <a:latin typeface="+mj-ea"/>
              </a:rPr>
              <a:t>G</a:t>
            </a:r>
            <a:r>
              <a:rPr lang="ko-KR" altLang="en-US" sz="2000" dirty="0" smtClean="0">
                <a:latin typeface="+mj-ea"/>
              </a:rPr>
              <a:t>를 만드는 것이 생성 모델의 목표</a:t>
            </a:r>
            <a:endParaRPr lang="en-US" altLang="ko-KR" sz="2000" dirty="0" smtClean="0">
              <a:latin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+mj-ea"/>
              </a:rPr>
              <a:t>2014</a:t>
            </a:r>
            <a:r>
              <a:rPr lang="ko-KR" altLang="en-US" sz="2000" dirty="0" smtClean="0">
                <a:latin typeface="+mj-ea"/>
              </a:rPr>
              <a:t>년에 제안된 </a:t>
            </a:r>
            <a:r>
              <a:rPr lang="en-US" altLang="ko-KR" sz="2000" dirty="0" smtClean="0">
                <a:latin typeface="+mj-ea"/>
              </a:rPr>
              <a:t>GAN</a:t>
            </a:r>
            <a:r>
              <a:rPr lang="ko-KR" altLang="en-US" sz="2000" dirty="0" smtClean="0">
                <a:latin typeface="+mj-ea"/>
              </a:rPr>
              <a:t>이 </a:t>
            </a:r>
            <a:r>
              <a:rPr lang="ko-KR" altLang="en-US" sz="2000" dirty="0" err="1" smtClean="0">
                <a:latin typeface="+mj-ea"/>
              </a:rPr>
              <a:t>대표적임</a:t>
            </a:r>
            <a:endParaRPr lang="en-US" altLang="ko-KR" sz="2000" dirty="0">
              <a:latin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13" y="3435053"/>
            <a:ext cx="5233188" cy="260138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90627" y="6127743"/>
            <a:ext cx="40607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&lt;</a:t>
            </a:r>
            <a:r>
              <a:rPr lang="ko-KR" altLang="en-US" sz="1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유명인 사진을 바탕으로 </a:t>
            </a:r>
            <a:r>
              <a:rPr lang="en-US" altLang="ko-KR" sz="1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GAN</a:t>
            </a:r>
            <a:r>
              <a:rPr lang="ko-KR" altLang="en-US" sz="1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이 만들어낸 허구의 인물</a:t>
            </a:r>
            <a:r>
              <a:rPr lang="en-US" altLang="ko-KR" sz="12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&gt;</a:t>
            </a:r>
            <a:endParaRPr lang="ko-KR" altLang="en-US" sz="12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525811" y="3824288"/>
            <a:ext cx="2560289" cy="15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구부러진 연결선 7"/>
          <p:cNvCxnSpPr/>
          <p:nvPr/>
        </p:nvCxnSpPr>
        <p:spPr>
          <a:xfrm>
            <a:off x="1104900" y="3824288"/>
            <a:ext cx="368300" cy="2397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473200" y="3944144"/>
            <a:ext cx="2831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 smtClean="0"/>
              <a:t>이를 응용한 다양한 후속 연구 진행</a:t>
            </a:r>
            <a:r>
              <a:rPr lang="en-US" altLang="ko-KR" sz="1200" b="1" dirty="0" err="1" smtClean="0"/>
              <a:t>ing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97291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02. GAN</a:t>
            </a:r>
            <a:r>
              <a:rPr lang="ko-KR" altLang="en-US" b="1" dirty="0"/>
              <a:t>의 개념</a:t>
            </a:r>
            <a:endParaRPr lang="ko-KR" altLang="en-US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j-ea"/>
                <a:ea typeface="+mj-ea"/>
              </a:rPr>
              <a:t>연속확률분포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확률분포 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ko-KR" altLang="en-US" sz="2000" dirty="0" smtClean="0">
                <a:latin typeface="+mj-ea"/>
                <a:ea typeface="+mj-ea"/>
              </a:rPr>
              <a:t>확률변수가 특정한 값을 가질 확률을 나타내는 함수 </a:t>
            </a:r>
            <a:r>
              <a:rPr lang="en-US" altLang="ko-KR" sz="2000" dirty="0" smtClean="0">
                <a:latin typeface="+mj-ea"/>
                <a:ea typeface="+mj-ea"/>
              </a:rPr>
              <a:t>(</a:t>
            </a:r>
            <a:r>
              <a:rPr lang="ko-KR" altLang="en-US" sz="2000" dirty="0" smtClean="0">
                <a:latin typeface="+mj-ea"/>
                <a:ea typeface="+mj-ea"/>
              </a:rPr>
              <a:t>이산확률분포</a:t>
            </a:r>
            <a:r>
              <a:rPr lang="en-US" altLang="ko-KR" sz="2000" dirty="0" smtClean="0">
                <a:latin typeface="+mj-ea"/>
                <a:ea typeface="+mj-ea"/>
              </a:rPr>
              <a:t>, </a:t>
            </a:r>
            <a:r>
              <a:rPr lang="ko-KR" altLang="en-US" sz="2000" dirty="0" smtClean="0">
                <a:latin typeface="+mj-ea"/>
                <a:ea typeface="+mj-ea"/>
              </a:rPr>
              <a:t>연속확률분포</a:t>
            </a:r>
            <a:r>
              <a:rPr lang="en-US" altLang="ko-KR" sz="2000" dirty="0" smtClean="0">
                <a:latin typeface="+mj-ea"/>
                <a:ea typeface="+mj-ea"/>
              </a:rPr>
              <a:t>)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연속확률분포 </a:t>
            </a:r>
            <a:r>
              <a:rPr lang="en-US" altLang="ko-KR" sz="2000" dirty="0" smtClean="0">
                <a:latin typeface="+mj-ea"/>
                <a:ea typeface="+mj-ea"/>
              </a:rPr>
              <a:t>: </a:t>
            </a:r>
            <a:r>
              <a:rPr lang="ko-KR" altLang="en-US" sz="2000" dirty="0" smtClean="0">
                <a:latin typeface="+mj-ea"/>
                <a:ea typeface="+mj-ea"/>
              </a:rPr>
              <a:t>확률변수 </a:t>
            </a:r>
            <a:r>
              <a:rPr lang="en-US" altLang="ko-KR" sz="2000" dirty="0" smtClean="0">
                <a:latin typeface="+mj-ea"/>
                <a:ea typeface="+mj-ea"/>
              </a:rPr>
              <a:t>X</a:t>
            </a:r>
            <a:r>
              <a:rPr lang="ko-KR" altLang="en-US" sz="2000" dirty="0" smtClean="0">
                <a:latin typeface="+mj-ea"/>
                <a:ea typeface="+mj-ea"/>
              </a:rPr>
              <a:t>의 개수를 정확히 셀 수 없을 때 분포를 표현하는 방법</a:t>
            </a:r>
            <a:endParaRPr lang="en-US" altLang="ko-KR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+mj-ea"/>
              <a:ea typeface="+mj-ea"/>
            </a:endParaRPr>
          </a:p>
        </p:txBody>
      </p:sp>
      <p:cxnSp>
        <p:nvCxnSpPr>
          <p:cNvPr id="8" name="직선 연결선 7"/>
          <p:cNvCxnSpPr/>
          <p:nvPr/>
        </p:nvCxnSpPr>
        <p:spPr>
          <a:xfrm flipV="1">
            <a:off x="2480008" y="2770632"/>
            <a:ext cx="4835192" cy="2244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879592" y="2821799"/>
            <a:ext cx="15295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ex) </a:t>
            </a:r>
            <a:r>
              <a:rPr lang="ko-KR" altLang="en-US" sz="1400" dirty="0" smtClean="0"/>
              <a:t>키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몸무게</a:t>
            </a:r>
            <a:r>
              <a:rPr lang="en-US" altLang="ko-KR" sz="1400" dirty="0"/>
              <a:t> </a:t>
            </a:r>
            <a:r>
              <a:rPr lang="ko-KR" altLang="en-US" sz="1400" dirty="0" smtClean="0"/>
              <a:t>등</a:t>
            </a:r>
            <a:endParaRPr lang="ko-KR" altLang="en-US" sz="1400" dirty="0"/>
          </a:p>
        </p:txBody>
      </p:sp>
      <p:pic>
        <p:nvPicPr>
          <p:cNvPr id="1028" name="Picture 4" descr="Chap02 - Joint,Marginal,Conditional Probability Distrib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918" y="3861344"/>
            <a:ext cx="4665347" cy="1679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57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smtClean="0"/>
              <a:t>02. GAN</a:t>
            </a:r>
            <a:r>
              <a:rPr lang="ko-KR" altLang="en-US" b="1" smtClean="0"/>
              <a:t>의 개념</a:t>
            </a:r>
            <a:endParaRPr lang="ko-KR" altLang="en-US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j-ea"/>
                <a:ea typeface="+mj-ea"/>
              </a:rPr>
              <a:t>이미지 데이터에 대한 확률분포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이미지 데이터는 다차원 특징 공간의 한 점으로 표현됨 </a:t>
            </a:r>
            <a:r>
              <a:rPr lang="en-US" altLang="ko-KR" sz="2000" dirty="0" smtClean="0">
                <a:latin typeface="+mj-ea"/>
                <a:ea typeface="+mj-ea"/>
                <a:sym typeface="Wingdings" panose="05000000000000000000" pitchFamily="2" charset="2"/>
              </a:rPr>
              <a:t> </a:t>
            </a:r>
            <a:r>
              <a:rPr lang="ko-KR" altLang="en-US" sz="2000" dirty="0" smtClean="0">
                <a:latin typeface="+mj-ea"/>
                <a:ea typeface="+mj-ea"/>
                <a:sym typeface="Wingdings" panose="05000000000000000000" pitchFamily="2" charset="2"/>
              </a:rPr>
              <a:t>이 분포를 학습할 수 있음</a:t>
            </a:r>
            <a:endParaRPr lang="en-US" altLang="ko-KR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사람의 얼굴에는 통계적인 평균치가 존재할 수 있음 </a:t>
            </a:r>
            <a:r>
              <a:rPr lang="en-US" altLang="ko-KR" sz="2000" dirty="0" smtClean="0">
                <a:latin typeface="+mj-ea"/>
                <a:ea typeface="+mj-ea"/>
                <a:sym typeface="Wingdings" panose="05000000000000000000" pitchFamily="2" charset="2"/>
              </a:rPr>
              <a:t> </a:t>
            </a:r>
            <a:r>
              <a:rPr lang="ko-KR" altLang="en-US" sz="2000" dirty="0" smtClean="0">
                <a:latin typeface="+mj-ea"/>
                <a:ea typeface="+mj-ea"/>
                <a:sym typeface="Wingdings" panose="05000000000000000000" pitchFamily="2" charset="2"/>
              </a:rPr>
              <a:t>모델은 이를 수치화 할 수 있음</a:t>
            </a:r>
            <a:endParaRPr lang="en-US" altLang="ko-KR" sz="2000" dirty="0" smtClean="0">
              <a:latin typeface="+mj-ea"/>
              <a:ea typeface="+mj-ea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900" dirty="0" smtClean="0">
              <a:latin typeface="+mj-ea"/>
              <a:ea typeface="+mj-ea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  <a:sym typeface="Wingdings" panose="05000000000000000000" pitchFamily="2" charset="2"/>
              </a:rPr>
              <a:t>이미지의 다양한 특징들이 각각 확률 변수가 될 수 있음 </a:t>
            </a:r>
            <a:r>
              <a:rPr lang="en-US" altLang="ko-KR" sz="2000" dirty="0" smtClean="0">
                <a:latin typeface="+mj-ea"/>
                <a:ea typeface="+mj-ea"/>
                <a:sym typeface="Wingdings" panose="05000000000000000000" pitchFamily="2" charset="2"/>
              </a:rPr>
              <a:t>(</a:t>
            </a:r>
            <a:r>
              <a:rPr lang="ko-KR" altLang="en-US" sz="2000" dirty="0" err="1" smtClean="0">
                <a:latin typeface="+mj-ea"/>
                <a:ea typeface="+mj-ea"/>
                <a:sym typeface="Wingdings" panose="05000000000000000000" pitchFamily="2" charset="2"/>
              </a:rPr>
              <a:t>다변수</a:t>
            </a:r>
            <a:r>
              <a:rPr lang="ko-KR" altLang="en-US" sz="2000" dirty="0" smtClean="0">
                <a:latin typeface="+mj-ea"/>
                <a:ea typeface="+mj-ea"/>
                <a:sym typeface="Wingdings" panose="05000000000000000000" pitchFamily="2" charset="2"/>
              </a:rPr>
              <a:t> 확률분포</a:t>
            </a:r>
            <a:r>
              <a:rPr lang="en-US" altLang="ko-KR" sz="2000" dirty="0" smtClean="0">
                <a:latin typeface="+mj-ea"/>
                <a:ea typeface="+mj-ea"/>
                <a:sym typeface="Wingdings" panose="05000000000000000000" pitchFamily="2" charset="2"/>
              </a:rPr>
              <a:t>)</a:t>
            </a:r>
            <a:endParaRPr lang="en-US" altLang="ko-KR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 smtClean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+mj-ea"/>
              <a:ea typeface="+mj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590800" y="1790700"/>
            <a:ext cx="977900" cy="4191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구부러진 연결선 8"/>
          <p:cNvCxnSpPr/>
          <p:nvPr/>
        </p:nvCxnSpPr>
        <p:spPr>
          <a:xfrm flipV="1">
            <a:off x="3455949" y="1412617"/>
            <a:ext cx="1611351" cy="48224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067300" y="1258728"/>
            <a:ext cx="5484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이미지는 많은 픽셀로 구성 </a:t>
            </a:r>
            <a:r>
              <a:rPr lang="en-US" altLang="ko-KR" sz="1400" dirty="0" smtClean="0"/>
              <a:t>+ </a:t>
            </a:r>
            <a:r>
              <a:rPr lang="ko-KR" altLang="en-US" sz="1400" dirty="0" smtClean="0"/>
              <a:t>각 픽셀이 </a:t>
            </a:r>
            <a:r>
              <a:rPr lang="en-US" altLang="ko-KR" sz="1400" dirty="0" smtClean="0"/>
              <a:t>RGB</a:t>
            </a:r>
            <a:r>
              <a:rPr lang="ko-KR" altLang="en-US" sz="1400" dirty="0" smtClean="0"/>
              <a:t>의 채널을 가지고 있음</a:t>
            </a:r>
            <a:endParaRPr lang="ko-KR" altLang="en-US" sz="1400" dirty="0"/>
          </a:p>
        </p:txBody>
      </p:sp>
      <p:cxnSp>
        <p:nvCxnSpPr>
          <p:cNvPr id="7" name="직선 연결선 6"/>
          <p:cNvCxnSpPr/>
          <p:nvPr/>
        </p:nvCxnSpPr>
        <p:spPr>
          <a:xfrm>
            <a:off x="2705100" y="2743200"/>
            <a:ext cx="1803400" cy="12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040779" y="2847975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신체적 특징</a:t>
            </a:r>
            <a:endParaRPr lang="ko-KR" altLang="en-US" sz="14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4789" y="4100680"/>
            <a:ext cx="4782421" cy="215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6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02. GAN</a:t>
            </a:r>
            <a:r>
              <a:rPr lang="ko-KR" altLang="en-US" b="1" dirty="0"/>
              <a:t>의 개념</a:t>
            </a:r>
            <a:endParaRPr lang="ko-KR" altLang="en-US" b="1" dirty="0">
              <a:latin typeface="+mj-ea"/>
            </a:endParaRPr>
          </a:p>
        </p:txBody>
      </p:sp>
      <p:sp>
        <p:nvSpPr>
          <p:cNvPr id="50" name="텍스트 개체 틀 49"/>
          <p:cNvSpPr>
            <a:spLocks noGrp="1"/>
          </p:cNvSpPr>
          <p:nvPr>
            <p:ph type="body" sz="quarter" idx="10"/>
          </p:nvPr>
        </p:nvSpPr>
        <p:spPr>
          <a:xfrm>
            <a:off x="191511" y="1152526"/>
            <a:ext cx="12000489" cy="5343524"/>
          </a:xfrm>
        </p:spPr>
        <p:txBody>
          <a:bodyPr>
            <a:normAutofit/>
          </a:bodyPr>
          <a:lstStyle/>
          <a:p>
            <a:r>
              <a:rPr lang="en-US" altLang="ko-KR" sz="2400" b="1" dirty="0" smtClean="0"/>
              <a:t>GAN (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Generative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FFC000"/>
                </a:solidFill>
              </a:rPr>
              <a:t>Adversarial</a:t>
            </a:r>
            <a:r>
              <a:rPr lang="en-US" altLang="ko-KR" sz="2400" b="1" dirty="0" smtClean="0"/>
              <a:t> </a:t>
            </a:r>
            <a:r>
              <a:rPr lang="en-US" altLang="ko-KR" sz="2400" b="1" dirty="0" smtClean="0">
                <a:solidFill>
                  <a:srgbClr val="00B050"/>
                </a:solidFill>
              </a:rPr>
              <a:t>Network</a:t>
            </a:r>
            <a:r>
              <a:rPr lang="en-US" altLang="ko-KR" sz="2400" b="1" dirty="0" smtClean="0"/>
              <a:t>)</a:t>
            </a:r>
            <a:endParaRPr lang="en-US" altLang="ko-KR" sz="2000" b="1" dirty="0">
              <a:latin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j-ea"/>
              </a:rPr>
              <a:t>생산적 적대 신경망</a:t>
            </a:r>
            <a:endParaRPr lang="en-US" altLang="ko-KR" sz="2000" dirty="0" smtClean="0">
              <a:latin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+mj-ea"/>
              </a:rPr>
              <a:t>생성자와</a:t>
            </a:r>
            <a:r>
              <a:rPr lang="ko-KR" altLang="en-US" sz="2000" dirty="0" smtClean="0">
                <a:latin typeface="+mj-ea"/>
              </a:rPr>
              <a:t> </a:t>
            </a:r>
            <a:r>
              <a:rPr lang="ko-KR" altLang="en-US" sz="2000" dirty="0" err="1">
                <a:latin typeface="+mj-ea"/>
              </a:rPr>
              <a:t>판</a:t>
            </a:r>
            <a:r>
              <a:rPr lang="ko-KR" altLang="en-US" sz="2000" dirty="0" err="1" smtClean="0">
                <a:latin typeface="+mj-ea"/>
              </a:rPr>
              <a:t>별자가</a:t>
            </a:r>
            <a:r>
              <a:rPr lang="ko-KR" altLang="en-US" sz="2000" dirty="0" smtClean="0">
                <a:latin typeface="+mj-ea"/>
              </a:rPr>
              <a:t> 서로 </a:t>
            </a:r>
            <a:r>
              <a:rPr lang="ko-KR" altLang="en-US" sz="2000" b="1" dirty="0" smtClean="0">
                <a:solidFill>
                  <a:srgbClr val="FFC000"/>
                </a:solidFill>
                <a:latin typeface="+mj-ea"/>
              </a:rPr>
              <a:t>경쟁하면서</a:t>
            </a:r>
            <a:r>
              <a:rPr lang="ko-KR" altLang="en-US" sz="2000" b="1" dirty="0" smtClean="0">
                <a:latin typeface="+mj-ea"/>
              </a:rPr>
              <a:t> </a:t>
            </a:r>
            <a:r>
              <a:rPr lang="ko-KR" altLang="en-US" sz="2000" dirty="0" smtClean="0">
                <a:latin typeface="+mj-ea"/>
              </a:rPr>
              <a:t>데이터를 </a:t>
            </a:r>
            <a:r>
              <a:rPr lang="ko-KR" altLang="en-US" sz="2000" b="1" dirty="0" smtClean="0">
                <a:solidFill>
                  <a:srgbClr val="FF0000"/>
                </a:solidFill>
                <a:latin typeface="+mj-ea"/>
              </a:rPr>
              <a:t>생성하는</a:t>
            </a:r>
            <a:r>
              <a:rPr lang="ko-KR" altLang="en-US" sz="2000" b="1" dirty="0" smtClean="0">
                <a:latin typeface="+mj-ea"/>
              </a:rPr>
              <a:t> </a:t>
            </a:r>
            <a:r>
              <a:rPr lang="ko-KR" altLang="en-US" sz="2000" b="1" dirty="0" smtClean="0">
                <a:solidFill>
                  <a:srgbClr val="00B050"/>
                </a:solidFill>
                <a:latin typeface="+mj-ea"/>
              </a:rPr>
              <a:t>모델</a:t>
            </a:r>
            <a:endParaRPr lang="en-US" altLang="ko-KR" sz="2000" b="1" dirty="0" smtClean="0">
              <a:solidFill>
                <a:srgbClr val="00B050"/>
              </a:solidFill>
              <a:latin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+mj-ea"/>
              </a:rPr>
              <a:t>생성자</a:t>
            </a:r>
            <a:r>
              <a:rPr lang="en-US" altLang="ko-KR" sz="2000" dirty="0" smtClean="0">
                <a:latin typeface="+mj-ea"/>
              </a:rPr>
              <a:t>(generator)</a:t>
            </a:r>
            <a:r>
              <a:rPr lang="ko-KR" altLang="en-US" sz="2000" dirty="0" smtClean="0">
                <a:latin typeface="+mj-ea"/>
              </a:rPr>
              <a:t>와 </a:t>
            </a:r>
            <a:r>
              <a:rPr lang="ko-KR" altLang="en-US" sz="2000" dirty="0" err="1" smtClean="0">
                <a:latin typeface="+mj-ea"/>
              </a:rPr>
              <a:t>판별자</a:t>
            </a:r>
            <a:r>
              <a:rPr lang="en-US" altLang="ko-KR" sz="2000" dirty="0" smtClean="0">
                <a:latin typeface="+mj-ea"/>
              </a:rPr>
              <a:t>(discriminator) </a:t>
            </a:r>
            <a:r>
              <a:rPr lang="ko-KR" altLang="en-US" sz="2000" dirty="0" smtClean="0">
                <a:latin typeface="+mj-ea"/>
              </a:rPr>
              <a:t>두개의 네트워크를 활용한 생성 모델</a:t>
            </a:r>
            <a:endParaRPr lang="en-US" altLang="ko-KR" sz="2000" dirty="0" smtClean="0">
              <a:latin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j-ea"/>
              </a:rPr>
              <a:t>경쟁을 통해 </a:t>
            </a:r>
            <a:r>
              <a:rPr lang="ko-KR" altLang="en-US" sz="2000" b="1" dirty="0" smtClean="0">
                <a:latin typeface="+mj-ea"/>
              </a:rPr>
              <a:t>서로의 성능을 점차 개선해 나가는 방향으로 </a:t>
            </a:r>
            <a:r>
              <a:rPr lang="ko-KR" altLang="en-US" sz="2000" dirty="0" smtClean="0">
                <a:latin typeface="+mj-ea"/>
              </a:rPr>
              <a:t>학습이 진행됨</a:t>
            </a:r>
            <a:endParaRPr lang="en-US" altLang="ko-KR" sz="2000" dirty="0" smtClean="0">
              <a:latin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j-ea"/>
              </a:rPr>
              <a:t>주로</a:t>
            </a:r>
            <a:r>
              <a:rPr lang="en-US" altLang="ko-KR" sz="2000" dirty="0" smtClean="0">
                <a:latin typeface="+mj-ea"/>
              </a:rPr>
              <a:t>, </a:t>
            </a:r>
            <a:r>
              <a:rPr lang="ko-KR" altLang="en-US" sz="2000" dirty="0" smtClean="0">
                <a:latin typeface="+mj-ea"/>
              </a:rPr>
              <a:t>학습이 끝난 후에 </a:t>
            </a:r>
            <a:r>
              <a:rPr lang="ko-KR" altLang="en-US" sz="2000" dirty="0" err="1" smtClean="0">
                <a:latin typeface="+mj-ea"/>
              </a:rPr>
              <a:t>생성자</a:t>
            </a:r>
            <a:r>
              <a:rPr lang="en-US" altLang="ko-KR" sz="2000" dirty="0" smtClean="0">
                <a:latin typeface="+mj-ea"/>
              </a:rPr>
              <a:t>(generator)</a:t>
            </a:r>
            <a:r>
              <a:rPr lang="ko-KR" altLang="en-US" sz="2000" dirty="0" smtClean="0">
                <a:latin typeface="+mj-ea"/>
              </a:rPr>
              <a:t>가</a:t>
            </a:r>
            <a:r>
              <a:rPr lang="en-US" altLang="ko-KR" sz="2000" dirty="0">
                <a:latin typeface="+mj-ea"/>
              </a:rPr>
              <a:t> </a:t>
            </a:r>
            <a:r>
              <a:rPr lang="ko-KR" altLang="en-US" sz="2000" dirty="0" smtClean="0">
                <a:latin typeface="+mj-ea"/>
              </a:rPr>
              <a:t>많이 사용되고 </a:t>
            </a:r>
            <a:r>
              <a:rPr lang="ko-KR" altLang="en-US" sz="2000" dirty="0" err="1" smtClean="0">
                <a:latin typeface="+mj-ea"/>
              </a:rPr>
              <a:t>판별자는</a:t>
            </a:r>
            <a:r>
              <a:rPr lang="ko-KR" altLang="en-US" sz="2000" dirty="0" smtClean="0">
                <a:latin typeface="+mj-ea"/>
              </a:rPr>
              <a:t> 생성자의 학습을 돕는 역할을 함</a:t>
            </a:r>
            <a:endParaRPr lang="en-US" altLang="ko-KR" sz="2000" dirty="0" smtClean="0">
              <a:latin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j-ea"/>
              </a:rPr>
              <a:t>이미지 생성 등 다양한 분야에 활용 가능</a:t>
            </a:r>
            <a:endParaRPr lang="en-US" altLang="ko-KR" sz="2000" b="1" dirty="0"/>
          </a:p>
        </p:txBody>
      </p:sp>
    </p:spTree>
    <p:extLst>
      <p:ext uri="{BB962C8B-B14F-4D97-AF65-F5344CB8AC3E}">
        <p14:creationId xmlns:p14="http://schemas.microsoft.com/office/powerpoint/2010/main" val="417543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58886" y="105182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699995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 smtClean="0">
                <a:latin typeface="+mj-ea"/>
                <a:ea typeface="+mj-ea"/>
              </a:rPr>
              <a:t>03. </a:t>
            </a:r>
            <a:r>
              <a:rPr lang="en-US" altLang="ko-KR" sz="4400" dirty="0" smtClean="0"/>
              <a:t>GAN</a:t>
            </a:r>
            <a:r>
              <a:rPr lang="ko-KR" altLang="en-US" sz="4400" dirty="0" smtClean="0"/>
              <a:t>의 구조와 원리</a:t>
            </a:r>
            <a:endParaRPr lang="en-US" altLang="ko-KR" sz="4400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1368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03. </a:t>
            </a:r>
            <a:r>
              <a:rPr lang="en-US" altLang="ko-KR" b="1" dirty="0" smtClean="0">
                <a:latin typeface="+mj-ea"/>
              </a:rPr>
              <a:t>GAN</a:t>
            </a:r>
            <a:r>
              <a:rPr lang="ko-KR" altLang="en-US" b="1" dirty="0" smtClean="0">
                <a:latin typeface="+mj-ea"/>
              </a:rPr>
              <a:t>의 구조와 원리</a:t>
            </a:r>
            <a:endParaRPr lang="ko-KR" altLang="en-US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GAN</a:t>
            </a:r>
            <a:r>
              <a:rPr lang="ko-KR" altLang="en-US" sz="2000" b="1" dirty="0" smtClean="0">
                <a:latin typeface="+mj-ea"/>
                <a:ea typeface="+mj-ea"/>
              </a:rPr>
              <a:t>의 구조</a:t>
            </a: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2050" name="Picture 2" descr="https://blog.kakaocdn.net/dn/dsLkY2/btqDx6ibwSp/FKgJojS3w2gsh9EP1XYVuK/im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44" b="5873"/>
          <a:stretch/>
        </p:blipFill>
        <p:spPr bwMode="auto">
          <a:xfrm>
            <a:off x="1820039" y="2509638"/>
            <a:ext cx="7557103" cy="2730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직사각형 7"/>
          <p:cNvSpPr/>
          <p:nvPr/>
        </p:nvSpPr>
        <p:spPr>
          <a:xfrm>
            <a:off x="1820039" y="3567112"/>
            <a:ext cx="1130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랜덤</a:t>
            </a:r>
            <a:r>
              <a:rPr lang="en-US" altLang="ko-KR" sz="1400" b="1" dirty="0" smtClean="0"/>
              <a:t> vector</a:t>
            </a:r>
            <a:endParaRPr lang="ko-KR" altLang="en-US" sz="1400" b="1" dirty="0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4165600" y="3403600"/>
            <a:ext cx="482600" cy="127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8818342" y="3994003"/>
            <a:ext cx="482600" cy="1270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9529862" y="3809337"/>
            <a:ext cx="723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 smtClean="0"/>
              <a:t>Loss</a:t>
            </a:r>
            <a:endParaRPr lang="ko-KR" altLang="en-US" b="1" dirty="0"/>
          </a:p>
        </p:txBody>
      </p:sp>
      <p:cxnSp>
        <p:nvCxnSpPr>
          <p:cNvPr id="23" name="꺾인 연결선 22"/>
          <p:cNvCxnSpPr/>
          <p:nvPr/>
        </p:nvCxnSpPr>
        <p:spPr>
          <a:xfrm rot="5400000">
            <a:off x="8347055" y="2814672"/>
            <a:ext cx="115319" cy="3093224"/>
          </a:xfrm>
          <a:prstGeom prst="bentConnector3">
            <a:avLst>
              <a:gd name="adj1" fmla="val 474438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꺾인 연결선 32"/>
          <p:cNvCxnSpPr/>
          <p:nvPr/>
        </p:nvCxnSpPr>
        <p:spPr>
          <a:xfrm rot="16200000" flipV="1">
            <a:off x="6445806" y="73571"/>
            <a:ext cx="983000" cy="6028041"/>
          </a:xfrm>
          <a:prstGeom prst="bentConnector3">
            <a:avLst>
              <a:gd name="adj1" fmla="val 149094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720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03. </a:t>
            </a:r>
            <a:r>
              <a:rPr lang="en-US" altLang="ko-KR" b="1" dirty="0" smtClean="0">
                <a:latin typeface="+mj-ea"/>
              </a:rPr>
              <a:t>GAN</a:t>
            </a:r>
            <a:r>
              <a:rPr lang="ko-KR" altLang="en-US" b="1" dirty="0" smtClean="0">
                <a:latin typeface="+mj-ea"/>
              </a:rPr>
              <a:t>의 구조와 원리</a:t>
            </a:r>
            <a:endParaRPr lang="ko-KR" altLang="en-US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j-ea"/>
                <a:ea typeface="+mj-ea"/>
              </a:rPr>
              <a:t>학습에 사용되는 목적 함수 </a:t>
            </a:r>
            <a:r>
              <a:rPr lang="en-US" altLang="ko-KR" sz="2000" b="1" dirty="0" smtClean="0">
                <a:latin typeface="+mj-ea"/>
                <a:ea typeface="+mj-ea"/>
              </a:rPr>
              <a:t>(objective function)</a:t>
            </a:r>
            <a:endParaRPr lang="en-US" altLang="ko-KR" sz="2000" dirty="0">
              <a:latin typeface="+mj-ea"/>
              <a:ea typeface="+mj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5463" y="2039897"/>
            <a:ext cx="8107837" cy="557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8057" y="3610437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Generator : G(z) : </a:t>
            </a:r>
            <a:r>
              <a:rPr lang="ko-KR" altLang="en-US" dirty="0" smtClean="0"/>
              <a:t>새로운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이미지 인스턴스 생성</a:t>
            </a:r>
            <a:endParaRPr lang="ko-KR" altLang="en-US" dirty="0"/>
          </a:p>
        </p:txBody>
      </p:sp>
      <p:cxnSp>
        <p:nvCxnSpPr>
          <p:cNvPr id="9" name="직선 화살표 연결선 8"/>
          <p:cNvCxnSpPr/>
          <p:nvPr/>
        </p:nvCxnSpPr>
        <p:spPr>
          <a:xfrm flipH="1">
            <a:off x="2239139" y="3394993"/>
            <a:ext cx="279400" cy="287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2480439" y="3192560"/>
            <a:ext cx="11304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 smtClean="0"/>
              <a:t>랜덤</a:t>
            </a:r>
            <a:r>
              <a:rPr lang="en-US" altLang="ko-KR" sz="1400" b="1" dirty="0" smtClean="0"/>
              <a:t> vector</a:t>
            </a:r>
            <a:endParaRPr lang="ko-KR" altLang="en-US" sz="1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68057" y="4162384"/>
            <a:ext cx="1175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Discriminator : D(</a:t>
            </a:r>
            <a:r>
              <a:rPr lang="en-US" altLang="ko-KR" sz="1400" dirty="0" smtClean="0"/>
              <a:t>input data</a:t>
            </a:r>
            <a:r>
              <a:rPr lang="en-US" altLang="ko-KR" dirty="0" smtClean="0"/>
              <a:t>) : </a:t>
            </a:r>
            <a:r>
              <a:rPr lang="ko-KR" altLang="en-US" dirty="0" err="1" smtClean="0"/>
              <a:t>입력받은</a:t>
            </a:r>
            <a:r>
              <a:rPr lang="ko-KR" altLang="en-US" dirty="0" smtClean="0"/>
              <a:t> 이미지가 얼마나 진짜</a:t>
            </a:r>
            <a:r>
              <a:rPr lang="en-US" altLang="ko-KR" dirty="0" smtClean="0"/>
              <a:t>(Real)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같은지에</a:t>
            </a:r>
            <a:r>
              <a:rPr lang="ko-KR" altLang="en-US" dirty="0" smtClean="0"/>
              <a:t> 대한 확률 값 반환 </a:t>
            </a:r>
            <a:r>
              <a:rPr lang="en-US" altLang="ko-KR" dirty="0" smtClean="0"/>
              <a:t>[Real:1 ~ Fake:0]</a:t>
            </a:r>
            <a:endParaRPr lang="ko-KR" altLang="en-US" dirty="0"/>
          </a:p>
        </p:txBody>
      </p:sp>
      <p:cxnSp>
        <p:nvCxnSpPr>
          <p:cNvPr id="27" name="직선 연결선 26"/>
          <p:cNvCxnSpPr/>
          <p:nvPr/>
        </p:nvCxnSpPr>
        <p:spPr>
          <a:xfrm flipV="1">
            <a:off x="4356100" y="2494088"/>
            <a:ext cx="1104900" cy="32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356100" y="2545144"/>
            <a:ext cx="1132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원본 데이터</a:t>
            </a:r>
            <a:endParaRPr lang="ko-KR" altLang="en-US" sz="1400" dirty="0"/>
          </a:p>
        </p:txBody>
      </p:sp>
      <p:cxnSp>
        <p:nvCxnSpPr>
          <p:cNvPr id="34" name="직선 연결선 33"/>
          <p:cNvCxnSpPr/>
          <p:nvPr/>
        </p:nvCxnSpPr>
        <p:spPr>
          <a:xfrm flipV="1">
            <a:off x="6835300" y="2494088"/>
            <a:ext cx="860900" cy="329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708300" y="2545144"/>
            <a:ext cx="119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랜덤</a:t>
            </a:r>
            <a:r>
              <a:rPr lang="en-US" altLang="ko-KR" sz="1400" dirty="0" smtClean="0"/>
              <a:t> vector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8233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latin typeface="+mj-ea"/>
              </a:rPr>
              <a:t>03. </a:t>
            </a:r>
            <a:r>
              <a:rPr lang="en-US" altLang="ko-KR" b="1" dirty="0" smtClean="0">
                <a:latin typeface="+mj-ea"/>
              </a:rPr>
              <a:t>GAN</a:t>
            </a:r>
            <a:r>
              <a:rPr lang="ko-KR" altLang="en-US" b="1" dirty="0" smtClean="0">
                <a:latin typeface="+mj-ea"/>
              </a:rPr>
              <a:t>의 구조와 원리</a:t>
            </a:r>
            <a:endParaRPr lang="ko-KR" altLang="en-US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+mj-ea"/>
                <a:ea typeface="+mj-ea"/>
              </a:rPr>
              <a:t>공식의</a:t>
            </a:r>
            <a:r>
              <a:rPr lang="en-US" altLang="ko-KR" sz="2000" b="1" dirty="0" smtClean="0">
                <a:latin typeface="+mj-ea"/>
                <a:ea typeface="+mj-ea"/>
              </a:rPr>
              <a:t> </a:t>
            </a:r>
            <a:r>
              <a:rPr lang="ko-KR" altLang="en-US" sz="2000" b="1" dirty="0" smtClean="0">
                <a:latin typeface="+mj-ea"/>
                <a:ea typeface="+mj-ea"/>
              </a:rPr>
              <a:t>목표</a:t>
            </a:r>
            <a:endParaRPr lang="en-US" altLang="ko-KR" sz="2000" dirty="0">
              <a:latin typeface="+mj-ea"/>
              <a:ea typeface="+mj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30767" y="1719688"/>
                <a:ext cx="220720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dirty="0" smtClean="0"/>
                  <a:t> </a:t>
                </a:r>
                <a:r>
                  <a:rPr lang="en-US" altLang="ko-KR" sz="2400" dirty="0" smtClean="0">
                    <a:sym typeface="Wingdings" panose="05000000000000000000" pitchFamily="2" charset="2"/>
                  </a:rPr>
                  <a:t> </a:t>
                </a:r>
                <a:r>
                  <a:rPr lang="en-US" altLang="ko-KR" sz="2400" dirty="0" smtClean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1/2</a:t>
                </a:r>
                <a:endParaRPr lang="ko-KR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767" y="1719688"/>
                <a:ext cx="2207207" cy="461665"/>
              </a:xfrm>
              <a:prstGeom prst="rect">
                <a:avLst/>
              </a:prstGeom>
              <a:blipFill>
                <a:blip r:embed="rId3"/>
                <a:stretch>
                  <a:fillRect l="-552" t="-9211" r="-3591" b="-302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그룹 9"/>
          <p:cNvGrpSpPr/>
          <p:nvPr/>
        </p:nvGrpSpPr>
        <p:grpSpPr>
          <a:xfrm>
            <a:off x="1854733" y="2532295"/>
            <a:ext cx="8178199" cy="3327063"/>
            <a:chOff x="1690141" y="2883237"/>
            <a:chExt cx="8178199" cy="332706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90141" y="2883237"/>
              <a:ext cx="8178199" cy="3327063"/>
            </a:xfrm>
            <a:prstGeom prst="rect">
              <a:avLst/>
            </a:prstGeom>
          </p:spPr>
        </p:pic>
        <p:sp>
          <p:nvSpPr>
            <p:cNvPr id="8" name="직사각형 7"/>
            <p:cNvSpPr/>
            <p:nvPr/>
          </p:nvSpPr>
          <p:spPr>
            <a:xfrm>
              <a:off x="8226472" y="5899976"/>
              <a:ext cx="1298528" cy="2362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 err="1" smtClean="0">
                  <a:solidFill>
                    <a:schemeClr val="tx1"/>
                  </a:solidFill>
                </a:rPr>
                <a:t>판별자의</a:t>
              </a:r>
              <a:r>
                <a:rPr lang="ko-KR" altLang="en-US" sz="1000" b="1" dirty="0" smtClean="0">
                  <a:solidFill>
                    <a:schemeClr val="tx1"/>
                  </a:solidFill>
                </a:rPr>
                <a:t> 확률분포</a:t>
              </a:r>
              <a:endParaRPr lang="ko-KR" altLang="en-US" sz="10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104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4326645" y="2454449"/>
            <a:ext cx="5915250" cy="1122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000" dirty="0" smtClean="0">
                <a:latin typeface="+mj-ea"/>
                <a:ea typeface="+mj-ea"/>
              </a:rPr>
              <a:t>감사합니다</a:t>
            </a:r>
            <a:endParaRPr lang="ko-KR" altLang="en-US" sz="5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5943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4190"/>
            <a:ext cx="7380430" cy="718952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en-US" altLang="ko-KR" dirty="0" smtClean="0"/>
              <a:t>RNN </a:t>
            </a:r>
            <a:r>
              <a:rPr lang="ko-KR" altLang="en-US" dirty="0" smtClean="0"/>
              <a:t>실습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Pytorch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3371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/>
              <a:t>02. </a:t>
            </a:r>
            <a:r>
              <a:rPr lang="en-US" altLang="ko-KR" dirty="0" smtClean="0"/>
              <a:t>GAN</a:t>
            </a:r>
            <a:r>
              <a:rPr lang="ko-KR" altLang="en-US" dirty="0" smtClean="0"/>
              <a:t>의 개념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/>
              <a:t>03. </a:t>
            </a:r>
            <a:r>
              <a:rPr lang="en-US" altLang="ko-KR" dirty="0"/>
              <a:t>GAN</a:t>
            </a:r>
            <a:r>
              <a:rPr lang="ko-KR" altLang="en-US" dirty="0"/>
              <a:t>의 </a:t>
            </a:r>
            <a:r>
              <a:rPr lang="ko-KR" altLang="en-US" dirty="0" smtClean="0"/>
              <a:t>구조와 원리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68393"/>
            <a:ext cx="7380427" cy="71895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7" y="4884234"/>
            <a:ext cx="7380427" cy="71895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191C0C-FDFF-40C4-8904-27E282EA5E8D}"/>
              </a:ext>
            </a:extLst>
          </p:cNvPr>
          <p:cNvSpPr/>
          <p:nvPr/>
        </p:nvSpPr>
        <p:spPr>
          <a:xfrm>
            <a:off x="3305672" y="4884234"/>
            <a:ext cx="8364354" cy="130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191C0C-FDFF-40C4-8904-27E282EA5E8D}"/>
              </a:ext>
            </a:extLst>
          </p:cNvPr>
          <p:cNvSpPr/>
          <p:nvPr/>
        </p:nvSpPr>
        <p:spPr>
          <a:xfrm>
            <a:off x="3305672" y="3927358"/>
            <a:ext cx="8364354" cy="130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764511"/>
            <a:ext cx="12192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4400" dirty="0">
                <a:latin typeface="+mj-ea"/>
                <a:ea typeface="+mj-ea"/>
              </a:rPr>
              <a:t>01. </a:t>
            </a:r>
            <a:r>
              <a:rPr lang="en-US" altLang="ko-KR" sz="4400" dirty="0" smtClean="0">
                <a:latin typeface="+mj-ea"/>
                <a:ea typeface="+mj-ea"/>
              </a:rPr>
              <a:t>RNN </a:t>
            </a:r>
            <a:r>
              <a:rPr lang="ko-KR" altLang="en-US" sz="4400" dirty="0" smtClean="0">
                <a:latin typeface="+mj-ea"/>
                <a:ea typeface="+mj-ea"/>
              </a:rPr>
              <a:t>실습 </a:t>
            </a:r>
            <a:r>
              <a:rPr lang="en-US" altLang="ko-KR" sz="4400" dirty="0" smtClean="0">
                <a:latin typeface="+mj-ea"/>
                <a:ea typeface="+mj-ea"/>
              </a:rPr>
              <a:t>- </a:t>
            </a:r>
            <a:r>
              <a:rPr lang="en-US" altLang="ko-KR" sz="4400" dirty="0" err="1">
                <a:latin typeface="+mj-ea"/>
                <a:ea typeface="+mj-ea"/>
              </a:rPr>
              <a:t>P</a:t>
            </a:r>
            <a:r>
              <a:rPr lang="en-US" altLang="ko-KR" sz="4400" dirty="0" err="1" smtClean="0">
                <a:latin typeface="+mj-ea"/>
                <a:ea typeface="+mj-ea"/>
              </a:rPr>
              <a:t>ytorch</a:t>
            </a:r>
            <a:endParaRPr lang="ko-KR" altLang="en-US" sz="44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RNN </a:t>
            </a:r>
            <a:r>
              <a:rPr lang="ko-KR" altLang="en-US" b="1" dirty="0"/>
              <a:t>실습 </a:t>
            </a:r>
            <a:r>
              <a:rPr lang="en-US" altLang="ko-KR" b="1" dirty="0"/>
              <a:t>– </a:t>
            </a:r>
            <a:r>
              <a:rPr lang="en-US" altLang="ko-KR" b="1" dirty="0" err="1"/>
              <a:t>Pytorch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err="1" smtClean="0">
                <a:latin typeface="+mj-ea"/>
                <a:ea typeface="+mj-ea"/>
              </a:rPr>
              <a:t>Pytorch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err="1" smtClean="0">
                <a:latin typeface="+mj-ea"/>
                <a:ea typeface="+mj-ea"/>
              </a:rPr>
              <a:t>딥러닝</a:t>
            </a:r>
            <a:r>
              <a:rPr lang="ko-KR" altLang="en-US" sz="2000" dirty="0" smtClean="0">
                <a:latin typeface="+mj-ea"/>
                <a:ea typeface="+mj-ea"/>
              </a:rPr>
              <a:t> 프레임워크 중 하나로</a:t>
            </a:r>
            <a:r>
              <a:rPr lang="en-US" altLang="ko-KR" sz="2000" dirty="0" smtClean="0">
                <a:latin typeface="+mj-ea"/>
                <a:ea typeface="+mj-ea"/>
              </a:rPr>
              <a:t>,</a:t>
            </a:r>
            <a:r>
              <a:rPr lang="ko-KR" altLang="en-US" sz="2000" dirty="0" smtClean="0">
                <a:latin typeface="+mj-ea"/>
                <a:ea typeface="+mj-ea"/>
              </a:rPr>
              <a:t> 최근 </a:t>
            </a:r>
            <a:r>
              <a:rPr lang="en-US" altLang="ko-KR" sz="2000" dirty="0" err="1" smtClean="0">
                <a:latin typeface="+mj-ea"/>
                <a:ea typeface="+mj-ea"/>
              </a:rPr>
              <a:t>TensorFlow</a:t>
            </a:r>
            <a:r>
              <a:rPr lang="ko-KR" altLang="en-US" sz="2000" dirty="0" smtClean="0">
                <a:latin typeface="+mj-ea"/>
                <a:ea typeface="+mj-ea"/>
              </a:rPr>
              <a:t>를 제치고 활발히 사용됨</a:t>
            </a:r>
            <a:endParaRPr lang="en-US" altLang="ko-KR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 smtClean="0">
                <a:latin typeface="+mj-ea"/>
                <a:ea typeface="+mj-ea"/>
              </a:rPr>
              <a:t>장점 </a:t>
            </a:r>
            <a:endParaRPr lang="en-US" altLang="ko-KR" sz="20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 err="1" smtClean="0">
                <a:latin typeface="+mj-ea"/>
                <a:ea typeface="+mj-ea"/>
              </a:rPr>
              <a:t>TensorFlow</a:t>
            </a:r>
            <a:r>
              <a:rPr lang="ko-KR" altLang="en-US" sz="1600" dirty="0" smtClean="0">
                <a:latin typeface="+mj-ea"/>
                <a:ea typeface="+mj-ea"/>
              </a:rPr>
              <a:t>에 비해 간결한 코드</a:t>
            </a:r>
            <a:endParaRPr lang="en-US" altLang="ko-KR" sz="16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일반적으로 </a:t>
            </a:r>
            <a:r>
              <a:rPr lang="en-US" altLang="ko-KR" sz="1600" dirty="0" err="1" smtClean="0">
                <a:latin typeface="+mj-ea"/>
                <a:ea typeface="+mj-ea"/>
              </a:rPr>
              <a:t>Pytorch</a:t>
            </a:r>
            <a:r>
              <a:rPr lang="ko-KR" altLang="en-US" sz="1600" dirty="0" smtClean="0">
                <a:latin typeface="+mj-ea"/>
                <a:ea typeface="+mj-ea"/>
              </a:rPr>
              <a:t>로 구현한 모델이 </a:t>
            </a:r>
            <a:r>
              <a:rPr lang="en-US" altLang="ko-KR" sz="1600" dirty="0" err="1" smtClean="0">
                <a:latin typeface="+mj-ea"/>
                <a:ea typeface="+mj-ea"/>
              </a:rPr>
              <a:t>TensorFlow</a:t>
            </a:r>
            <a:r>
              <a:rPr lang="ko-KR" altLang="en-US" sz="1600" dirty="0" smtClean="0">
                <a:latin typeface="+mj-ea"/>
                <a:ea typeface="+mj-ea"/>
              </a:rPr>
              <a:t>로 구현한 모델보다 성능</a:t>
            </a:r>
            <a:r>
              <a:rPr lang="en-US" altLang="ko-KR" sz="1600" dirty="0" smtClean="0">
                <a:latin typeface="+mj-ea"/>
                <a:ea typeface="+mj-ea"/>
              </a:rPr>
              <a:t>(</a:t>
            </a:r>
            <a:r>
              <a:rPr lang="ko-KR" altLang="en-US" sz="1600" dirty="0" smtClean="0">
                <a:latin typeface="+mj-ea"/>
                <a:ea typeface="+mj-ea"/>
              </a:rPr>
              <a:t>속도</a:t>
            </a:r>
            <a:r>
              <a:rPr lang="en-US" altLang="ko-KR" sz="1600" dirty="0" smtClean="0">
                <a:latin typeface="+mj-ea"/>
                <a:ea typeface="+mj-ea"/>
              </a:rPr>
              <a:t>)</a:t>
            </a:r>
            <a:r>
              <a:rPr lang="ko-KR" altLang="en-US" sz="1600" dirty="0" smtClean="0">
                <a:latin typeface="+mj-ea"/>
                <a:ea typeface="+mj-ea"/>
              </a:rPr>
              <a:t>이 좋음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+mj-ea"/>
                <a:ea typeface="+mj-ea"/>
              </a:rPr>
              <a:t>Tensor : </a:t>
            </a:r>
            <a:r>
              <a:rPr lang="en-US" altLang="ko-KR" sz="2000" dirty="0" err="1" smtClean="0">
                <a:latin typeface="+mj-ea"/>
                <a:ea typeface="+mj-ea"/>
              </a:rPr>
              <a:t>Pytorch</a:t>
            </a:r>
            <a:r>
              <a:rPr lang="ko-KR" altLang="en-US" sz="2000" dirty="0" smtClean="0">
                <a:latin typeface="+mj-ea"/>
                <a:ea typeface="+mj-ea"/>
              </a:rPr>
              <a:t>에서 기본 단위로 사용되는 </a:t>
            </a:r>
            <a:r>
              <a:rPr lang="en-US" altLang="ko-KR" sz="2000" dirty="0" smtClean="0">
                <a:latin typeface="+mj-ea"/>
                <a:ea typeface="+mj-ea"/>
              </a:rPr>
              <a:t>Array (</a:t>
            </a:r>
            <a:r>
              <a:rPr lang="en-US" altLang="ko-KR" sz="2000" dirty="0" err="1" smtClean="0">
                <a:latin typeface="+mj-ea"/>
                <a:ea typeface="+mj-ea"/>
              </a:rPr>
              <a:t>Numpy</a:t>
            </a:r>
            <a:r>
              <a:rPr lang="ko-KR" altLang="en-US" sz="2000" dirty="0" smtClean="0">
                <a:latin typeface="+mj-ea"/>
                <a:ea typeface="+mj-ea"/>
              </a:rPr>
              <a:t>의 </a:t>
            </a:r>
            <a:r>
              <a:rPr lang="en-US" altLang="ko-KR" sz="2000" dirty="0" smtClean="0">
                <a:latin typeface="+mj-ea"/>
                <a:ea typeface="+mj-ea"/>
              </a:rPr>
              <a:t>array</a:t>
            </a:r>
            <a:r>
              <a:rPr lang="ko-KR" altLang="en-US" sz="2000" dirty="0" smtClean="0">
                <a:latin typeface="+mj-ea"/>
                <a:ea typeface="+mj-ea"/>
              </a:rPr>
              <a:t>와 비슷한 개념</a:t>
            </a:r>
            <a:r>
              <a:rPr lang="en-US" altLang="ko-KR" sz="2000" dirty="0" smtClean="0">
                <a:latin typeface="+mj-ea"/>
                <a:ea typeface="+mj-ea"/>
              </a:rPr>
              <a:t>)</a:t>
            </a: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9597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RNN </a:t>
            </a:r>
            <a:r>
              <a:rPr lang="ko-KR" altLang="en-US" b="1" dirty="0"/>
              <a:t>실습 </a:t>
            </a:r>
            <a:r>
              <a:rPr lang="en-US" altLang="ko-KR" b="1" dirty="0"/>
              <a:t>– </a:t>
            </a:r>
            <a:r>
              <a:rPr lang="en-US" altLang="ko-KR" b="1" dirty="0" err="1"/>
              <a:t>Pytorch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b="1" dirty="0" smtClean="0">
                <a:latin typeface="+mj-ea"/>
                <a:ea typeface="+mj-ea"/>
              </a:rPr>
              <a:t>LSTM</a:t>
            </a:r>
            <a:r>
              <a:rPr lang="ko-KR" altLang="en-US" sz="2000" b="1" dirty="0" smtClean="0">
                <a:latin typeface="+mj-ea"/>
                <a:ea typeface="+mj-ea"/>
              </a:rPr>
              <a:t>으로 </a:t>
            </a:r>
            <a:r>
              <a:rPr lang="en-US" altLang="ko-KR" sz="2000" b="1" dirty="0" smtClean="0">
                <a:latin typeface="+mj-ea"/>
                <a:ea typeface="+mj-ea"/>
              </a:rPr>
              <a:t>NLP </a:t>
            </a:r>
            <a:r>
              <a:rPr lang="ko-KR" altLang="en-US" sz="2000" b="1" dirty="0" smtClean="0">
                <a:latin typeface="+mj-ea"/>
                <a:ea typeface="+mj-ea"/>
              </a:rPr>
              <a:t>실습하기</a:t>
            </a:r>
            <a:endParaRPr lang="en-US" altLang="ko-KR" sz="20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+mj-ea"/>
                <a:ea typeface="+mj-ea"/>
              </a:rPr>
              <a:t>LSTM : RNN</a:t>
            </a:r>
            <a:r>
              <a:rPr lang="ko-KR" altLang="en-US" sz="2000" dirty="0" smtClean="0">
                <a:latin typeface="+mj-ea"/>
                <a:ea typeface="+mj-ea"/>
              </a:rPr>
              <a:t>에서 시퀀스가 길어졌을 때의 문제를 해결하기 위해 사용</a:t>
            </a:r>
            <a:endParaRPr lang="en-US" altLang="ko-KR" sz="20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2000" dirty="0" smtClean="0">
                <a:latin typeface="+mj-ea"/>
                <a:ea typeface="+mj-ea"/>
              </a:rPr>
              <a:t>NLP(Natural Language Processing) : [</a:t>
            </a:r>
            <a:r>
              <a:rPr lang="ko-KR" altLang="en-US" sz="2000" dirty="0" smtClean="0">
                <a:latin typeface="+mj-ea"/>
                <a:ea typeface="+mj-ea"/>
              </a:rPr>
              <a:t>자연어 처리</a:t>
            </a:r>
            <a:r>
              <a:rPr lang="en-US" altLang="ko-KR" sz="2000" dirty="0" smtClean="0">
                <a:latin typeface="+mj-ea"/>
                <a:ea typeface="+mj-ea"/>
              </a:rPr>
              <a:t>]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자연어 </a:t>
            </a:r>
            <a:r>
              <a:rPr lang="en-US" altLang="ko-KR" sz="1600" dirty="0" smtClean="0">
                <a:latin typeface="+mj-ea"/>
                <a:ea typeface="+mj-ea"/>
              </a:rPr>
              <a:t>: </a:t>
            </a:r>
            <a:r>
              <a:rPr lang="ko-KR" altLang="en-US" sz="1600" dirty="0" smtClean="0">
                <a:latin typeface="+mj-ea"/>
                <a:ea typeface="+mj-ea"/>
              </a:rPr>
              <a:t>일상 생활에서 사용하는 언어</a:t>
            </a:r>
            <a:endParaRPr lang="en-US" altLang="ko-KR" sz="1600" dirty="0" smtClean="0">
              <a:latin typeface="+mj-ea"/>
              <a:ea typeface="+mj-ea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 smtClean="0">
                <a:latin typeface="+mj-ea"/>
                <a:ea typeface="+mj-ea"/>
              </a:rPr>
              <a:t>자연어 처리 </a:t>
            </a:r>
            <a:r>
              <a:rPr lang="en-US" altLang="ko-KR" sz="1600" dirty="0" smtClean="0">
                <a:latin typeface="+mj-ea"/>
                <a:ea typeface="+mj-ea"/>
              </a:rPr>
              <a:t>: </a:t>
            </a:r>
            <a:r>
              <a:rPr lang="ko-KR" altLang="en-US" sz="1600" dirty="0" smtClean="0">
                <a:latin typeface="+mj-ea"/>
                <a:ea typeface="+mj-ea"/>
              </a:rPr>
              <a:t>자연어의 의미를 분석하여 컴퓨터가 처리할 수 있도록 하는 일</a:t>
            </a:r>
            <a:r>
              <a:rPr lang="en-US" altLang="ko-KR" sz="1600" dirty="0" smtClean="0">
                <a:latin typeface="+mj-ea"/>
                <a:ea typeface="+mj-ea"/>
              </a:rPr>
              <a:t> </a:t>
            </a:r>
            <a:endParaRPr lang="en-US" altLang="ko-KR" sz="1600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20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2233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RNN </a:t>
            </a:r>
            <a:r>
              <a:rPr lang="ko-KR" altLang="en-US" b="1" dirty="0"/>
              <a:t>실습 </a:t>
            </a:r>
            <a:r>
              <a:rPr lang="en-US" altLang="ko-KR" b="1" dirty="0"/>
              <a:t>– </a:t>
            </a:r>
            <a:r>
              <a:rPr lang="en-US" altLang="ko-KR" b="1" dirty="0" err="1"/>
              <a:t>Pytorch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1675931"/>
            <a:ext cx="11278844" cy="3487084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11920" y="3178097"/>
            <a:ext cx="7695017" cy="26367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966010" y="4016991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['like', 'cat', 'milk', 'dog', 'hate', 'coffee', 'you', 'love', '</a:t>
            </a:r>
            <a:r>
              <a:rPr lang="en-US" altLang="ko-KR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']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9" name="구부러진 연결선 8"/>
          <p:cNvCxnSpPr/>
          <p:nvPr/>
        </p:nvCxnSpPr>
        <p:spPr>
          <a:xfrm flipV="1">
            <a:off x="3958683" y="4147796"/>
            <a:ext cx="1007327" cy="29703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1127175" y="5257128"/>
            <a:ext cx="9354971" cy="578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 err="1" smtClean="0">
                <a:latin typeface="Courier New" panose="02070309020205020404" pitchFamily="49" charset="0"/>
              </a:rPr>
              <a:t>Word_dict</a:t>
            </a:r>
            <a:r>
              <a:rPr lang="en-US" altLang="ko-KR" sz="1100" b="1" dirty="0" smtClean="0">
                <a:latin typeface="Courier New" panose="02070309020205020404" pitchFamily="49" charset="0"/>
              </a:rPr>
              <a:t> : </a:t>
            </a:r>
            <a:r>
              <a:rPr lang="en-US" altLang="ko-KR" sz="11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{‘like’: 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0, </a:t>
            </a:r>
            <a:r>
              <a:rPr lang="en-US" altLang="ko-KR" sz="11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‘cat’: 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1, </a:t>
            </a:r>
            <a:r>
              <a:rPr lang="en-US" altLang="ko-KR" sz="11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‘milk’: 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2, </a:t>
            </a:r>
            <a:r>
              <a:rPr lang="en-US" altLang="ko-KR" sz="11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‘dog’: 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3, </a:t>
            </a:r>
            <a:r>
              <a:rPr lang="en-US" altLang="ko-KR" sz="11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‘hate’: 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4, </a:t>
            </a:r>
            <a:r>
              <a:rPr lang="en-US" altLang="ko-KR" sz="11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‘coffee’: 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5, </a:t>
            </a:r>
            <a:r>
              <a:rPr lang="en-US" altLang="ko-KR" sz="11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‘you’: 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6, </a:t>
            </a:r>
            <a:r>
              <a:rPr lang="en-US" altLang="ko-KR" sz="11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‘love’: 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7, </a:t>
            </a:r>
            <a:r>
              <a:rPr lang="en-US" altLang="ko-KR" sz="11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‘I': 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8</a:t>
            </a:r>
            <a:r>
              <a:rPr lang="en-US" altLang="ko-KR" sz="11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  <a:r>
              <a:rPr lang="en-US" altLang="ko-KR" sz="1100" dirty="0">
                <a:solidFill>
                  <a:srgbClr val="212121"/>
                </a:solidFill>
                <a:latin typeface="Courier New" panose="02070309020205020404" pitchFamily="49" charset="0"/>
              </a:rPr>
              <a:t> </a:t>
            </a:r>
            <a:endParaRPr lang="en-US" altLang="ko-KR" sz="1100" dirty="0" smtClean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100" b="1" dirty="0" err="1" smtClean="0">
                <a:solidFill>
                  <a:srgbClr val="212121"/>
                </a:solidFill>
                <a:latin typeface="Courier New" panose="02070309020205020404" pitchFamily="49" charset="0"/>
              </a:rPr>
              <a:t>Number_dict</a:t>
            </a:r>
            <a:r>
              <a:rPr lang="en-US" altLang="ko-KR" sz="1100" b="1" dirty="0" smtClean="0">
                <a:solidFill>
                  <a:srgbClr val="212121"/>
                </a:solidFill>
                <a:latin typeface="Courier New" panose="02070309020205020404" pitchFamily="49" charset="0"/>
              </a:rPr>
              <a:t> : </a:t>
            </a:r>
            <a:r>
              <a:rPr lang="en-US" altLang="ko-KR" sz="11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{0</a:t>
            </a:r>
            <a:r>
              <a:rPr lang="en-US" altLang="ko-KR" sz="1100" dirty="0">
                <a:solidFill>
                  <a:srgbClr val="FF0000"/>
                </a:solidFill>
                <a:latin typeface="Courier New" panose="02070309020205020404" pitchFamily="49" charset="0"/>
              </a:rPr>
              <a:t>: 'like', 1: 'cat', 2: 'milk', 3: 'dog', 4: 'hate', 5: 'coffee', 6: 'you', 7: 'love', 8: '</a:t>
            </a:r>
            <a:r>
              <a:rPr lang="en-US" altLang="ko-KR" sz="1100" dirty="0" err="1">
                <a:solidFill>
                  <a:srgbClr val="FF0000"/>
                </a:solidFill>
                <a:latin typeface="Courier New" panose="02070309020205020404" pitchFamily="49" charset="0"/>
              </a:rPr>
              <a:t>i</a:t>
            </a:r>
            <a:r>
              <a:rPr lang="en-US" altLang="ko-KR" sz="11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'}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597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11" y="1464760"/>
            <a:ext cx="6141459" cy="4400323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RNN </a:t>
            </a:r>
            <a:r>
              <a:rPr lang="ko-KR" altLang="en-US" b="1" dirty="0"/>
              <a:t>실습 </a:t>
            </a:r>
            <a:r>
              <a:rPr lang="en-US" altLang="ko-KR" b="1" dirty="0"/>
              <a:t>– </a:t>
            </a:r>
            <a:r>
              <a:rPr lang="en-US" altLang="ko-KR" b="1" dirty="0" err="1"/>
              <a:t>Pytorch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792511" y="5092922"/>
            <a:ext cx="5987430" cy="73202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089877" y="4160529"/>
            <a:ext cx="4719908" cy="199597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6"/>
          <p:cNvCxnSpPr/>
          <p:nvPr/>
        </p:nvCxnSpPr>
        <p:spPr>
          <a:xfrm flipV="1">
            <a:off x="5809785" y="3656197"/>
            <a:ext cx="613317" cy="50433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6628743" y="3348420"/>
            <a:ext cx="490161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rgbClr val="FF0000"/>
                </a:solidFill>
                <a:latin typeface="Courier New" panose="02070309020205020404" pitchFamily="49" charset="0"/>
              </a:rPr>
              <a:t>{‘like’: 0, ‘cat’: 1, ‘milk’: 2, ‘dog’: </a:t>
            </a:r>
            <a:r>
              <a:rPr lang="en-US" altLang="ko-KR" sz="1400" dirty="0" smtClean="0">
                <a:solidFill>
                  <a:srgbClr val="FF0000"/>
                </a:solidFill>
                <a:latin typeface="Courier New" panose="02070309020205020404" pitchFamily="49" charset="0"/>
              </a:rPr>
              <a:t>3 … }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m</a:t>
            </a:r>
            <a:r>
              <a:rPr lang="en-US" altLang="ko-KR" sz="1400" dirty="0" smtClean="0"/>
              <a:t>ilk</a:t>
            </a:r>
            <a:r>
              <a:rPr lang="ko-KR" altLang="en-US" sz="1400" dirty="0" smtClean="0"/>
              <a:t>를 </a:t>
            </a:r>
            <a:r>
              <a:rPr lang="en-US" altLang="ko-KR" sz="1400" dirty="0" err="1" smtClean="0"/>
              <a:t>ont</a:t>
            </a:r>
            <a:r>
              <a:rPr lang="en-US" altLang="ko-KR" sz="1400" dirty="0" smtClean="0"/>
              <a:t>-hot-encoding </a:t>
            </a:r>
            <a:r>
              <a:rPr lang="en-US" altLang="ko-KR" sz="1400" dirty="0" smtClean="0">
                <a:sym typeface="Wingdings" panose="05000000000000000000" pitchFamily="2" charset="2"/>
              </a:rPr>
              <a:t></a:t>
            </a:r>
            <a:r>
              <a:rPr lang="en-US" altLang="ko-KR" sz="1400" dirty="0" smtClean="0"/>
              <a:t> [0, 0, 1, 0, 0, 0, 0, 0, 0]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4043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184" y="1554835"/>
            <a:ext cx="9615572" cy="315098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RNN </a:t>
            </a:r>
            <a:r>
              <a:rPr lang="ko-KR" altLang="en-US" b="1" dirty="0"/>
              <a:t>실습 </a:t>
            </a:r>
            <a:r>
              <a:rPr lang="en-US" altLang="ko-KR" b="1" dirty="0"/>
              <a:t>– </a:t>
            </a:r>
            <a:r>
              <a:rPr lang="en-US" altLang="ko-KR" b="1" dirty="0" err="1"/>
              <a:t>Pytorch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568712" y="3473090"/>
            <a:ext cx="5207619" cy="1232725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/>
          <p:cNvCxnSpPr/>
          <p:nvPr/>
        </p:nvCxnSpPr>
        <p:spPr>
          <a:xfrm flipV="1">
            <a:off x="1033811" y="3695700"/>
            <a:ext cx="2318989" cy="15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구부러진 연결선 12"/>
          <p:cNvCxnSpPr/>
          <p:nvPr/>
        </p:nvCxnSpPr>
        <p:spPr>
          <a:xfrm flipV="1">
            <a:off x="3530909" y="3130325"/>
            <a:ext cx="1917391" cy="45993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5448300" y="2868526"/>
            <a:ext cx="4224233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err="1" smtClean="0"/>
              <a:t>순전파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(forward propagation)</a:t>
            </a:r>
          </a:p>
          <a:p>
            <a:pPr>
              <a:lnSpc>
                <a:spcPct val="150000"/>
              </a:lnSpc>
            </a:pPr>
            <a:r>
              <a:rPr lang="ko-KR" altLang="en-US" sz="1100" dirty="0" err="1" smtClean="0"/>
              <a:t>입력층부터</a:t>
            </a:r>
            <a:r>
              <a:rPr lang="ko-KR" altLang="en-US" sz="1100" dirty="0" smtClean="0"/>
              <a:t> </a:t>
            </a:r>
            <a:r>
              <a:rPr lang="ko-KR" altLang="en-US" sz="1100" dirty="0" err="1" smtClean="0"/>
              <a:t>출력층까지</a:t>
            </a:r>
            <a:r>
              <a:rPr lang="ko-KR" altLang="en-US" sz="1100" dirty="0" smtClean="0"/>
              <a:t> 순서대로 변수들을 계산하고 저장하는 것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13060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t="5158"/>
          <a:stretch/>
        </p:blipFill>
        <p:spPr>
          <a:xfrm>
            <a:off x="594428" y="5328781"/>
            <a:ext cx="9078029" cy="895159"/>
          </a:xfrm>
          <a:prstGeom prst="rect">
            <a:avLst/>
          </a:prstGeom>
          <a:ln w="12700">
            <a:solidFill>
              <a:srgbClr val="2E75B6"/>
            </a:solidFill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01. </a:t>
            </a:r>
            <a:r>
              <a:rPr lang="en-US" altLang="ko-KR" b="1" dirty="0" smtClean="0"/>
              <a:t>RNN </a:t>
            </a:r>
            <a:r>
              <a:rPr lang="ko-KR" altLang="en-US" b="1" dirty="0" smtClean="0"/>
              <a:t>실습 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Pytorch</a:t>
            </a:r>
            <a:r>
              <a:rPr lang="en-US" altLang="ko-KR" b="1" dirty="0" smtClean="0"/>
              <a:t> </a:t>
            </a:r>
            <a:endParaRPr lang="ko-KR" altLang="en-US" b="1" dirty="0"/>
          </a:p>
        </p:txBody>
      </p:sp>
      <p:sp>
        <p:nvSpPr>
          <p:cNvPr id="6" name="직사각형 5"/>
          <p:cNvSpPr/>
          <p:nvPr/>
        </p:nvSpPr>
        <p:spPr>
          <a:xfrm>
            <a:off x="594428" y="6016752"/>
            <a:ext cx="9078029" cy="207188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85" y="1314142"/>
            <a:ext cx="6345868" cy="3833962"/>
          </a:xfrm>
          <a:prstGeom prst="rect">
            <a:avLst/>
          </a:prstGeom>
        </p:spPr>
      </p:pic>
      <p:sp>
        <p:nvSpPr>
          <p:cNvPr id="7" name="타원 6"/>
          <p:cNvSpPr/>
          <p:nvPr/>
        </p:nvSpPr>
        <p:spPr>
          <a:xfrm>
            <a:off x="6611112" y="5952744"/>
            <a:ext cx="457200" cy="338328"/>
          </a:xfrm>
          <a:prstGeom prst="ellipse">
            <a:avLst/>
          </a:prstGeom>
          <a:noFill/>
          <a:ln w="28575"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539562" y="5951182"/>
            <a:ext cx="978341" cy="338328"/>
          </a:xfrm>
          <a:prstGeom prst="ellipse">
            <a:avLst/>
          </a:prstGeom>
          <a:noFill/>
          <a:ln w="28575">
            <a:solidFill>
              <a:srgbClr val="99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꺾인 연결선 9"/>
          <p:cNvCxnSpPr/>
          <p:nvPr/>
        </p:nvCxnSpPr>
        <p:spPr>
          <a:xfrm rot="16200000" flipH="1">
            <a:off x="3933441" y="3381677"/>
            <a:ext cx="1562" cy="5810979"/>
          </a:xfrm>
          <a:prstGeom prst="bentConnector3">
            <a:avLst>
              <a:gd name="adj1" fmla="val 6537004"/>
            </a:avLst>
          </a:prstGeom>
          <a:ln w="28575">
            <a:solidFill>
              <a:srgbClr val="99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594428" y="2073331"/>
            <a:ext cx="6245284" cy="196526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연결선 13"/>
          <p:cNvCxnSpPr/>
          <p:nvPr/>
        </p:nvCxnSpPr>
        <p:spPr>
          <a:xfrm>
            <a:off x="729011" y="3857364"/>
            <a:ext cx="6052789" cy="1931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구부러진 연결선 14"/>
          <p:cNvCxnSpPr/>
          <p:nvPr/>
        </p:nvCxnSpPr>
        <p:spPr>
          <a:xfrm flipV="1">
            <a:off x="5475249" y="3103136"/>
            <a:ext cx="1593063" cy="57355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7068312" y="2841337"/>
            <a:ext cx="4652221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b="1" dirty="0" err="1"/>
              <a:t>역</a:t>
            </a:r>
            <a:r>
              <a:rPr lang="ko-KR" altLang="en-US" sz="1100" b="1" dirty="0" err="1" smtClean="0"/>
              <a:t>전파</a:t>
            </a:r>
            <a:r>
              <a:rPr lang="ko-KR" altLang="en-US" sz="1100" b="1" dirty="0" smtClean="0"/>
              <a:t> </a:t>
            </a:r>
            <a:r>
              <a:rPr lang="en-US" altLang="ko-KR" sz="1100" b="1" dirty="0" smtClean="0"/>
              <a:t>(back propagation)</a:t>
            </a:r>
          </a:p>
          <a:p>
            <a:pPr>
              <a:lnSpc>
                <a:spcPct val="150000"/>
              </a:lnSpc>
            </a:pPr>
            <a:r>
              <a:rPr lang="ko-KR" altLang="en-US" sz="1100" dirty="0" err="1" smtClean="0"/>
              <a:t>뉴럴</a:t>
            </a:r>
            <a:r>
              <a:rPr lang="ko-KR" altLang="en-US" sz="1100" dirty="0" smtClean="0"/>
              <a:t> 네트워크의 파라미터들에 대한 </a:t>
            </a:r>
            <a:r>
              <a:rPr lang="ko-KR" altLang="en-US" sz="1100" dirty="0" err="1" smtClean="0"/>
              <a:t>그래디언트를</a:t>
            </a:r>
            <a:r>
              <a:rPr lang="ko-KR" altLang="en-US" sz="1100" dirty="0" smtClean="0"/>
              <a:t> 계산하는 법</a:t>
            </a:r>
            <a:endParaRPr lang="en-US" altLang="ko-KR" sz="1100" dirty="0"/>
          </a:p>
          <a:p>
            <a:pPr>
              <a:lnSpc>
                <a:spcPct val="150000"/>
              </a:lnSpc>
            </a:pPr>
            <a:r>
              <a:rPr lang="ko-KR" altLang="en-US" sz="1100" dirty="0" smtClean="0"/>
              <a:t>중간 변수와 </a:t>
            </a:r>
            <a:r>
              <a:rPr lang="ko-KR" altLang="en-US" sz="1100" dirty="0" err="1" smtClean="0"/>
              <a:t>파라미터에</a:t>
            </a:r>
            <a:r>
              <a:rPr lang="ko-KR" altLang="en-US" sz="1100" dirty="0" smtClean="0"/>
              <a:t> 대한 </a:t>
            </a:r>
            <a:r>
              <a:rPr lang="ko-KR" altLang="en-US" sz="1100" dirty="0" err="1" smtClean="0"/>
              <a:t>그래디언트를</a:t>
            </a:r>
            <a:r>
              <a:rPr lang="ko-KR" altLang="en-US" sz="1100" dirty="0" smtClean="0"/>
              <a:t> 반대방향으로 계산하고 저장</a:t>
            </a:r>
            <a:endParaRPr lang="en-US" altLang="ko-KR" sz="1100" dirty="0" smtClean="0"/>
          </a:p>
        </p:txBody>
      </p:sp>
    </p:spTree>
    <p:extLst>
      <p:ext uri="{BB962C8B-B14F-4D97-AF65-F5344CB8AC3E}">
        <p14:creationId xmlns:p14="http://schemas.microsoft.com/office/powerpoint/2010/main" val="71169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6564</TotalTime>
  <Words>852</Words>
  <Application>Microsoft Office PowerPoint</Application>
  <PresentationFormat>와이드스크린</PresentationFormat>
  <Paragraphs>116</Paragraphs>
  <Slides>19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8" baseType="lpstr">
      <vt:lpstr>맑은 고딕</vt:lpstr>
      <vt:lpstr>Wingdings</vt:lpstr>
      <vt:lpstr>Aharoni</vt:lpstr>
      <vt:lpstr>Cambria Math</vt:lpstr>
      <vt:lpstr>Courier New</vt:lpstr>
      <vt:lpstr>함초롬돋움</vt:lpstr>
      <vt:lpstr>Arial</vt:lpstr>
      <vt:lpstr>CryptoCraft 테마</vt:lpstr>
      <vt:lpstr>제목 테마</vt:lpstr>
      <vt:lpstr>RNN 실습 및  GAN(Generative Adversarial Network) 기초</vt:lpstr>
      <vt:lpstr>PowerPoint 프레젠테이션</vt:lpstr>
      <vt:lpstr>PowerPoint 프레젠테이션</vt:lpstr>
      <vt:lpstr>01. RNN 실습 – Pytorch </vt:lpstr>
      <vt:lpstr>01. RNN 실습 – Pytorch </vt:lpstr>
      <vt:lpstr>01. RNN 실습 – Pytorch </vt:lpstr>
      <vt:lpstr>01. RNN 실습 – Pytorch </vt:lpstr>
      <vt:lpstr>01. RNN 실습 – Pytorch </vt:lpstr>
      <vt:lpstr>01. RNN 실습 – Pytorch </vt:lpstr>
      <vt:lpstr>PowerPoint 프레젠테이션</vt:lpstr>
      <vt:lpstr>02. GAN의 개념</vt:lpstr>
      <vt:lpstr>02. GAN의 개념</vt:lpstr>
      <vt:lpstr>02. GAN의 개념</vt:lpstr>
      <vt:lpstr>02. GAN의 개념</vt:lpstr>
      <vt:lpstr>PowerPoint 프레젠테이션</vt:lpstr>
      <vt:lpstr>03. GAN의 구조와 원리</vt:lpstr>
      <vt:lpstr>03. GAN의 구조와 원리</vt:lpstr>
      <vt:lpstr>03. GAN의 구조와 원리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스레드 동기화 실습 및 리눅스시스템 모니터링 시스템 - 임세진</dc:title>
  <dc:creator>임세진</dc:creator>
  <cp:lastModifiedBy>user</cp:lastModifiedBy>
  <cp:revision>403</cp:revision>
  <dcterms:created xsi:type="dcterms:W3CDTF">2019-11-27T03:31:48Z</dcterms:created>
  <dcterms:modified xsi:type="dcterms:W3CDTF">2021-01-24T21:24:39Z</dcterms:modified>
</cp:coreProperties>
</file>