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80" r:id="rId4"/>
    <p:sldId id="281" r:id="rId5"/>
    <p:sldId id="291" r:id="rId6"/>
    <p:sldId id="292" r:id="rId7"/>
    <p:sldId id="293" r:id="rId8"/>
    <p:sldId id="282" r:id="rId9"/>
    <p:sldId id="283" r:id="rId10"/>
    <p:sldId id="288" r:id="rId11"/>
    <p:sldId id="287" r:id="rId12"/>
    <p:sldId id="290" r:id="rId13"/>
    <p:sldId id="286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  <a:srgbClr val="9DC3E6"/>
    <a:srgbClr val="C9C9C9"/>
    <a:srgbClr val="FFE699"/>
    <a:srgbClr val="B4C7E7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38" d="100"/>
          <a:sy n="38" d="100"/>
        </p:scale>
        <p:origin x="2598" y="13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" y="1761328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400" b="0" i="0" dirty="0">
                <a:effectLst/>
                <a:latin typeface="Arial" panose="020B0604020202020204" pitchFamily="34" charset="0"/>
              </a:rPr>
              <a:t>SPEEDY implementation </a:t>
            </a:r>
            <a:br>
              <a:rPr lang="en-US" altLang="ko-KR" sz="4400" b="0" i="0" dirty="0">
                <a:effectLst/>
                <a:latin typeface="Arial" panose="020B0604020202020204" pitchFamily="34" charset="0"/>
              </a:rPr>
            </a:br>
            <a:r>
              <a:rPr lang="en-US" altLang="ko-KR" sz="4400" b="0" i="0" dirty="0">
                <a:effectLst/>
                <a:latin typeface="Arial" panose="020B0604020202020204" pitchFamily="34" charset="0"/>
              </a:rPr>
              <a:t>on cortex-m3,4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https://youtu.be/gOE7EHZy47E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8378"/>
    </mc:Choice>
    <mc:Fallback>
      <p:transition spd="slow" advTm="80837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MixColumns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수식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t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latin typeface="Arial" panose="020B0604020202020204" pitchFamily="34" charset="0"/>
            </a:endParaRPr>
          </a:p>
          <a:p>
            <a:pPr marL="0" rtl="0" eaLnBrk="1" fontAlgn="t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C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코드 </a:t>
            </a:r>
            <a:r>
              <a:rPr lang="en-US" altLang="ko-KR" sz="1800" b="1" i="0" u="none" strike="noStrike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0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1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D96E0D8-3F2E-487B-82FC-4A5BC2ACA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50" y="997368"/>
            <a:ext cx="10782650" cy="664334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E28C0971-B1AA-4E61-99CF-12F053C94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932" y="1707312"/>
            <a:ext cx="4276725" cy="25336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682982-8D5E-446D-B06F-B1DBC3549FAE}"/>
              </a:ext>
            </a:extLst>
          </p:cNvPr>
          <p:cNvSpPr txBox="1"/>
          <p:nvPr/>
        </p:nvSpPr>
        <p:spPr>
          <a:xfrm>
            <a:off x="6461620" y="2181675"/>
            <a:ext cx="39071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0 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1   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5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9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  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15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21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26</a:t>
            </a:r>
          </a:p>
          <a:p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1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2   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6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10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16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22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27</a:t>
            </a:r>
            <a:endParaRPr lang="ko-KR" altLang="en-US" dirty="0"/>
          </a:p>
          <a:p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2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3   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7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11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17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23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28</a:t>
            </a:r>
            <a:endParaRPr lang="ko-KR" altLang="en-US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	                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⋮</a:t>
            </a: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30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31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3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7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  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13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19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24</a:t>
            </a:r>
          </a:p>
          <a:p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31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0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 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4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8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14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20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25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D087D0C-2F5A-4D5D-A4D1-336CB597A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259794"/>
              </p:ext>
            </p:extLst>
          </p:nvPr>
        </p:nvGraphicFramePr>
        <p:xfrm>
          <a:off x="3131915" y="4156778"/>
          <a:ext cx="332970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818">
                  <a:extLst>
                    <a:ext uri="{9D8B030D-6E8A-4147-A177-3AD203B41FA5}">
                      <a16:colId xmlns:a16="http://schemas.microsoft.com/office/drawing/2014/main" val="2606221591"/>
                    </a:ext>
                  </a:extLst>
                </a:gridCol>
                <a:gridCol w="415818">
                  <a:extLst>
                    <a:ext uri="{9D8B030D-6E8A-4147-A177-3AD203B41FA5}">
                      <a16:colId xmlns:a16="http://schemas.microsoft.com/office/drawing/2014/main" val="468032060"/>
                    </a:ext>
                  </a:extLst>
                </a:gridCol>
                <a:gridCol w="415818">
                  <a:extLst>
                    <a:ext uri="{9D8B030D-6E8A-4147-A177-3AD203B41FA5}">
                      <a16:colId xmlns:a16="http://schemas.microsoft.com/office/drawing/2014/main" val="1719181164"/>
                    </a:ext>
                  </a:extLst>
                </a:gridCol>
                <a:gridCol w="415818">
                  <a:extLst>
                    <a:ext uri="{9D8B030D-6E8A-4147-A177-3AD203B41FA5}">
                      <a16:colId xmlns:a16="http://schemas.microsoft.com/office/drawing/2014/main" val="536635211"/>
                    </a:ext>
                  </a:extLst>
                </a:gridCol>
                <a:gridCol w="415818">
                  <a:extLst>
                    <a:ext uri="{9D8B030D-6E8A-4147-A177-3AD203B41FA5}">
                      <a16:colId xmlns:a16="http://schemas.microsoft.com/office/drawing/2014/main" val="3109315281"/>
                    </a:ext>
                  </a:extLst>
                </a:gridCol>
                <a:gridCol w="412655">
                  <a:extLst>
                    <a:ext uri="{9D8B030D-6E8A-4147-A177-3AD203B41FA5}">
                      <a16:colId xmlns:a16="http://schemas.microsoft.com/office/drawing/2014/main" val="4047836804"/>
                    </a:ext>
                  </a:extLst>
                </a:gridCol>
                <a:gridCol w="418980">
                  <a:extLst>
                    <a:ext uri="{9D8B030D-6E8A-4147-A177-3AD203B41FA5}">
                      <a16:colId xmlns:a16="http://schemas.microsoft.com/office/drawing/2014/main" val="3138938858"/>
                    </a:ext>
                  </a:extLst>
                </a:gridCol>
                <a:gridCol w="418980">
                  <a:extLst>
                    <a:ext uri="{9D8B030D-6E8A-4147-A177-3AD203B41FA5}">
                      <a16:colId xmlns:a16="http://schemas.microsoft.com/office/drawing/2014/main" val="281000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41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00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95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00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857288"/>
                  </a:ext>
                </a:extLst>
              </a:tr>
              <a:tr h="2930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2213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D124868A-72FB-4412-B23C-01EC0D97257A}"/>
              </a:ext>
            </a:extLst>
          </p:cNvPr>
          <p:cNvSpPr/>
          <p:nvPr/>
        </p:nvSpPr>
        <p:spPr>
          <a:xfrm>
            <a:off x="2865120" y="4005943"/>
            <a:ext cx="3753394" cy="2852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E497D2-ADCB-434D-A535-EE6509F1C65F}"/>
              </a:ext>
            </a:extLst>
          </p:cNvPr>
          <p:cNvSpPr/>
          <p:nvPr/>
        </p:nvSpPr>
        <p:spPr>
          <a:xfrm>
            <a:off x="6355345" y="2129508"/>
            <a:ext cx="454758" cy="1766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76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MixColumns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수식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t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latin typeface="Arial" panose="020B0604020202020204" pitchFamily="34" charset="0"/>
            </a:endParaRPr>
          </a:p>
          <a:p>
            <a:pPr marL="0" rtl="0" eaLnBrk="1" fontAlgn="t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C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코드 </a:t>
            </a:r>
            <a:r>
              <a:rPr lang="en-US" altLang="ko-KR" sz="1800" b="1" i="0" u="none" strike="noStrike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0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1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Barrel shifter &lt;&lt;&lt;1</a:t>
            </a:r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D96E0D8-3F2E-487B-82FC-4A5BC2ACA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50" y="997368"/>
            <a:ext cx="10782650" cy="664334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E28C0971-B1AA-4E61-99CF-12F053C94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932" y="1707312"/>
            <a:ext cx="4276725" cy="25336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682982-8D5E-446D-B06F-B1DBC3549FAE}"/>
              </a:ext>
            </a:extLst>
          </p:cNvPr>
          <p:cNvSpPr txBox="1"/>
          <p:nvPr/>
        </p:nvSpPr>
        <p:spPr>
          <a:xfrm>
            <a:off x="6461620" y="2181675"/>
            <a:ext cx="39071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0 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1   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5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9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  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15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21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26</a:t>
            </a:r>
          </a:p>
          <a:p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1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2   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6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10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16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22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27</a:t>
            </a:r>
            <a:endParaRPr lang="ko-KR" altLang="en-US" dirty="0"/>
          </a:p>
          <a:p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2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3   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7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11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17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23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28</a:t>
            </a:r>
            <a:endParaRPr lang="ko-KR" altLang="en-US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	                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⋮</a:t>
            </a: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30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31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3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7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  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13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19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24</a:t>
            </a:r>
          </a:p>
          <a:p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31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0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 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4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8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14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20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25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D087D0C-2F5A-4D5D-A4D1-336CB597A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49684"/>
              </p:ext>
            </p:extLst>
          </p:nvPr>
        </p:nvGraphicFramePr>
        <p:xfrm>
          <a:off x="8246561" y="4101503"/>
          <a:ext cx="291388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818">
                  <a:extLst>
                    <a:ext uri="{9D8B030D-6E8A-4147-A177-3AD203B41FA5}">
                      <a16:colId xmlns:a16="http://schemas.microsoft.com/office/drawing/2014/main" val="2606221591"/>
                    </a:ext>
                  </a:extLst>
                </a:gridCol>
                <a:gridCol w="415818">
                  <a:extLst>
                    <a:ext uri="{9D8B030D-6E8A-4147-A177-3AD203B41FA5}">
                      <a16:colId xmlns:a16="http://schemas.microsoft.com/office/drawing/2014/main" val="1719181164"/>
                    </a:ext>
                  </a:extLst>
                </a:gridCol>
                <a:gridCol w="415818">
                  <a:extLst>
                    <a:ext uri="{9D8B030D-6E8A-4147-A177-3AD203B41FA5}">
                      <a16:colId xmlns:a16="http://schemas.microsoft.com/office/drawing/2014/main" val="536635211"/>
                    </a:ext>
                  </a:extLst>
                </a:gridCol>
                <a:gridCol w="415818">
                  <a:extLst>
                    <a:ext uri="{9D8B030D-6E8A-4147-A177-3AD203B41FA5}">
                      <a16:colId xmlns:a16="http://schemas.microsoft.com/office/drawing/2014/main" val="3109315281"/>
                    </a:ext>
                  </a:extLst>
                </a:gridCol>
                <a:gridCol w="412655">
                  <a:extLst>
                    <a:ext uri="{9D8B030D-6E8A-4147-A177-3AD203B41FA5}">
                      <a16:colId xmlns:a16="http://schemas.microsoft.com/office/drawing/2014/main" val="4047836804"/>
                    </a:ext>
                  </a:extLst>
                </a:gridCol>
                <a:gridCol w="418980">
                  <a:extLst>
                    <a:ext uri="{9D8B030D-6E8A-4147-A177-3AD203B41FA5}">
                      <a16:colId xmlns:a16="http://schemas.microsoft.com/office/drawing/2014/main" val="3138938858"/>
                    </a:ext>
                  </a:extLst>
                </a:gridCol>
                <a:gridCol w="418980">
                  <a:extLst>
                    <a:ext uri="{9D8B030D-6E8A-4147-A177-3AD203B41FA5}">
                      <a16:colId xmlns:a16="http://schemas.microsoft.com/office/drawing/2014/main" val="281000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41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00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95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00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857288"/>
                  </a:ext>
                </a:extLst>
              </a:tr>
              <a:tr h="2930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2213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7A69B04-1B90-40B9-89C4-4A9D80556CD3}"/>
              </a:ext>
            </a:extLst>
          </p:cNvPr>
          <p:cNvSpPr txBox="1"/>
          <p:nvPr/>
        </p:nvSpPr>
        <p:spPr>
          <a:xfrm>
            <a:off x="6786324" y="4999671"/>
            <a:ext cx="178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&lt;&lt;&lt;1</a:t>
            </a:r>
            <a:endParaRPr lang="ko-KR" altLang="en-US" sz="3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24868A-72FB-4412-B23C-01EC0D97257A}"/>
              </a:ext>
            </a:extLst>
          </p:cNvPr>
          <p:cNvSpPr/>
          <p:nvPr/>
        </p:nvSpPr>
        <p:spPr>
          <a:xfrm>
            <a:off x="7979766" y="3950668"/>
            <a:ext cx="3596500" cy="2852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E497D2-ADCB-434D-A535-EE6509F1C65F}"/>
              </a:ext>
            </a:extLst>
          </p:cNvPr>
          <p:cNvSpPr/>
          <p:nvPr/>
        </p:nvSpPr>
        <p:spPr>
          <a:xfrm>
            <a:off x="7053942" y="2158300"/>
            <a:ext cx="300307" cy="1766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DC46C12-C4F4-4CB9-8351-DE347804B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755397"/>
              </p:ext>
            </p:extLst>
          </p:nvPr>
        </p:nvGraphicFramePr>
        <p:xfrm>
          <a:off x="3323221" y="4185565"/>
          <a:ext cx="332970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818">
                  <a:extLst>
                    <a:ext uri="{9D8B030D-6E8A-4147-A177-3AD203B41FA5}">
                      <a16:colId xmlns:a16="http://schemas.microsoft.com/office/drawing/2014/main" val="2606221591"/>
                    </a:ext>
                  </a:extLst>
                </a:gridCol>
                <a:gridCol w="415818">
                  <a:extLst>
                    <a:ext uri="{9D8B030D-6E8A-4147-A177-3AD203B41FA5}">
                      <a16:colId xmlns:a16="http://schemas.microsoft.com/office/drawing/2014/main" val="468032060"/>
                    </a:ext>
                  </a:extLst>
                </a:gridCol>
                <a:gridCol w="415818">
                  <a:extLst>
                    <a:ext uri="{9D8B030D-6E8A-4147-A177-3AD203B41FA5}">
                      <a16:colId xmlns:a16="http://schemas.microsoft.com/office/drawing/2014/main" val="1719181164"/>
                    </a:ext>
                  </a:extLst>
                </a:gridCol>
                <a:gridCol w="415818">
                  <a:extLst>
                    <a:ext uri="{9D8B030D-6E8A-4147-A177-3AD203B41FA5}">
                      <a16:colId xmlns:a16="http://schemas.microsoft.com/office/drawing/2014/main" val="536635211"/>
                    </a:ext>
                  </a:extLst>
                </a:gridCol>
                <a:gridCol w="415818">
                  <a:extLst>
                    <a:ext uri="{9D8B030D-6E8A-4147-A177-3AD203B41FA5}">
                      <a16:colId xmlns:a16="http://schemas.microsoft.com/office/drawing/2014/main" val="3109315281"/>
                    </a:ext>
                  </a:extLst>
                </a:gridCol>
                <a:gridCol w="412655">
                  <a:extLst>
                    <a:ext uri="{9D8B030D-6E8A-4147-A177-3AD203B41FA5}">
                      <a16:colId xmlns:a16="http://schemas.microsoft.com/office/drawing/2014/main" val="4047836804"/>
                    </a:ext>
                  </a:extLst>
                </a:gridCol>
                <a:gridCol w="418980">
                  <a:extLst>
                    <a:ext uri="{9D8B030D-6E8A-4147-A177-3AD203B41FA5}">
                      <a16:colId xmlns:a16="http://schemas.microsoft.com/office/drawing/2014/main" val="3138938858"/>
                    </a:ext>
                  </a:extLst>
                </a:gridCol>
                <a:gridCol w="418980">
                  <a:extLst>
                    <a:ext uri="{9D8B030D-6E8A-4147-A177-3AD203B41FA5}">
                      <a16:colId xmlns:a16="http://schemas.microsoft.com/office/drawing/2014/main" val="281000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41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00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95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00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857288"/>
                  </a:ext>
                </a:extLst>
              </a:tr>
              <a:tr h="2930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22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75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A1BA4-EB11-4A7E-A1AA-1D140C38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AddRoundKey</a:t>
            </a:r>
            <a:r>
              <a:rPr lang="en-US" altLang="ko-KR" dirty="0"/>
              <a:t> &amp; </a:t>
            </a:r>
            <a:r>
              <a:rPr lang="en-US" altLang="ko-KR" dirty="0" err="1"/>
              <a:t>AddRoundConstant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3AB60-77AA-4A0C-9DD4-A71A87FB89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반올림 상수는 숫자 </a:t>
            </a:r>
            <a:r>
              <a:rPr lang="en-US" altLang="ko-KR" dirty="0"/>
              <a:t>π−3 = 0.1415....</a:t>
            </a:r>
            <a:r>
              <a:rPr lang="ko-KR" altLang="en-US" dirty="0"/>
              <a:t>의 이진수로 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44AF8A-5B57-4324-8A80-2FEA64979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62" y="4279260"/>
            <a:ext cx="8181975" cy="163830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399FD1C-83DC-4881-AA0C-0D937E302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052" y="2186063"/>
            <a:ext cx="5867400" cy="847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1F9BF3-F508-4EBD-BEC1-D3453D6EA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27" y="1300982"/>
            <a:ext cx="60388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06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0" i="0" dirty="0">
                <a:effectLst/>
                <a:latin typeface="Arial" panose="020B0604020202020204" pitchFamily="34" charset="0"/>
              </a:rPr>
              <a:t> SPEEDY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Ultra low-latency block cipher</a:t>
            </a:r>
          </a:p>
          <a:p>
            <a:endParaRPr lang="en-US" altLang="ko-KR" sz="1800" dirty="0"/>
          </a:p>
          <a:p>
            <a:r>
              <a:rPr lang="ko-KR" altLang="en-US" sz="1800" dirty="0"/>
              <a:t>고성능 </a:t>
            </a:r>
            <a:r>
              <a:rPr lang="en-US" altLang="ko-KR" sz="1800" dirty="0"/>
              <a:t>CPU</a:t>
            </a:r>
            <a:r>
              <a:rPr lang="ko-KR" altLang="en-US" sz="1800" dirty="0"/>
              <a:t>의 내장 </a:t>
            </a:r>
            <a:r>
              <a:rPr lang="ko-KR" altLang="en-US" sz="1800" b="1" dirty="0"/>
              <a:t>하드웨어</a:t>
            </a:r>
            <a:r>
              <a:rPr lang="ko-KR" altLang="en-US" sz="1800" dirty="0"/>
              <a:t> 보안 솔루션을 위한 암호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면적</a:t>
            </a:r>
            <a:r>
              <a:rPr lang="en-US" altLang="ko-KR" sz="1800" dirty="0"/>
              <a:t>, </a:t>
            </a:r>
            <a:r>
              <a:rPr lang="ko-KR" altLang="en-US" sz="1800" dirty="0"/>
              <a:t>에너지 제한은 부차적으로 고려</a:t>
            </a:r>
          </a:p>
          <a:p>
            <a:r>
              <a:rPr lang="en-US" altLang="ko-KR" sz="1800" dirty="0"/>
              <a:t>6bit-sbox </a:t>
            </a:r>
            <a:r>
              <a:rPr lang="ko-KR" altLang="en-US" sz="1800" dirty="0"/>
              <a:t>사용</a:t>
            </a:r>
            <a:r>
              <a:rPr lang="en-US" altLang="ko-KR" sz="1800" dirty="0"/>
              <a:t>,192bit </a:t>
            </a:r>
            <a:r>
              <a:rPr lang="ko-KR" altLang="en-US" sz="1800" dirty="0" err="1"/>
              <a:t>평문</a:t>
            </a:r>
            <a:r>
              <a:rPr lang="ko-KR" altLang="en-US" sz="1800" dirty="0"/>
              <a:t> 암호화</a:t>
            </a: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779A2517-C579-4EBB-B22C-68FD4E515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18" y="3734470"/>
            <a:ext cx="4727183" cy="2850047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3FFABFC2-273C-4EED-B0DE-D8B254D27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707" y="4014651"/>
            <a:ext cx="3466375" cy="2843349"/>
          </a:xfrm>
          <a:prstGeom prst="rect">
            <a:avLst/>
          </a:prstGeom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8532DD68-BBF5-44BA-8DCB-1A441BD3D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3482" y="1152525"/>
            <a:ext cx="3367600" cy="275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Bitslicing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1050" b="0" i="0" dirty="0">
                <a:effectLst/>
                <a:latin typeface="Arial" panose="020B0604020202020204" pitchFamily="34" charset="0"/>
              </a:rPr>
              <a:t>Cortex-m </a:t>
            </a:r>
            <a:r>
              <a:rPr lang="ko-KR" altLang="en-US" sz="1050" b="0" i="0" dirty="0">
                <a:effectLst/>
                <a:latin typeface="Arial" panose="020B0604020202020204" pitchFamily="34" charset="0"/>
              </a:rPr>
              <a:t>에서 효율적인 구현이 가능할 것이라고 판단</a:t>
            </a:r>
            <a:endParaRPr lang="en-US" altLang="ko-KR" sz="1050" dirty="0"/>
          </a:p>
          <a:p>
            <a:r>
              <a:rPr lang="en-US" altLang="ko-KR" sz="1050" dirty="0" err="1"/>
              <a:t>Bitslicing</a:t>
            </a:r>
            <a:r>
              <a:rPr lang="en-US" altLang="ko-KR" sz="1050" dirty="0"/>
              <a:t> </a:t>
            </a:r>
            <a:r>
              <a:rPr lang="ko-KR" altLang="en-US" sz="1050" dirty="0"/>
              <a:t>구현과 </a:t>
            </a:r>
            <a:r>
              <a:rPr lang="en-US" altLang="ko-KR" sz="1050" b="0" i="0" dirty="0">
                <a:effectLst/>
                <a:latin typeface="Arial" panose="020B0604020202020204" pitchFamily="34" charset="0"/>
              </a:rPr>
              <a:t>cortex-m</a:t>
            </a:r>
            <a:r>
              <a:rPr lang="ko-KR" altLang="en-US" sz="1050" b="0" i="0" dirty="0">
                <a:effectLst/>
                <a:latin typeface="Arial" panose="020B0604020202020204" pitchFamily="34" charset="0"/>
              </a:rPr>
              <a:t>의</a:t>
            </a:r>
            <a:r>
              <a:rPr lang="ko-KR" altLang="en-US" sz="1050" dirty="0"/>
              <a:t> </a:t>
            </a:r>
            <a:r>
              <a:rPr lang="en-US" altLang="ko-KR" sz="1050" dirty="0"/>
              <a:t>Barrel shifter </a:t>
            </a:r>
            <a:r>
              <a:rPr lang="ko-KR" altLang="en-US" sz="1050" dirty="0"/>
              <a:t>사용으로 최적화</a:t>
            </a:r>
            <a:r>
              <a:rPr lang="en-US" altLang="ko-KR" sz="1050" b="0" i="0" dirty="0">
                <a:effectLst/>
                <a:latin typeface="Arial" panose="020B0604020202020204" pitchFamily="34" charset="0"/>
              </a:rPr>
              <a:t> </a:t>
            </a:r>
            <a:br>
              <a:rPr lang="en-US" altLang="ko-KR" sz="1050" b="0" i="0" dirty="0">
                <a:effectLst/>
                <a:latin typeface="Arial" panose="020B0604020202020204" pitchFamily="34" charset="0"/>
              </a:rPr>
            </a:br>
            <a:endParaRPr lang="en-US" altLang="ko-KR" sz="105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050" dirty="0"/>
          </a:p>
          <a:p>
            <a:r>
              <a:rPr lang="ko-KR" altLang="en-US" sz="1050" dirty="0" err="1"/>
              <a:t>비트슬라이스</a:t>
            </a:r>
            <a:r>
              <a:rPr lang="ko-KR" altLang="en-US" sz="1050" dirty="0"/>
              <a:t> 표현 </a:t>
            </a:r>
            <a:r>
              <a:rPr lang="en-US" altLang="ko-KR" sz="1050" dirty="0"/>
              <a:t>192bit -&gt; 6*32 (6bit-sbox </a:t>
            </a:r>
            <a:r>
              <a:rPr lang="ko-KR" altLang="en-US" sz="1050" dirty="0"/>
              <a:t>고려</a:t>
            </a:r>
            <a:r>
              <a:rPr lang="en-US" altLang="ko-KR" sz="1050" dirty="0"/>
              <a:t>)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F9EAF10-0747-4FDF-A23B-5240A5049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19089"/>
              </p:ext>
            </p:extLst>
          </p:nvPr>
        </p:nvGraphicFramePr>
        <p:xfrm>
          <a:off x="629264" y="2468880"/>
          <a:ext cx="10638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825">
                  <a:extLst>
                    <a:ext uri="{9D8B030D-6E8A-4147-A177-3AD203B41FA5}">
                      <a16:colId xmlns:a16="http://schemas.microsoft.com/office/drawing/2014/main" val="2606221591"/>
                    </a:ext>
                  </a:extLst>
                </a:gridCol>
                <a:gridCol w="1329825">
                  <a:extLst>
                    <a:ext uri="{9D8B030D-6E8A-4147-A177-3AD203B41FA5}">
                      <a16:colId xmlns:a16="http://schemas.microsoft.com/office/drawing/2014/main" val="468032060"/>
                    </a:ext>
                  </a:extLst>
                </a:gridCol>
                <a:gridCol w="1329825">
                  <a:extLst>
                    <a:ext uri="{9D8B030D-6E8A-4147-A177-3AD203B41FA5}">
                      <a16:colId xmlns:a16="http://schemas.microsoft.com/office/drawing/2014/main" val="1719181164"/>
                    </a:ext>
                  </a:extLst>
                </a:gridCol>
                <a:gridCol w="1329825">
                  <a:extLst>
                    <a:ext uri="{9D8B030D-6E8A-4147-A177-3AD203B41FA5}">
                      <a16:colId xmlns:a16="http://schemas.microsoft.com/office/drawing/2014/main" val="536635211"/>
                    </a:ext>
                  </a:extLst>
                </a:gridCol>
                <a:gridCol w="1329825">
                  <a:extLst>
                    <a:ext uri="{9D8B030D-6E8A-4147-A177-3AD203B41FA5}">
                      <a16:colId xmlns:a16="http://schemas.microsoft.com/office/drawing/2014/main" val="3943561129"/>
                    </a:ext>
                  </a:extLst>
                </a:gridCol>
                <a:gridCol w="1329825">
                  <a:extLst>
                    <a:ext uri="{9D8B030D-6E8A-4147-A177-3AD203B41FA5}">
                      <a16:colId xmlns:a16="http://schemas.microsoft.com/office/drawing/2014/main" val="3109315281"/>
                    </a:ext>
                  </a:extLst>
                </a:gridCol>
                <a:gridCol w="1329825">
                  <a:extLst>
                    <a:ext uri="{9D8B030D-6E8A-4147-A177-3AD203B41FA5}">
                      <a16:colId xmlns:a16="http://schemas.microsoft.com/office/drawing/2014/main" val="4047836804"/>
                    </a:ext>
                  </a:extLst>
                </a:gridCol>
                <a:gridCol w="1329825">
                  <a:extLst>
                    <a:ext uri="{9D8B030D-6E8A-4147-A177-3AD203B41FA5}">
                      <a16:colId xmlns:a16="http://schemas.microsoft.com/office/drawing/2014/main" val="3138938858"/>
                    </a:ext>
                  </a:extLst>
                </a:gridCol>
              </a:tblGrid>
              <a:tr h="2588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412054"/>
                  </a:ext>
                </a:extLst>
              </a:tr>
              <a:tr h="25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Register1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003641"/>
                  </a:ext>
                </a:extLst>
              </a:tr>
              <a:tr h="25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Register2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505183"/>
                  </a:ext>
                </a:extLst>
              </a:tr>
              <a:tr h="25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Register3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50939"/>
                  </a:ext>
                </a:extLst>
              </a:tr>
              <a:tr h="25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Register4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009086"/>
                  </a:ext>
                </a:extLst>
              </a:tr>
              <a:tr h="25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Register5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5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5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5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5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5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5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57288"/>
                  </a:ext>
                </a:extLst>
              </a:tr>
              <a:tr h="258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Register6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6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6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6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6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6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6</a:t>
                      </a:r>
                      <a:r>
                        <a:rPr lang="en-US" altLang="ko-KR" sz="1200" baseline="30000" dirty="0"/>
                        <a:t>st</a:t>
                      </a:r>
                      <a:r>
                        <a:rPr lang="en-US" altLang="ko-KR" sz="1200" dirty="0"/>
                        <a:t> bit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022130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17DC8C7-AEEF-40DF-B4F6-62CE9EC86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040619"/>
              </p:ext>
            </p:extLst>
          </p:nvPr>
        </p:nvGraphicFramePr>
        <p:xfrm>
          <a:off x="6656439" y="4638573"/>
          <a:ext cx="4888423" cy="201168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587875">
                  <a:extLst>
                    <a:ext uri="{9D8B030D-6E8A-4147-A177-3AD203B41FA5}">
                      <a16:colId xmlns:a16="http://schemas.microsoft.com/office/drawing/2014/main" val="1076026060"/>
                    </a:ext>
                  </a:extLst>
                </a:gridCol>
                <a:gridCol w="536199">
                  <a:extLst>
                    <a:ext uri="{9D8B030D-6E8A-4147-A177-3AD203B41FA5}">
                      <a16:colId xmlns:a16="http://schemas.microsoft.com/office/drawing/2014/main" val="2092193841"/>
                    </a:ext>
                  </a:extLst>
                </a:gridCol>
                <a:gridCol w="536199">
                  <a:extLst>
                    <a:ext uri="{9D8B030D-6E8A-4147-A177-3AD203B41FA5}">
                      <a16:colId xmlns:a16="http://schemas.microsoft.com/office/drawing/2014/main" val="2113828952"/>
                    </a:ext>
                  </a:extLst>
                </a:gridCol>
                <a:gridCol w="536199">
                  <a:extLst>
                    <a:ext uri="{9D8B030D-6E8A-4147-A177-3AD203B41FA5}">
                      <a16:colId xmlns:a16="http://schemas.microsoft.com/office/drawing/2014/main" val="1073601809"/>
                    </a:ext>
                  </a:extLst>
                </a:gridCol>
                <a:gridCol w="536199">
                  <a:extLst>
                    <a:ext uri="{9D8B030D-6E8A-4147-A177-3AD203B41FA5}">
                      <a16:colId xmlns:a16="http://schemas.microsoft.com/office/drawing/2014/main" val="1534436229"/>
                    </a:ext>
                  </a:extLst>
                </a:gridCol>
                <a:gridCol w="536199">
                  <a:extLst>
                    <a:ext uri="{9D8B030D-6E8A-4147-A177-3AD203B41FA5}">
                      <a16:colId xmlns:a16="http://schemas.microsoft.com/office/drawing/2014/main" val="3888343436"/>
                    </a:ext>
                  </a:extLst>
                </a:gridCol>
                <a:gridCol w="536199">
                  <a:extLst>
                    <a:ext uri="{9D8B030D-6E8A-4147-A177-3AD203B41FA5}">
                      <a16:colId xmlns:a16="http://schemas.microsoft.com/office/drawing/2014/main" val="1735671322"/>
                    </a:ext>
                  </a:extLst>
                </a:gridCol>
                <a:gridCol w="536199">
                  <a:extLst>
                    <a:ext uri="{9D8B030D-6E8A-4147-A177-3AD203B41FA5}">
                      <a16:colId xmlns:a16="http://schemas.microsoft.com/office/drawing/2014/main" val="866445444"/>
                    </a:ext>
                  </a:extLst>
                </a:gridCol>
                <a:gridCol w="547155">
                  <a:extLst>
                    <a:ext uri="{9D8B030D-6E8A-4147-A177-3AD203B41FA5}">
                      <a16:colId xmlns:a16="http://schemas.microsoft.com/office/drawing/2014/main" val="1194138287"/>
                    </a:ext>
                  </a:extLst>
                </a:gridCol>
              </a:tblGrid>
              <a:tr h="320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42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506757"/>
                  </a:ext>
                </a:extLst>
              </a:tr>
              <a:tr h="320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2690"/>
                  </a:ext>
                </a:extLst>
              </a:tr>
              <a:tr h="320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32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38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29031"/>
                  </a:ext>
                </a:extLst>
              </a:tr>
              <a:tr h="320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39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981677"/>
                  </a:ext>
                </a:extLst>
              </a:tr>
              <a:tr h="320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078684"/>
                  </a:ext>
                </a:extLst>
              </a:tr>
              <a:tr h="320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57310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5FFB16B-D872-4C95-84AD-B7E978488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326353"/>
              </p:ext>
            </p:extLst>
          </p:nvPr>
        </p:nvGraphicFramePr>
        <p:xfrm>
          <a:off x="744134" y="4638573"/>
          <a:ext cx="4820924" cy="201168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581060">
                  <a:extLst>
                    <a:ext uri="{9D8B030D-6E8A-4147-A177-3AD203B41FA5}">
                      <a16:colId xmlns:a16="http://schemas.microsoft.com/office/drawing/2014/main" val="1076026060"/>
                    </a:ext>
                  </a:extLst>
                </a:gridCol>
                <a:gridCol w="529983">
                  <a:extLst>
                    <a:ext uri="{9D8B030D-6E8A-4147-A177-3AD203B41FA5}">
                      <a16:colId xmlns:a16="http://schemas.microsoft.com/office/drawing/2014/main" val="2092193841"/>
                    </a:ext>
                  </a:extLst>
                </a:gridCol>
                <a:gridCol w="529983">
                  <a:extLst>
                    <a:ext uri="{9D8B030D-6E8A-4147-A177-3AD203B41FA5}">
                      <a16:colId xmlns:a16="http://schemas.microsoft.com/office/drawing/2014/main" val="2113828952"/>
                    </a:ext>
                  </a:extLst>
                </a:gridCol>
                <a:gridCol w="529983">
                  <a:extLst>
                    <a:ext uri="{9D8B030D-6E8A-4147-A177-3AD203B41FA5}">
                      <a16:colId xmlns:a16="http://schemas.microsoft.com/office/drawing/2014/main" val="1073601809"/>
                    </a:ext>
                  </a:extLst>
                </a:gridCol>
                <a:gridCol w="529983">
                  <a:extLst>
                    <a:ext uri="{9D8B030D-6E8A-4147-A177-3AD203B41FA5}">
                      <a16:colId xmlns:a16="http://schemas.microsoft.com/office/drawing/2014/main" val="1534436229"/>
                    </a:ext>
                  </a:extLst>
                </a:gridCol>
                <a:gridCol w="529983">
                  <a:extLst>
                    <a:ext uri="{9D8B030D-6E8A-4147-A177-3AD203B41FA5}">
                      <a16:colId xmlns:a16="http://schemas.microsoft.com/office/drawing/2014/main" val="3888343436"/>
                    </a:ext>
                  </a:extLst>
                </a:gridCol>
                <a:gridCol w="529983">
                  <a:extLst>
                    <a:ext uri="{9D8B030D-6E8A-4147-A177-3AD203B41FA5}">
                      <a16:colId xmlns:a16="http://schemas.microsoft.com/office/drawing/2014/main" val="1735671322"/>
                    </a:ext>
                  </a:extLst>
                </a:gridCol>
                <a:gridCol w="529983">
                  <a:extLst>
                    <a:ext uri="{9D8B030D-6E8A-4147-A177-3AD203B41FA5}">
                      <a16:colId xmlns:a16="http://schemas.microsoft.com/office/drawing/2014/main" val="866445444"/>
                    </a:ext>
                  </a:extLst>
                </a:gridCol>
                <a:gridCol w="529983">
                  <a:extLst>
                    <a:ext uri="{9D8B030D-6E8A-4147-A177-3AD203B41FA5}">
                      <a16:colId xmlns:a16="http://schemas.microsoft.com/office/drawing/2014/main" val="1194138287"/>
                    </a:ext>
                  </a:extLst>
                </a:gridCol>
              </a:tblGrid>
              <a:tr h="329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506757"/>
                  </a:ext>
                </a:extLst>
              </a:tr>
              <a:tr h="329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32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38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39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2690"/>
                  </a:ext>
                </a:extLst>
              </a:tr>
              <a:tr h="329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64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68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69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29031"/>
                  </a:ext>
                </a:extLst>
              </a:tr>
              <a:tr h="329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97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98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···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···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···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···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···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981677"/>
                  </a:ext>
                </a:extLst>
              </a:tr>
              <a:tr h="329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128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129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130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···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···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···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···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···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078684"/>
                  </a:ext>
                </a:extLst>
              </a:tr>
              <a:tr h="329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160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161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160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···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···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···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···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···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573104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4A58A82-6303-4A13-B2C7-8023BC8A1B65}"/>
              </a:ext>
            </a:extLst>
          </p:cNvPr>
          <p:cNvSpPr/>
          <p:nvPr/>
        </p:nvSpPr>
        <p:spPr>
          <a:xfrm rot="21410305">
            <a:off x="5791135" y="5616349"/>
            <a:ext cx="471949" cy="370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06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FF5A0-B90F-4874-ACDE-69FB7C5F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Packing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36E4791-6563-4DFB-B3B7-7C750481F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10566"/>
              </p:ext>
            </p:extLst>
          </p:nvPr>
        </p:nvGraphicFramePr>
        <p:xfrm>
          <a:off x="411162" y="1705980"/>
          <a:ext cx="2725327" cy="2246588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729421">
                  <a:extLst>
                    <a:ext uri="{9D8B030D-6E8A-4147-A177-3AD203B41FA5}">
                      <a16:colId xmlns:a16="http://schemas.microsoft.com/office/drawing/2014/main" val="1076026060"/>
                    </a:ext>
                  </a:extLst>
                </a:gridCol>
                <a:gridCol w="665302">
                  <a:extLst>
                    <a:ext uri="{9D8B030D-6E8A-4147-A177-3AD203B41FA5}">
                      <a16:colId xmlns:a16="http://schemas.microsoft.com/office/drawing/2014/main" val="2092193841"/>
                    </a:ext>
                  </a:extLst>
                </a:gridCol>
                <a:gridCol w="665302">
                  <a:extLst>
                    <a:ext uri="{9D8B030D-6E8A-4147-A177-3AD203B41FA5}">
                      <a16:colId xmlns:a16="http://schemas.microsoft.com/office/drawing/2014/main" val="2113828952"/>
                    </a:ext>
                  </a:extLst>
                </a:gridCol>
                <a:gridCol w="665302">
                  <a:extLst>
                    <a:ext uri="{9D8B030D-6E8A-4147-A177-3AD203B41FA5}">
                      <a16:colId xmlns:a16="http://schemas.microsoft.com/office/drawing/2014/main" val="1073601809"/>
                    </a:ext>
                  </a:extLst>
                </a:gridCol>
              </a:tblGrid>
              <a:tr h="56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506757"/>
                  </a:ext>
                </a:extLst>
              </a:tr>
              <a:tr h="56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572690"/>
                  </a:ext>
                </a:extLst>
              </a:tr>
              <a:tr h="56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29031"/>
                  </a:ext>
                </a:extLst>
              </a:tr>
              <a:tr h="56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81677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FC423CA-B45D-4100-8DB2-D287CCAA3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348422"/>
              </p:ext>
            </p:extLst>
          </p:nvPr>
        </p:nvGraphicFramePr>
        <p:xfrm>
          <a:off x="411162" y="115252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93514949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755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146023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594780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981063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951276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34109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5141051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100922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766514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20713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407254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929718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9187524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51835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16348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835990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5F83D078-4862-4BD4-B66A-FA720E9B7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433574"/>
              </p:ext>
            </p:extLst>
          </p:nvPr>
        </p:nvGraphicFramePr>
        <p:xfrm>
          <a:off x="4185693" y="1717061"/>
          <a:ext cx="2348422" cy="2246588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628543">
                  <a:extLst>
                    <a:ext uri="{9D8B030D-6E8A-4147-A177-3AD203B41FA5}">
                      <a16:colId xmlns:a16="http://schemas.microsoft.com/office/drawing/2014/main" val="1076026060"/>
                    </a:ext>
                  </a:extLst>
                </a:gridCol>
                <a:gridCol w="573293">
                  <a:extLst>
                    <a:ext uri="{9D8B030D-6E8A-4147-A177-3AD203B41FA5}">
                      <a16:colId xmlns:a16="http://schemas.microsoft.com/office/drawing/2014/main" val="2092193841"/>
                    </a:ext>
                  </a:extLst>
                </a:gridCol>
                <a:gridCol w="573293">
                  <a:extLst>
                    <a:ext uri="{9D8B030D-6E8A-4147-A177-3AD203B41FA5}">
                      <a16:colId xmlns:a16="http://schemas.microsoft.com/office/drawing/2014/main" val="2113828952"/>
                    </a:ext>
                  </a:extLst>
                </a:gridCol>
                <a:gridCol w="573293">
                  <a:extLst>
                    <a:ext uri="{9D8B030D-6E8A-4147-A177-3AD203B41FA5}">
                      <a16:colId xmlns:a16="http://schemas.microsoft.com/office/drawing/2014/main" val="1073601809"/>
                    </a:ext>
                  </a:extLst>
                </a:gridCol>
              </a:tblGrid>
              <a:tr h="56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506757"/>
                  </a:ext>
                </a:extLst>
              </a:tr>
              <a:tr h="56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572690"/>
                  </a:ext>
                </a:extLst>
              </a:tr>
              <a:tr h="56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29031"/>
                  </a:ext>
                </a:extLst>
              </a:tr>
              <a:tr h="56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81677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75B341C-28CD-4288-88BD-0872D97F4FD9}"/>
              </a:ext>
            </a:extLst>
          </p:cNvPr>
          <p:cNvSpPr/>
          <p:nvPr/>
        </p:nvSpPr>
        <p:spPr>
          <a:xfrm>
            <a:off x="3493411" y="2643854"/>
            <a:ext cx="471949" cy="370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6306F851-F02E-4F50-AD64-65FDECC1B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234766"/>
              </p:ext>
            </p:extLst>
          </p:nvPr>
        </p:nvGraphicFramePr>
        <p:xfrm>
          <a:off x="3244335" y="4433467"/>
          <a:ext cx="1840424" cy="1785784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492581">
                  <a:extLst>
                    <a:ext uri="{9D8B030D-6E8A-4147-A177-3AD203B41FA5}">
                      <a16:colId xmlns:a16="http://schemas.microsoft.com/office/drawing/2014/main" val="1076026060"/>
                    </a:ext>
                  </a:extLst>
                </a:gridCol>
                <a:gridCol w="449281">
                  <a:extLst>
                    <a:ext uri="{9D8B030D-6E8A-4147-A177-3AD203B41FA5}">
                      <a16:colId xmlns:a16="http://schemas.microsoft.com/office/drawing/2014/main" val="2092193841"/>
                    </a:ext>
                  </a:extLst>
                </a:gridCol>
                <a:gridCol w="449281">
                  <a:extLst>
                    <a:ext uri="{9D8B030D-6E8A-4147-A177-3AD203B41FA5}">
                      <a16:colId xmlns:a16="http://schemas.microsoft.com/office/drawing/2014/main" val="2113828952"/>
                    </a:ext>
                  </a:extLst>
                </a:gridCol>
                <a:gridCol w="449281">
                  <a:extLst>
                    <a:ext uri="{9D8B030D-6E8A-4147-A177-3AD203B41FA5}">
                      <a16:colId xmlns:a16="http://schemas.microsoft.com/office/drawing/2014/main" val="1073601809"/>
                    </a:ext>
                  </a:extLst>
                </a:gridCol>
              </a:tblGrid>
              <a:tr h="446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506757"/>
                  </a:ext>
                </a:extLst>
              </a:tr>
              <a:tr h="446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572690"/>
                  </a:ext>
                </a:extLst>
              </a:tr>
              <a:tr h="446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29031"/>
                  </a:ext>
                </a:extLst>
              </a:tr>
              <a:tr h="446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81677"/>
                  </a:ext>
                </a:extLst>
              </a:tr>
            </a:tbl>
          </a:graphicData>
        </a:graphic>
      </p:graphicFrame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CC031D9F-6BCA-4A01-949E-F56A9E999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480959"/>
              </p:ext>
            </p:extLst>
          </p:nvPr>
        </p:nvGraphicFramePr>
        <p:xfrm>
          <a:off x="411162" y="4424516"/>
          <a:ext cx="1928914" cy="1747336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516265">
                  <a:extLst>
                    <a:ext uri="{9D8B030D-6E8A-4147-A177-3AD203B41FA5}">
                      <a16:colId xmlns:a16="http://schemas.microsoft.com/office/drawing/2014/main" val="1076026060"/>
                    </a:ext>
                  </a:extLst>
                </a:gridCol>
                <a:gridCol w="470883">
                  <a:extLst>
                    <a:ext uri="{9D8B030D-6E8A-4147-A177-3AD203B41FA5}">
                      <a16:colId xmlns:a16="http://schemas.microsoft.com/office/drawing/2014/main" val="2092193841"/>
                    </a:ext>
                  </a:extLst>
                </a:gridCol>
                <a:gridCol w="470883">
                  <a:extLst>
                    <a:ext uri="{9D8B030D-6E8A-4147-A177-3AD203B41FA5}">
                      <a16:colId xmlns:a16="http://schemas.microsoft.com/office/drawing/2014/main" val="2113828952"/>
                    </a:ext>
                  </a:extLst>
                </a:gridCol>
                <a:gridCol w="470883">
                  <a:extLst>
                    <a:ext uri="{9D8B030D-6E8A-4147-A177-3AD203B41FA5}">
                      <a16:colId xmlns:a16="http://schemas.microsoft.com/office/drawing/2014/main" val="1073601809"/>
                    </a:ext>
                  </a:extLst>
                </a:gridCol>
              </a:tblGrid>
              <a:tr h="436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506757"/>
                  </a:ext>
                </a:extLst>
              </a:tr>
              <a:tr h="436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572690"/>
                  </a:ext>
                </a:extLst>
              </a:tr>
              <a:tr h="436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29031"/>
                  </a:ext>
                </a:extLst>
              </a:tr>
              <a:tr h="436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81677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54FD137D-5FF6-4E94-863A-10CE7FF8F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768141"/>
              </p:ext>
            </p:extLst>
          </p:nvPr>
        </p:nvGraphicFramePr>
        <p:xfrm>
          <a:off x="5989018" y="4405292"/>
          <a:ext cx="1950214" cy="1785784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521965">
                  <a:extLst>
                    <a:ext uri="{9D8B030D-6E8A-4147-A177-3AD203B41FA5}">
                      <a16:colId xmlns:a16="http://schemas.microsoft.com/office/drawing/2014/main" val="1076026060"/>
                    </a:ext>
                  </a:extLst>
                </a:gridCol>
                <a:gridCol w="476083">
                  <a:extLst>
                    <a:ext uri="{9D8B030D-6E8A-4147-A177-3AD203B41FA5}">
                      <a16:colId xmlns:a16="http://schemas.microsoft.com/office/drawing/2014/main" val="2092193841"/>
                    </a:ext>
                  </a:extLst>
                </a:gridCol>
                <a:gridCol w="476083">
                  <a:extLst>
                    <a:ext uri="{9D8B030D-6E8A-4147-A177-3AD203B41FA5}">
                      <a16:colId xmlns:a16="http://schemas.microsoft.com/office/drawing/2014/main" val="2113828952"/>
                    </a:ext>
                  </a:extLst>
                </a:gridCol>
                <a:gridCol w="476083">
                  <a:extLst>
                    <a:ext uri="{9D8B030D-6E8A-4147-A177-3AD203B41FA5}">
                      <a16:colId xmlns:a16="http://schemas.microsoft.com/office/drawing/2014/main" val="1073601809"/>
                    </a:ext>
                  </a:extLst>
                </a:gridCol>
              </a:tblGrid>
              <a:tr h="446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506757"/>
                  </a:ext>
                </a:extLst>
              </a:tr>
              <a:tr h="446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572690"/>
                  </a:ext>
                </a:extLst>
              </a:tr>
              <a:tr h="446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29031"/>
                  </a:ext>
                </a:extLst>
              </a:tr>
              <a:tr h="446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81677"/>
                  </a:ext>
                </a:extLst>
              </a:tr>
            </a:tbl>
          </a:graphicData>
        </a:graphic>
      </p:graphicFrame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3BAC158-353B-4D01-9FEA-34EB6DA0043E}"/>
              </a:ext>
            </a:extLst>
          </p:cNvPr>
          <p:cNvSpPr/>
          <p:nvPr/>
        </p:nvSpPr>
        <p:spPr>
          <a:xfrm>
            <a:off x="2556231" y="5140939"/>
            <a:ext cx="471949" cy="370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D1DEE94-4424-4151-83B3-CB52A18E0443}"/>
              </a:ext>
            </a:extLst>
          </p:cNvPr>
          <p:cNvSpPr/>
          <p:nvPr/>
        </p:nvSpPr>
        <p:spPr>
          <a:xfrm>
            <a:off x="5300525" y="5140939"/>
            <a:ext cx="471949" cy="370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5B4E7E-9550-40A9-97B1-D9057C632D07}"/>
              </a:ext>
            </a:extLst>
          </p:cNvPr>
          <p:cNvSpPr txBox="1"/>
          <p:nvPr/>
        </p:nvSpPr>
        <p:spPr>
          <a:xfrm>
            <a:off x="6911019" y="1835507"/>
            <a:ext cx="48690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적은 사이클로 연산 가능</a:t>
            </a:r>
            <a:endParaRPr lang="en-US" altLang="ko-KR" dirty="0"/>
          </a:p>
          <a:p>
            <a:r>
              <a:rPr lang="ko-KR" altLang="en-US" dirty="0"/>
              <a:t>.</a:t>
            </a:r>
            <a:r>
              <a:rPr lang="ko-KR" altLang="en-US" dirty="0" err="1"/>
              <a:t>macro</a:t>
            </a:r>
            <a:r>
              <a:rPr lang="ko-KR" altLang="en-US" dirty="0"/>
              <a:t> </a:t>
            </a:r>
            <a:r>
              <a:rPr lang="ko-KR" altLang="en-US" dirty="0" err="1"/>
              <a:t>swpmv</a:t>
            </a:r>
            <a:r>
              <a:rPr lang="ko-KR" altLang="en-US" dirty="0"/>
              <a:t> out0, out1, in0, in1, </a:t>
            </a:r>
            <a:r>
              <a:rPr lang="ko-KR" altLang="en-US" dirty="0" err="1"/>
              <a:t>m</a:t>
            </a:r>
            <a:r>
              <a:rPr lang="ko-KR" altLang="en-US" dirty="0"/>
              <a:t>, </a:t>
            </a:r>
            <a:r>
              <a:rPr lang="ko-KR" altLang="en-US" dirty="0" err="1"/>
              <a:t>n</a:t>
            </a:r>
            <a:r>
              <a:rPr lang="ko-KR" altLang="en-US" dirty="0"/>
              <a:t>, </a:t>
            </a:r>
            <a:r>
              <a:rPr lang="ko-KR" altLang="en-US" dirty="0" err="1"/>
              <a:t>tmp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eor</a:t>
            </a:r>
            <a:r>
              <a:rPr lang="ko-KR" altLang="en-US" dirty="0"/>
              <a:t>     \</a:t>
            </a:r>
            <a:r>
              <a:rPr lang="ko-KR" altLang="en-US" dirty="0" err="1"/>
              <a:t>tmp</a:t>
            </a:r>
            <a:r>
              <a:rPr lang="ko-KR" altLang="en-US" dirty="0"/>
              <a:t>, \in1, \in0, </a:t>
            </a:r>
            <a:r>
              <a:rPr lang="ko-KR" altLang="en-US" dirty="0" err="1"/>
              <a:t>lsr</a:t>
            </a:r>
            <a:r>
              <a:rPr lang="ko-KR" altLang="en-US" dirty="0"/>
              <a:t> \</a:t>
            </a:r>
            <a:r>
              <a:rPr lang="ko-KR" altLang="en-US" dirty="0" err="1"/>
              <a:t>n</a:t>
            </a:r>
            <a:endParaRPr lang="ko-KR" altLang="en-US" dirty="0"/>
          </a:p>
          <a:p>
            <a:r>
              <a:rPr lang="ko-KR" altLang="en-US" dirty="0"/>
              <a:t>    and     \</a:t>
            </a:r>
            <a:r>
              <a:rPr lang="ko-KR" altLang="en-US" dirty="0" err="1"/>
              <a:t>tmp</a:t>
            </a:r>
            <a:r>
              <a:rPr lang="ko-KR" altLang="en-US" dirty="0"/>
              <a:t>, \</a:t>
            </a:r>
            <a:r>
              <a:rPr lang="ko-KR" altLang="en-US" dirty="0" err="1"/>
              <a:t>m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eor</a:t>
            </a:r>
            <a:r>
              <a:rPr lang="ko-KR" altLang="en-US" dirty="0"/>
              <a:t>     \out1, \in1, \</a:t>
            </a:r>
            <a:r>
              <a:rPr lang="ko-KR" altLang="en-US" dirty="0" err="1"/>
              <a:t>tmp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eor</a:t>
            </a:r>
            <a:r>
              <a:rPr lang="ko-KR" altLang="en-US" dirty="0"/>
              <a:t>     \out0, \in0, \</a:t>
            </a:r>
            <a:r>
              <a:rPr lang="ko-KR" altLang="en-US" dirty="0" err="1"/>
              <a:t>tmp</a:t>
            </a:r>
            <a:r>
              <a:rPr lang="ko-KR" altLang="en-US" dirty="0"/>
              <a:t>, </a:t>
            </a:r>
            <a:r>
              <a:rPr lang="ko-KR" altLang="en-US" dirty="0" err="1"/>
              <a:t>lsl</a:t>
            </a:r>
            <a:r>
              <a:rPr lang="ko-KR" altLang="en-US" dirty="0"/>
              <a:t> \</a:t>
            </a:r>
            <a:r>
              <a:rPr lang="ko-KR" altLang="en-US" dirty="0" err="1"/>
              <a:t>n</a:t>
            </a:r>
            <a:endParaRPr lang="ko-KR" altLang="en-US" dirty="0"/>
          </a:p>
          <a:p>
            <a:r>
              <a:rPr lang="ko-KR" altLang="en-US" dirty="0"/>
              <a:t>.</a:t>
            </a:r>
            <a:r>
              <a:rPr lang="ko-KR" altLang="en-US" dirty="0" err="1"/>
              <a:t>endm</a:t>
            </a:r>
            <a:endParaRPr lang="ko-KR" altLang="en-US" dirty="0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9EE9DE17-4215-4911-B0BF-D6B285EFF7EC}"/>
              </a:ext>
            </a:extLst>
          </p:cNvPr>
          <p:cNvSpPr txBox="1">
            <a:spLocks/>
          </p:cNvSpPr>
          <p:nvPr/>
        </p:nvSpPr>
        <p:spPr>
          <a:xfrm>
            <a:off x="886357" y="6392915"/>
            <a:ext cx="1198082" cy="257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S</a:t>
            </a:r>
            <a:r>
              <a:rPr lang="ko-KR" altLang="en-US" sz="1200" dirty="0" err="1"/>
              <a:t>wpmv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/>
              <a:t>번</a:t>
            </a:r>
            <a:endParaRPr lang="ko-KR" altLang="en-US" sz="1800" dirty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07D3DE15-4F5C-40F5-898A-7FA9F4A56031}"/>
              </a:ext>
            </a:extLst>
          </p:cNvPr>
          <p:cNvSpPr txBox="1">
            <a:spLocks/>
          </p:cNvSpPr>
          <p:nvPr/>
        </p:nvSpPr>
        <p:spPr>
          <a:xfrm>
            <a:off x="3586652" y="6397145"/>
            <a:ext cx="1198082" cy="257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/>
              <a:t>S</a:t>
            </a:r>
            <a:r>
              <a:rPr lang="ko-KR" altLang="en-US" sz="1200" dirty="0" err="1"/>
              <a:t>wpmv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/>
              <a:t>번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1741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2097D-8932-4157-96C3-496B9C41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블록 정렬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AB66EB-F2F7-4C88-9C7B-C64A6CD1B7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SPIDDY</a:t>
            </a:r>
            <a:r>
              <a:rPr lang="ko-KR" altLang="en-US" dirty="0"/>
              <a:t>는 </a:t>
            </a:r>
            <a:r>
              <a:rPr lang="en-US" altLang="ko-KR" dirty="0"/>
              <a:t>192</a:t>
            </a:r>
            <a:r>
              <a:rPr lang="ko-KR" altLang="en-US" dirty="0"/>
              <a:t>비트 </a:t>
            </a:r>
            <a:r>
              <a:rPr lang="ko-KR" altLang="en-US" dirty="0" err="1"/>
              <a:t>평문이</a:t>
            </a:r>
            <a:r>
              <a:rPr lang="ko-KR" altLang="en-US" dirty="0"/>
              <a:t> </a:t>
            </a:r>
            <a:r>
              <a:rPr lang="en-US" altLang="ko-KR" dirty="0"/>
              <a:t>6bit</a:t>
            </a:r>
            <a:r>
              <a:rPr lang="ko-KR" altLang="en-US" dirty="0"/>
              <a:t>비트 블록</a:t>
            </a:r>
            <a:r>
              <a:rPr lang="en-US" altLang="ko-KR" dirty="0"/>
              <a:t> 32</a:t>
            </a:r>
            <a:r>
              <a:rPr lang="ko-KR" altLang="en-US" dirty="0"/>
              <a:t>개가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  <a:r>
              <a:rPr lang="en-US" altLang="ko-KR" dirty="0"/>
              <a:t>….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CCFDDD1C-8860-474A-AA0F-B659FFD48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11475"/>
              </p:ext>
            </p:extLst>
          </p:nvPr>
        </p:nvGraphicFramePr>
        <p:xfrm>
          <a:off x="411161" y="2689206"/>
          <a:ext cx="3433253" cy="3369882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617438">
                  <a:extLst>
                    <a:ext uri="{9D8B030D-6E8A-4147-A177-3AD203B41FA5}">
                      <a16:colId xmlns:a16="http://schemas.microsoft.com/office/drawing/2014/main" val="1076026060"/>
                    </a:ext>
                  </a:extLst>
                </a:gridCol>
                <a:gridCol w="563163">
                  <a:extLst>
                    <a:ext uri="{9D8B030D-6E8A-4147-A177-3AD203B41FA5}">
                      <a16:colId xmlns:a16="http://schemas.microsoft.com/office/drawing/2014/main" val="2092193841"/>
                    </a:ext>
                  </a:extLst>
                </a:gridCol>
                <a:gridCol w="563163">
                  <a:extLst>
                    <a:ext uri="{9D8B030D-6E8A-4147-A177-3AD203B41FA5}">
                      <a16:colId xmlns:a16="http://schemas.microsoft.com/office/drawing/2014/main" val="2113828952"/>
                    </a:ext>
                  </a:extLst>
                </a:gridCol>
                <a:gridCol w="563163">
                  <a:extLst>
                    <a:ext uri="{9D8B030D-6E8A-4147-A177-3AD203B41FA5}">
                      <a16:colId xmlns:a16="http://schemas.microsoft.com/office/drawing/2014/main" val="1073601809"/>
                    </a:ext>
                  </a:extLst>
                </a:gridCol>
                <a:gridCol w="563163">
                  <a:extLst>
                    <a:ext uri="{9D8B030D-6E8A-4147-A177-3AD203B41FA5}">
                      <a16:colId xmlns:a16="http://schemas.microsoft.com/office/drawing/2014/main" val="1534436229"/>
                    </a:ext>
                  </a:extLst>
                </a:gridCol>
                <a:gridCol w="563163">
                  <a:extLst>
                    <a:ext uri="{9D8B030D-6E8A-4147-A177-3AD203B41FA5}">
                      <a16:colId xmlns:a16="http://schemas.microsoft.com/office/drawing/2014/main" val="562774976"/>
                    </a:ext>
                  </a:extLst>
                </a:gridCol>
              </a:tblGrid>
              <a:tr h="56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506757"/>
                  </a:ext>
                </a:extLst>
              </a:tr>
              <a:tr h="56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572690"/>
                  </a:ext>
                </a:extLst>
              </a:tr>
              <a:tr h="56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29031"/>
                  </a:ext>
                </a:extLst>
              </a:tr>
              <a:tr h="56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81677"/>
                  </a:ext>
                </a:extLst>
              </a:tr>
              <a:tr h="56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78684"/>
                  </a:ext>
                </a:extLst>
              </a:tr>
              <a:tr h="56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573104"/>
                  </a:ext>
                </a:extLst>
              </a:tr>
            </a:tbl>
          </a:graphicData>
        </a:graphic>
      </p:graphicFrame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8A1AF46A-10EB-4C0B-8603-12B246B52C9A}"/>
              </a:ext>
            </a:extLst>
          </p:cNvPr>
          <p:cNvSpPr/>
          <p:nvPr/>
        </p:nvSpPr>
        <p:spPr>
          <a:xfrm rot="16200000">
            <a:off x="1842654" y="761100"/>
            <a:ext cx="570270" cy="3433254"/>
          </a:xfrm>
          <a:prstGeom prst="rightBrace">
            <a:avLst>
              <a:gd name="adj1" fmla="val 8333"/>
              <a:gd name="adj2" fmla="val 502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53656-8D84-432A-86D7-FB513437CFF8}"/>
              </a:ext>
            </a:extLst>
          </p:cNvPr>
          <p:cNvSpPr txBox="1"/>
          <p:nvPr/>
        </p:nvSpPr>
        <p:spPr>
          <a:xfrm>
            <a:off x="1759975" y="1873935"/>
            <a:ext cx="11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32BIT</a:t>
            </a:r>
            <a:endParaRPr lang="ko-KR" altLang="en-US" dirty="0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065CC592-E287-4350-B19B-D18DE9137961}"/>
              </a:ext>
            </a:extLst>
          </p:cNvPr>
          <p:cNvSpPr/>
          <p:nvPr/>
        </p:nvSpPr>
        <p:spPr>
          <a:xfrm>
            <a:off x="3962399" y="2689206"/>
            <a:ext cx="570270" cy="3433254"/>
          </a:xfrm>
          <a:prstGeom prst="rightBrace">
            <a:avLst>
              <a:gd name="adj1" fmla="val 8333"/>
              <a:gd name="adj2" fmla="val 502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8F2AE-8BB3-4AB0-822C-823046163334}"/>
              </a:ext>
            </a:extLst>
          </p:cNvPr>
          <p:cNvSpPr txBox="1"/>
          <p:nvPr/>
        </p:nvSpPr>
        <p:spPr>
          <a:xfrm>
            <a:off x="4650652" y="4221167"/>
            <a:ext cx="144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 register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3A4B0-8711-4548-8F74-AC50E5975857}"/>
              </a:ext>
            </a:extLst>
          </p:cNvPr>
          <p:cNvSpPr txBox="1"/>
          <p:nvPr/>
        </p:nvSpPr>
        <p:spPr>
          <a:xfrm>
            <a:off x="1585446" y="6095378"/>
            <a:ext cx="1177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192</a:t>
            </a:r>
            <a:r>
              <a:rPr lang="ko-KR" altLang="en-US" dirty="0"/>
              <a:t>비트 </a:t>
            </a:r>
          </a:p>
        </p:txBody>
      </p:sp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91B9B8E3-9991-402F-8EBA-3F08E5100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875040"/>
              </p:ext>
            </p:extLst>
          </p:nvPr>
        </p:nvGraphicFramePr>
        <p:xfrm>
          <a:off x="7092183" y="2926687"/>
          <a:ext cx="2725327" cy="2246588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729421">
                  <a:extLst>
                    <a:ext uri="{9D8B030D-6E8A-4147-A177-3AD203B41FA5}">
                      <a16:colId xmlns:a16="http://schemas.microsoft.com/office/drawing/2014/main" val="1076026060"/>
                    </a:ext>
                  </a:extLst>
                </a:gridCol>
                <a:gridCol w="665302">
                  <a:extLst>
                    <a:ext uri="{9D8B030D-6E8A-4147-A177-3AD203B41FA5}">
                      <a16:colId xmlns:a16="http://schemas.microsoft.com/office/drawing/2014/main" val="2092193841"/>
                    </a:ext>
                  </a:extLst>
                </a:gridCol>
                <a:gridCol w="665302">
                  <a:extLst>
                    <a:ext uri="{9D8B030D-6E8A-4147-A177-3AD203B41FA5}">
                      <a16:colId xmlns:a16="http://schemas.microsoft.com/office/drawing/2014/main" val="2113828952"/>
                    </a:ext>
                  </a:extLst>
                </a:gridCol>
                <a:gridCol w="665302">
                  <a:extLst>
                    <a:ext uri="{9D8B030D-6E8A-4147-A177-3AD203B41FA5}">
                      <a16:colId xmlns:a16="http://schemas.microsoft.com/office/drawing/2014/main" val="1073601809"/>
                    </a:ext>
                  </a:extLst>
                </a:gridCol>
              </a:tblGrid>
              <a:tr h="56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506757"/>
                  </a:ext>
                </a:extLst>
              </a:tr>
              <a:tr h="56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572690"/>
                  </a:ext>
                </a:extLst>
              </a:tr>
              <a:tr h="56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29031"/>
                  </a:ext>
                </a:extLst>
              </a:tr>
              <a:tr h="56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81677"/>
                  </a:ext>
                </a:extLst>
              </a:tr>
            </a:tbl>
          </a:graphicData>
        </a:graphic>
      </p:graphicFrame>
      <p:graphicFrame>
        <p:nvGraphicFramePr>
          <p:cNvPr id="12" name="표 6">
            <a:extLst>
              <a:ext uri="{FF2B5EF4-FFF2-40B4-BE49-F238E27FC236}">
                <a16:creationId xmlns:a16="http://schemas.microsoft.com/office/drawing/2014/main" id="{98952ED7-184C-470B-B1B4-738DAA2A7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67617"/>
              </p:ext>
            </p:extLst>
          </p:nvPr>
        </p:nvGraphicFramePr>
        <p:xfrm>
          <a:off x="5279923" y="2344367"/>
          <a:ext cx="6862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932">
                  <a:extLst>
                    <a:ext uri="{9D8B030D-6E8A-4147-A177-3AD203B41FA5}">
                      <a16:colId xmlns:a16="http://schemas.microsoft.com/office/drawing/2014/main" val="2935149496"/>
                    </a:ext>
                  </a:extLst>
                </a:gridCol>
                <a:gridCol w="428932">
                  <a:extLst>
                    <a:ext uri="{9D8B030D-6E8A-4147-A177-3AD203B41FA5}">
                      <a16:colId xmlns:a16="http://schemas.microsoft.com/office/drawing/2014/main" val="172755215"/>
                    </a:ext>
                  </a:extLst>
                </a:gridCol>
                <a:gridCol w="428932">
                  <a:extLst>
                    <a:ext uri="{9D8B030D-6E8A-4147-A177-3AD203B41FA5}">
                      <a16:colId xmlns:a16="http://schemas.microsoft.com/office/drawing/2014/main" val="1114602311"/>
                    </a:ext>
                  </a:extLst>
                </a:gridCol>
                <a:gridCol w="428932">
                  <a:extLst>
                    <a:ext uri="{9D8B030D-6E8A-4147-A177-3AD203B41FA5}">
                      <a16:colId xmlns:a16="http://schemas.microsoft.com/office/drawing/2014/main" val="1459478090"/>
                    </a:ext>
                  </a:extLst>
                </a:gridCol>
                <a:gridCol w="428932">
                  <a:extLst>
                    <a:ext uri="{9D8B030D-6E8A-4147-A177-3AD203B41FA5}">
                      <a16:colId xmlns:a16="http://schemas.microsoft.com/office/drawing/2014/main" val="1498106301"/>
                    </a:ext>
                  </a:extLst>
                </a:gridCol>
                <a:gridCol w="428932">
                  <a:extLst>
                    <a:ext uri="{9D8B030D-6E8A-4147-A177-3AD203B41FA5}">
                      <a16:colId xmlns:a16="http://schemas.microsoft.com/office/drawing/2014/main" val="1595127675"/>
                    </a:ext>
                  </a:extLst>
                </a:gridCol>
                <a:gridCol w="428932">
                  <a:extLst>
                    <a:ext uri="{9D8B030D-6E8A-4147-A177-3AD203B41FA5}">
                      <a16:colId xmlns:a16="http://schemas.microsoft.com/office/drawing/2014/main" val="123410915"/>
                    </a:ext>
                  </a:extLst>
                </a:gridCol>
                <a:gridCol w="428932">
                  <a:extLst>
                    <a:ext uri="{9D8B030D-6E8A-4147-A177-3AD203B41FA5}">
                      <a16:colId xmlns:a16="http://schemas.microsoft.com/office/drawing/2014/main" val="4151410516"/>
                    </a:ext>
                  </a:extLst>
                </a:gridCol>
                <a:gridCol w="428932">
                  <a:extLst>
                    <a:ext uri="{9D8B030D-6E8A-4147-A177-3AD203B41FA5}">
                      <a16:colId xmlns:a16="http://schemas.microsoft.com/office/drawing/2014/main" val="3810092231"/>
                    </a:ext>
                  </a:extLst>
                </a:gridCol>
                <a:gridCol w="428932">
                  <a:extLst>
                    <a:ext uri="{9D8B030D-6E8A-4147-A177-3AD203B41FA5}">
                      <a16:colId xmlns:a16="http://schemas.microsoft.com/office/drawing/2014/main" val="2076651458"/>
                    </a:ext>
                  </a:extLst>
                </a:gridCol>
                <a:gridCol w="428932">
                  <a:extLst>
                    <a:ext uri="{9D8B030D-6E8A-4147-A177-3AD203B41FA5}">
                      <a16:colId xmlns:a16="http://schemas.microsoft.com/office/drawing/2014/main" val="3332071398"/>
                    </a:ext>
                  </a:extLst>
                </a:gridCol>
                <a:gridCol w="428932">
                  <a:extLst>
                    <a:ext uri="{9D8B030D-6E8A-4147-A177-3AD203B41FA5}">
                      <a16:colId xmlns:a16="http://schemas.microsoft.com/office/drawing/2014/main" val="2240725498"/>
                    </a:ext>
                  </a:extLst>
                </a:gridCol>
                <a:gridCol w="428932">
                  <a:extLst>
                    <a:ext uri="{9D8B030D-6E8A-4147-A177-3AD203B41FA5}">
                      <a16:colId xmlns:a16="http://schemas.microsoft.com/office/drawing/2014/main" val="3492971813"/>
                    </a:ext>
                  </a:extLst>
                </a:gridCol>
                <a:gridCol w="428932">
                  <a:extLst>
                    <a:ext uri="{9D8B030D-6E8A-4147-A177-3AD203B41FA5}">
                      <a16:colId xmlns:a16="http://schemas.microsoft.com/office/drawing/2014/main" val="1791875242"/>
                    </a:ext>
                  </a:extLst>
                </a:gridCol>
                <a:gridCol w="428932">
                  <a:extLst>
                    <a:ext uri="{9D8B030D-6E8A-4147-A177-3AD203B41FA5}">
                      <a16:colId xmlns:a16="http://schemas.microsoft.com/office/drawing/2014/main" val="85183529"/>
                    </a:ext>
                  </a:extLst>
                </a:gridCol>
                <a:gridCol w="428932">
                  <a:extLst>
                    <a:ext uri="{9D8B030D-6E8A-4147-A177-3AD203B41FA5}">
                      <a16:colId xmlns:a16="http://schemas.microsoft.com/office/drawing/2014/main" val="616348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835990"/>
                  </a:ext>
                </a:extLst>
              </a:tr>
            </a:tbl>
          </a:graphicData>
        </a:graphic>
      </p:graphicFrame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D720AEF5-A059-4AE2-A836-A55029B97EBA}"/>
              </a:ext>
            </a:extLst>
          </p:cNvPr>
          <p:cNvSpPr txBox="1">
            <a:spLocks/>
          </p:cNvSpPr>
          <p:nvPr/>
        </p:nvSpPr>
        <p:spPr>
          <a:xfrm>
            <a:off x="5124172" y="1873935"/>
            <a:ext cx="5070322" cy="1112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정렬이 어려움</a:t>
            </a:r>
            <a:r>
              <a:rPr lang="en-US" altLang="ko-KR" sz="2400" dirty="0"/>
              <a:t>..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917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0581E-6ED7-4434-8FCA-DDA09BB2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블록 정렬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F41653-E44B-4D11-A384-C38C8A683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단순하게 </a:t>
            </a:r>
            <a:r>
              <a:rPr lang="en-US" altLang="ko-KR" sz="1400" dirty="0"/>
              <a:t>1</a:t>
            </a:r>
            <a:r>
              <a:rPr lang="ko-KR" altLang="en-US" sz="1400" dirty="0"/>
              <a:t>비트 씩 이동 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en-US" altLang="ko-KR" sz="1400" dirty="0"/>
              <a:t> 12 </a:t>
            </a:r>
            <a:r>
              <a:rPr lang="ko-KR" altLang="en-US" sz="1400" dirty="0"/>
              <a:t>* </a:t>
            </a:r>
            <a:r>
              <a:rPr lang="en-US" altLang="ko-KR" sz="1400" dirty="0"/>
              <a:t>32  = 384 cycle + 6</a:t>
            </a:r>
            <a:r>
              <a:rPr lang="ko-KR" altLang="en-US" sz="1400" dirty="0"/>
              <a:t>번 </a:t>
            </a:r>
            <a:r>
              <a:rPr lang="en-US" altLang="ko-KR" sz="1400" dirty="0" err="1"/>
              <a:t>ldr</a:t>
            </a:r>
            <a:endParaRPr lang="en-US" altLang="ko-KR" sz="1400" dirty="0"/>
          </a:p>
          <a:p>
            <a:r>
              <a:rPr lang="en-US" altLang="ko-KR" sz="1400" dirty="0"/>
              <a:t>96 + 41  = 137 cycle + 6</a:t>
            </a:r>
            <a:r>
              <a:rPr lang="ko-KR" altLang="en-US" sz="1400" dirty="0"/>
              <a:t>번 </a:t>
            </a:r>
            <a:r>
              <a:rPr lang="en-US" altLang="ko-KR" sz="1400" dirty="0" err="1"/>
              <a:t>ldr</a:t>
            </a:r>
            <a:r>
              <a:rPr lang="en-US" altLang="ko-KR" sz="1400" dirty="0"/>
              <a:t> </a:t>
            </a:r>
            <a:r>
              <a:rPr lang="ko-KR" altLang="en-US" sz="1400" dirty="0"/>
              <a:t>로 구현 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C2494EC-F01D-4AC2-AC5B-F6F883560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19472"/>
              </p:ext>
            </p:extLst>
          </p:nvPr>
        </p:nvGraphicFramePr>
        <p:xfrm>
          <a:off x="6951406" y="4314047"/>
          <a:ext cx="2833024" cy="2531808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509492">
                  <a:extLst>
                    <a:ext uri="{9D8B030D-6E8A-4147-A177-3AD203B41FA5}">
                      <a16:colId xmlns:a16="http://schemas.microsoft.com/office/drawing/2014/main" val="1076026060"/>
                    </a:ext>
                  </a:extLst>
                </a:gridCol>
                <a:gridCol w="464706">
                  <a:extLst>
                    <a:ext uri="{9D8B030D-6E8A-4147-A177-3AD203B41FA5}">
                      <a16:colId xmlns:a16="http://schemas.microsoft.com/office/drawing/2014/main" val="2092193841"/>
                    </a:ext>
                  </a:extLst>
                </a:gridCol>
                <a:gridCol w="464706">
                  <a:extLst>
                    <a:ext uri="{9D8B030D-6E8A-4147-A177-3AD203B41FA5}">
                      <a16:colId xmlns:a16="http://schemas.microsoft.com/office/drawing/2014/main" val="2113828952"/>
                    </a:ext>
                  </a:extLst>
                </a:gridCol>
                <a:gridCol w="464706">
                  <a:extLst>
                    <a:ext uri="{9D8B030D-6E8A-4147-A177-3AD203B41FA5}">
                      <a16:colId xmlns:a16="http://schemas.microsoft.com/office/drawing/2014/main" val="1073601809"/>
                    </a:ext>
                  </a:extLst>
                </a:gridCol>
                <a:gridCol w="464706">
                  <a:extLst>
                    <a:ext uri="{9D8B030D-6E8A-4147-A177-3AD203B41FA5}">
                      <a16:colId xmlns:a16="http://schemas.microsoft.com/office/drawing/2014/main" val="1534436229"/>
                    </a:ext>
                  </a:extLst>
                </a:gridCol>
                <a:gridCol w="232354">
                  <a:extLst>
                    <a:ext uri="{9D8B030D-6E8A-4147-A177-3AD203B41FA5}">
                      <a16:colId xmlns:a16="http://schemas.microsoft.com/office/drawing/2014/main" val="562774976"/>
                    </a:ext>
                  </a:extLst>
                </a:gridCol>
                <a:gridCol w="232354">
                  <a:extLst>
                    <a:ext uri="{9D8B030D-6E8A-4147-A177-3AD203B41FA5}">
                      <a16:colId xmlns:a16="http://schemas.microsoft.com/office/drawing/2014/main" val="555833850"/>
                    </a:ext>
                  </a:extLst>
                </a:gridCol>
              </a:tblGrid>
              <a:tr h="421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506757"/>
                  </a:ext>
                </a:extLst>
              </a:tr>
              <a:tr h="421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2690"/>
                  </a:ext>
                </a:extLst>
              </a:tr>
              <a:tr h="421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29031"/>
                  </a:ext>
                </a:extLst>
              </a:tr>
              <a:tr h="421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981677"/>
                  </a:ext>
                </a:extLst>
              </a:tr>
              <a:tr h="421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078684"/>
                  </a:ext>
                </a:extLst>
              </a:tr>
              <a:tr h="421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sz="60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ko-KR" altLang="en-US" sz="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573104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18C5BE8-66B3-4A6B-8DC2-5DC0838CB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29099"/>
              </p:ext>
            </p:extLst>
          </p:nvPr>
        </p:nvGraphicFramePr>
        <p:xfrm>
          <a:off x="478661" y="4496661"/>
          <a:ext cx="4888423" cy="201168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587875">
                  <a:extLst>
                    <a:ext uri="{9D8B030D-6E8A-4147-A177-3AD203B41FA5}">
                      <a16:colId xmlns:a16="http://schemas.microsoft.com/office/drawing/2014/main" val="1076026060"/>
                    </a:ext>
                  </a:extLst>
                </a:gridCol>
                <a:gridCol w="536199">
                  <a:extLst>
                    <a:ext uri="{9D8B030D-6E8A-4147-A177-3AD203B41FA5}">
                      <a16:colId xmlns:a16="http://schemas.microsoft.com/office/drawing/2014/main" val="2092193841"/>
                    </a:ext>
                  </a:extLst>
                </a:gridCol>
                <a:gridCol w="536199">
                  <a:extLst>
                    <a:ext uri="{9D8B030D-6E8A-4147-A177-3AD203B41FA5}">
                      <a16:colId xmlns:a16="http://schemas.microsoft.com/office/drawing/2014/main" val="2113828952"/>
                    </a:ext>
                  </a:extLst>
                </a:gridCol>
                <a:gridCol w="536199">
                  <a:extLst>
                    <a:ext uri="{9D8B030D-6E8A-4147-A177-3AD203B41FA5}">
                      <a16:colId xmlns:a16="http://schemas.microsoft.com/office/drawing/2014/main" val="1073601809"/>
                    </a:ext>
                  </a:extLst>
                </a:gridCol>
                <a:gridCol w="536199">
                  <a:extLst>
                    <a:ext uri="{9D8B030D-6E8A-4147-A177-3AD203B41FA5}">
                      <a16:colId xmlns:a16="http://schemas.microsoft.com/office/drawing/2014/main" val="1534436229"/>
                    </a:ext>
                  </a:extLst>
                </a:gridCol>
                <a:gridCol w="536199">
                  <a:extLst>
                    <a:ext uri="{9D8B030D-6E8A-4147-A177-3AD203B41FA5}">
                      <a16:colId xmlns:a16="http://schemas.microsoft.com/office/drawing/2014/main" val="3888343436"/>
                    </a:ext>
                  </a:extLst>
                </a:gridCol>
                <a:gridCol w="536199">
                  <a:extLst>
                    <a:ext uri="{9D8B030D-6E8A-4147-A177-3AD203B41FA5}">
                      <a16:colId xmlns:a16="http://schemas.microsoft.com/office/drawing/2014/main" val="1735671322"/>
                    </a:ext>
                  </a:extLst>
                </a:gridCol>
                <a:gridCol w="536199">
                  <a:extLst>
                    <a:ext uri="{9D8B030D-6E8A-4147-A177-3AD203B41FA5}">
                      <a16:colId xmlns:a16="http://schemas.microsoft.com/office/drawing/2014/main" val="866445444"/>
                    </a:ext>
                  </a:extLst>
                </a:gridCol>
                <a:gridCol w="547155">
                  <a:extLst>
                    <a:ext uri="{9D8B030D-6E8A-4147-A177-3AD203B41FA5}">
                      <a16:colId xmlns:a16="http://schemas.microsoft.com/office/drawing/2014/main" val="1194138287"/>
                    </a:ext>
                  </a:extLst>
                </a:gridCol>
              </a:tblGrid>
              <a:tr h="320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42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506757"/>
                  </a:ext>
                </a:extLst>
              </a:tr>
              <a:tr h="320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2690"/>
                  </a:ext>
                </a:extLst>
              </a:tr>
              <a:tr h="320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32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38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29031"/>
                  </a:ext>
                </a:extLst>
              </a:tr>
              <a:tr h="320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39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981677"/>
                  </a:ext>
                </a:extLst>
              </a:tr>
              <a:tr h="320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078684"/>
                  </a:ext>
                </a:extLst>
              </a:tr>
              <a:tr h="320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57310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3F8B40E-C57E-4D85-91BE-3311B43F3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525127"/>
              </p:ext>
            </p:extLst>
          </p:nvPr>
        </p:nvGraphicFramePr>
        <p:xfrm>
          <a:off x="478661" y="1745223"/>
          <a:ext cx="4820924" cy="201168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581060">
                  <a:extLst>
                    <a:ext uri="{9D8B030D-6E8A-4147-A177-3AD203B41FA5}">
                      <a16:colId xmlns:a16="http://schemas.microsoft.com/office/drawing/2014/main" val="1076026060"/>
                    </a:ext>
                  </a:extLst>
                </a:gridCol>
                <a:gridCol w="529983">
                  <a:extLst>
                    <a:ext uri="{9D8B030D-6E8A-4147-A177-3AD203B41FA5}">
                      <a16:colId xmlns:a16="http://schemas.microsoft.com/office/drawing/2014/main" val="2092193841"/>
                    </a:ext>
                  </a:extLst>
                </a:gridCol>
                <a:gridCol w="529983">
                  <a:extLst>
                    <a:ext uri="{9D8B030D-6E8A-4147-A177-3AD203B41FA5}">
                      <a16:colId xmlns:a16="http://schemas.microsoft.com/office/drawing/2014/main" val="2113828952"/>
                    </a:ext>
                  </a:extLst>
                </a:gridCol>
                <a:gridCol w="529983">
                  <a:extLst>
                    <a:ext uri="{9D8B030D-6E8A-4147-A177-3AD203B41FA5}">
                      <a16:colId xmlns:a16="http://schemas.microsoft.com/office/drawing/2014/main" val="1073601809"/>
                    </a:ext>
                  </a:extLst>
                </a:gridCol>
                <a:gridCol w="529983">
                  <a:extLst>
                    <a:ext uri="{9D8B030D-6E8A-4147-A177-3AD203B41FA5}">
                      <a16:colId xmlns:a16="http://schemas.microsoft.com/office/drawing/2014/main" val="1534436229"/>
                    </a:ext>
                  </a:extLst>
                </a:gridCol>
                <a:gridCol w="529983">
                  <a:extLst>
                    <a:ext uri="{9D8B030D-6E8A-4147-A177-3AD203B41FA5}">
                      <a16:colId xmlns:a16="http://schemas.microsoft.com/office/drawing/2014/main" val="3888343436"/>
                    </a:ext>
                  </a:extLst>
                </a:gridCol>
                <a:gridCol w="529983">
                  <a:extLst>
                    <a:ext uri="{9D8B030D-6E8A-4147-A177-3AD203B41FA5}">
                      <a16:colId xmlns:a16="http://schemas.microsoft.com/office/drawing/2014/main" val="1735671322"/>
                    </a:ext>
                  </a:extLst>
                </a:gridCol>
                <a:gridCol w="529983">
                  <a:extLst>
                    <a:ext uri="{9D8B030D-6E8A-4147-A177-3AD203B41FA5}">
                      <a16:colId xmlns:a16="http://schemas.microsoft.com/office/drawing/2014/main" val="866445444"/>
                    </a:ext>
                  </a:extLst>
                </a:gridCol>
                <a:gridCol w="529983">
                  <a:extLst>
                    <a:ext uri="{9D8B030D-6E8A-4147-A177-3AD203B41FA5}">
                      <a16:colId xmlns:a16="http://schemas.microsoft.com/office/drawing/2014/main" val="1194138287"/>
                    </a:ext>
                  </a:extLst>
                </a:gridCol>
              </a:tblGrid>
              <a:tr h="329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506757"/>
                  </a:ext>
                </a:extLst>
              </a:tr>
              <a:tr h="329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32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38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39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2690"/>
                  </a:ext>
                </a:extLst>
              </a:tr>
              <a:tr h="329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64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65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66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67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68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69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71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29031"/>
                  </a:ext>
                </a:extLst>
              </a:tr>
              <a:tr h="329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96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97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98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···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···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···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···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···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981677"/>
                  </a:ext>
                </a:extLst>
              </a:tr>
              <a:tr h="329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128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129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130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···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···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···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···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···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078684"/>
                  </a:ext>
                </a:extLst>
              </a:tr>
              <a:tr h="329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160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161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160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···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···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···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···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···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573104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BAC9618-D524-4DD0-8DF2-7E2F125E6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794580"/>
              </p:ext>
            </p:extLst>
          </p:nvPr>
        </p:nvGraphicFramePr>
        <p:xfrm>
          <a:off x="5675231" y="2032117"/>
          <a:ext cx="4888423" cy="201168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587875">
                  <a:extLst>
                    <a:ext uri="{9D8B030D-6E8A-4147-A177-3AD203B41FA5}">
                      <a16:colId xmlns:a16="http://schemas.microsoft.com/office/drawing/2014/main" val="1076026060"/>
                    </a:ext>
                  </a:extLst>
                </a:gridCol>
                <a:gridCol w="536199">
                  <a:extLst>
                    <a:ext uri="{9D8B030D-6E8A-4147-A177-3AD203B41FA5}">
                      <a16:colId xmlns:a16="http://schemas.microsoft.com/office/drawing/2014/main" val="2092193841"/>
                    </a:ext>
                  </a:extLst>
                </a:gridCol>
                <a:gridCol w="536199">
                  <a:extLst>
                    <a:ext uri="{9D8B030D-6E8A-4147-A177-3AD203B41FA5}">
                      <a16:colId xmlns:a16="http://schemas.microsoft.com/office/drawing/2014/main" val="2113828952"/>
                    </a:ext>
                  </a:extLst>
                </a:gridCol>
                <a:gridCol w="536199">
                  <a:extLst>
                    <a:ext uri="{9D8B030D-6E8A-4147-A177-3AD203B41FA5}">
                      <a16:colId xmlns:a16="http://schemas.microsoft.com/office/drawing/2014/main" val="1073601809"/>
                    </a:ext>
                  </a:extLst>
                </a:gridCol>
                <a:gridCol w="536199">
                  <a:extLst>
                    <a:ext uri="{9D8B030D-6E8A-4147-A177-3AD203B41FA5}">
                      <a16:colId xmlns:a16="http://schemas.microsoft.com/office/drawing/2014/main" val="1534436229"/>
                    </a:ext>
                  </a:extLst>
                </a:gridCol>
                <a:gridCol w="536199">
                  <a:extLst>
                    <a:ext uri="{9D8B030D-6E8A-4147-A177-3AD203B41FA5}">
                      <a16:colId xmlns:a16="http://schemas.microsoft.com/office/drawing/2014/main" val="3888343436"/>
                    </a:ext>
                  </a:extLst>
                </a:gridCol>
                <a:gridCol w="536199">
                  <a:extLst>
                    <a:ext uri="{9D8B030D-6E8A-4147-A177-3AD203B41FA5}">
                      <a16:colId xmlns:a16="http://schemas.microsoft.com/office/drawing/2014/main" val="1735671322"/>
                    </a:ext>
                  </a:extLst>
                </a:gridCol>
                <a:gridCol w="536199">
                  <a:extLst>
                    <a:ext uri="{9D8B030D-6E8A-4147-A177-3AD203B41FA5}">
                      <a16:colId xmlns:a16="http://schemas.microsoft.com/office/drawing/2014/main" val="866445444"/>
                    </a:ext>
                  </a:extLst>
                </a:gridCol>
                <a:gridCol w="547155">
                  <a:extLst>
                    <a:ext uri="{9D8B030D-6E8A-4147-A177-3AD203B41FA5}">
                      <a16:colId xmlns:a16="http://schemas.microsoft.com/office/drawing/2014/main" val="1194138287"/>
                    </a:ext>
                  </a:extLst>
                </a:gridCol>
              </a:tblGrid>
              <a:tr h="320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506757"/>
                  </a:ext>
                </a:extLst>
              </a:tr>
              <a:tr h="320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42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2690"/>
                  </a:ext>
                </a:extLst>
              </a:tr>
              <a:tr h="320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38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29031"/>
                  </a:ext>
                </a:extLst>
              </a:tr>
              <a:tr h="320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39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981677"/>
                  </a:ext>
                </a:extLst>
              </a:tr>
              <a:tr h="320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078684"/>
                  </a:ext>
                </a:extLst>
              </a:tr>
              <a:tr h="320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32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573104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8EAC344-1DA5-482A-AAFE-4A6ADE4DF9F1}"/>
              </a:ext>
            </a:extLst>
          </p:cNvPr>
          <p:cNvSpPr/>
          <p:nvPr/>
        </p:nvSpPr>
        <p:spPr>
          <a:xfrm rot="5400000">
            <a:off x="2686897" y="3951644"/>
            <a:ext cx="471949" cy="370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9FA3889-CFF5-4471-9B01-ECE967F057EF}"/>
              </a:ext>
            </a:extLst>
          </p:cNvPr>
          <p:cNvSpPr/>
          <p:nvPr/>
        </p:nvSpPr>
        <p:spPr>
          <a:xfrm rot="10800000" flipV="1">
            <a:off x="3247046" y="3914699"/>
            <a:ext cx="2428185" cy="174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2B60F1-2443-4D29-B460-3EFADB5F00EB}"/>
              </a:ext>
            </a:extLst>
          </p:cNvPr>
          <p:cNvSpPr txBox="1"/>
          <p:nvPr/>
        </p:nvSpPr>
        <p:spPr>
          <a:xfrm>
            <a:off x="9784429" y="6465587"/>
            <a:ext cx="1928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비트 블록표현</a:t>
            </a:r>
          </a:p>
        </p:txBody>
      </p:sp>
    </p:spTree>
    <p:extLst>
      <p:ext uri="{BB962C8B-B14F-4D97-AF65-F5344CB8AC3E}">
        <p14:creationId xmlns:p14="http://schemas.microsoft.com/office/powerpoint/2010/main" val="355199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S-box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800" dirty="0"/>
                  <a:t>C</a:t>
                </a:r>
                <a:r>
                  <a:rPr lang="ko-KR" altLang="en-US" sz="1800" dirty="0"/>
                  <a:t>코드</a:t>
                </a:r>
                <a:endParaRPr lang="en-US" altLang="ko-KR" sz="1800" dirty="0"/>
              </a:p>
              <a:p>
                <a:endParaRPr lang="en-US" altLang="ko-KR" sz="1800" dirty="0"/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 </a:t>
                </a:r>
                <a:r>
                  <a:rPr lang="ko-KR" altLang="en-US" sz="1800" dirty="0"/>
                  <a:t>테이블 연산 대신 </a:t>
                </a:r>
                <a:r>
                  <a:rPr lang="en-US" altLang="ko-KR" sz="1800" dirty="0"/>
                  <a:t>32</a:t>
                </a:r>
                <a:r>
                  <a:rPr lang="ko-KR" altLang="en-US" sz="1800" dirty="0"/>
                  <a:t>블록 병렬 연산 </a:t>
                </a:r>
                <a:endParaRPr lang="en-US" altLang="ko-KR" sz="1800" dirty="0"/>
              </a:p>
              <a:p>
                <a:endParaRPr lang="en-US" altLang="ko-KR" sz="1800" dirty="0"/>
              </a:p>
              <a:p>
                <a:endParaRPr lang="en-US" altLang="ko-KR" sz="1800" dirty="0"/>
              </a:p>
              <a:p>
                <a:endParaRPr lang="en-US" altLang="ko-KR" sz="1800" dirty="0"/>
              </a:p>
              <a:p>
                <a:endParaRPr lang="en-US" altLang="ko-KR" sz="1800" dirty="0"/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분배 법칙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ko-KR" altLang="en-US" sz="1800" dirty="0"/>
                  <a:t> </a:t>
                </a:r>
                <a:r>
                  <a:rPr lang="en-US" altLang="ko-KR" sz="1800" dirty="0"/>
                  <a:t>(a</a:t>
                </a:r>
                <a:r>
                  <a:rPr lang="ko-KR" altLang="en-US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altLang="ko-KR" sz="1800" dirty="0"/>
                  <a:t> b ) V (a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altLang="ko-KR" sz="1800" dirty="0"/>
                  <a:t> c) = a V (b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altLang="ko-KR" sz="1800" dirty="0"/>
                  <a:t> c)  : 1</a:t>
                </a:r>
                <a:r>
                  <a:rPr lang="ko-KR" altLang="en-US" sz="1800" dirty="0"/>
                  <a:t>개의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ko-KR" altLang="en-US" sz="1800" dirty="0"/>
                  <a:t>연산 제거</a:t>
                </a: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 err="1"/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322" t="-1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63BBBA7-1461-4364-9328-BA7BFCA01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48" y="2576347"/>
            <a:ext cx="5897537" cy="138671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FD1F759-576E-4BB4-A022-9FD7548D9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262" y="1171908"/>
            <a:ext cx="2524125" cy="92392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211846E-F1AF-42F2-B999-FADD0DE05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980" y="1184877"/>
            <a:ext cx="6781800" cy="866775"/>
          </a:xfrm>
          <a:prstGeom prst="rect">
            <a:avLst/>
          </a:prstGeom>
        </p:spPr>
      </p:pic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F5A1449D-0E9E-4289-B3FA-807210DF1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921902"/>
              </p:ext>
            </p:extLst>
          </p:nvPr>
        </p:nvGraphicFramePr>
        <p:xfrm>
          <a:off x="7036806" y="2423160"/>
          <a:ext cx="4888423" cy="201168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587875">
                  <a:extLst>
                    <a:ext uri="{9D8B030D-6E8A-4147-A177-3AD203B41FA5}">
                      <a16:colId xmlns:a16="http://schemas.microsoft.com/office/drawing/2014/main" val="1076026060"/>
                    </a:ext>
                  </a:extLst>
                </a:gridCol>
                <a:gridCol w="536199">
                  <a:extLst>
                    <a:ext uri="{9D8B030D-6E8A-4147-A177-3AD203B41FA5}">
                      <a16:colId xmlns:a16="http://schemas.microsoft.com/office/drawing/2014/main" val="2092193841"/>
                    </a:ext>
                  </a:extLst>
                </a:gridCol>
                <a:gridCol w="536199">
                  <a:extLst>
                    <a:ext uri="{9D8B030D-6E8A-4147-A177-3AD203B41FA5}">
                      <a16:colId xmlns:a16="http://schemas.microsoft.com/office/drawing/2014/main" val="2113828952"/>
                    </a:ext>
                  </a:extLst>
                </a:gridCol>
                <a:gridCol w="536199">
                  <a:extLst>
                    <a:ext uri="{9D8B030D-6E8A-4147-A177-3AD203B41FA5}">
                      <a16:colId xmlns:a16="http://schemas.microsoft.com/office/drawing/2014/main" val="1073601809"/>
                    </a:ext>
                  </a:extLst>
                </a:gridCol>
                <a:gridCol w="536199">
                  <a:extLst>
                    <a:ext uri="{9D8B030D-6E8A-4147-A177-3AD203B41FA5}">
                      <a16:colId xmlns:a16="http://schemas.microsoft.com/office/drawing/2014/main" val="1534436229"/>
                    </a:ext>
                  </a:extLst>
                </a:gridCol>
                <a:gridCol w="536199">
                  <a:extLst>
                    <a:ext uri="{9D8B030D-6E8A-4147-A177-3AD203B41FA5}">
                      <a16:colId xmlns:a16="http://schemas.microsoft.com/office/drawing/2014/main" val="3888343436"/>
                    </a:ext>
                  </a:extLst>
                </a:gridCol>
                <a:gridCol w="536199">
                  <a:extLst>
                    <a:ext uri="{9D8B030D-6E8A-4147-A177-3AD203B41FA5}">
                      <a16:colId xmlns:a16="http://schemas.microsoft.com/office/drawing/2014/main" val="1735671322"/>
                    </a:ext>
                  </a:extLst>
                </a:gridCol>
                <a:gridCol w="536199">
                  <a:extLst>
                    <a:ext uri="{9D8B030D-6E8A-4147-A177-3AD203B41FA5}">
                      <a16:colId xmlns:a16="http://schemas.microsoft.com/office/drawing/2014/main" val="866445444"/>
                    </a:ext>
                  </a:extLst>
                </a:gridCol>
                <a:gridCol w="547155">
                  <a:extLst>
                    <a:ext uri="{9D8B030D-6E8A-4147-A177-3AD203B41FA5}">
                      <a16:colId xmlns:a16="http://schemas.microsoft.com/office/drawing/2014/main" val="1194138287"/>
                    </a:ext>
                  </a:extLst>
                </a:gridCol>
              </a:tblGrid>
              <a:tr h="320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42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506757"/>
                  </a:ext>
                </a:extLst>
              </a:tr>
              <a:tr h="320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2690"/>
                  </a:ext>
                </a:extLst>
              </a:tr>
              <a:tr h="320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32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38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29031"/>
                  </a:ext>
                </a:extLst>
              </a:tr>
              <a:tr h="320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39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981677"/>
                  </a:ext>
                </a:extLst>
              </a:tr>
              <a:tr h="320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34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46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078684"/>
                  </a:ext>
                </a:extLst>
              </a:tr>
              <a:tr h="320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35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41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</a:rPr>
                        <a:t>47</a:t>
                      </a:r>
                      <a:endParaRPr lang="ko-KR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573104"/>
                  </a:ext>
                </a:extLst>
              </a:tr>
            </a:tbl>
          </a:graphicData>
        </a:graphic>
      </p:graphicFrame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ADE9EA1-9FE0-425E-84F1-0E9465A0BE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359"/>
          <a:stretch/>
        </p:blipFill>
        <p:spPr>
          <a:xfrm>
            <a:off x="660587" y="5386887"/>
            <a:ext cx="5897537" cy="2862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BE3018-3F95-4A13-A0A7-395C3B4CD611}"/>
              </a:ext>
            </a:extLst>
          </p:cNvPr>
          <p:cNvSpPr/>
          <p:nvPr/>
        </p:nvSpPr>
        <p:spPr>
          <a:xfrm>
            <a:off x="2600553" y="5373918"/>
            <a:ext cx="191810" cy="286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63A03E-550F-482A-BA98-25595888AE1E}"/>
              </a:ext>
            </a:extLst>
          </p:cNvPr>
          <p:cNvSpPr/>
          <p:nvPr/>
        </p:nvSpPr>
        <p:spPr>
          <a:xfrm>
            <a:off x="1198479" y="5373917"/>
            <a:ext cx="191810" cy="286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3E3AA7-B384-425F-B4FE-FABDDE315128}"/>
              </a:ext>
            </a:extLst>
          </p:cNvPr>
          <p:cNvSpPr/>
          <p:nvPr/>
        </p:nvSpPr>
        <p:spPr>
          <a:xfrm>
            <a:off x="4387528" y="5399126"/>
            <a:ext cx="243466" cy="286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721E82-41B9-4148-82C1-565DA2BE8F7F}"/>
              </a:ext>
            </a:extLst>
          </p:cNvPr>
          <p:cNvSpPr/>
          <p:nvPr/>
        </p:nvSpPr>
        <p:spPr>
          <a:xfrm>
            <a:off x="6096000" y="5399125"/>
            <a:ext cx="191810" cy="2862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32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ShiftColumns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수식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t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latin typeface="Arial" panose="020B0604020202020204" pitchFamily="34" charset="0"/>
            </a:endParaRPr>
          </a:p>
          <a:p>
            <a:pPr marL="0" rtl="0" eaLnBrk="1" fontAlgn="t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C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코드 </a:t>
            </a:r>
            <a:r>
              <a:rPr lang="en-US" altLang="ko-KR" sz="1800" b="1" i="0" u="none" strike="noStrike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0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1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Barrel shifter </a:t>
            </a:r>
            <a:r>
              <a:rPr lang="ko-KR" altLang="en-US" sz="1800" dirty="0"/>
              <a:t>사용하면 비용</a:t>
            </a:r>
            <a:r>
              <a:rPr lang="en-US" altLang="ko-KR" sz="1800" dirty="0"/>
              <a:t>x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D7CDF8-67F4-4B2E-9C32-2374B04BA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1" y="1037021"/>
            <a:ext cx="4086225" cy="771525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F4F4CE4-2D5B-406E-9B05-E93CF9B6E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497890"/>
              </p:ext>
            </p:extLst>
          </p:nvPr>
        </p:nvGraphicFramePr>
        <p:xfrm>
          <a:off x="3883863" y="4240962"/>
          <a:ext cx="332970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818">
                  <a:extLst>
                    <a:ext uri="{9D8B030D-6E8A-4147-A177-3AD203B41FA5}">
                      <a16:colId xmlns:a16="http://schemas.microsoft.com/office/drawing/2014/main" val="2606221591"/>
                    </a:ext>
                  </a:extLst>
                </a:gridCol>
                <a:gridCol w="415818">
                  <a:extLst>
                    <a:ext uri="{9D8B030D-6E8A-4147-A177-3AD203B41FA5}">
                      <a16:colId xmlns:a16="http://schemas.microsoft.com/office/drawing/2014/main" val="468032060"/>
                    </a:ext>
                  </a:extLst>
                </a:gridCol>
                <a:gridCol w="415818">
                  <a:extLst>
                    <a:ext uri="{9D8B030D-6E8A-4147-A177-3AD203B41FA5}">
                      <a16:colId xmlns:a16="http://schemas.microsoft.com/office/drawing/2014/main" val="1719181164"/>
                    </a:ext>
                  </a:extLst>
                </a:gridCol>
                <a:gridCol w="415818">
                  <a:extLst>
                    <a:ext uri="{9D8B030D-6E8A-4147-A177-3AD203B41FA5}">
                      <a16:colId xmlns:a16="http://schemas.microsoft.com/office/drawing/2014/main" val="536635211"/>
                    </a:ext>
                  </a:extLst>
                </a:gridCol>
                <a:gridCol w="415818">
                  <a:extLst>
                    <a:ext uri="{9D8B030D-6E8A-4147-A177-3AD203B41FA5}">
                      <a16:colId xmlns:a16="http://schemas.microsoft.com/office/drawing/2014/main" val="3109315281"/>
                    </a:ext>
                  </a:extLst>
                </a:gridCol>
                <a:gridCol w="412655">
                  <a:extLst>
                    <a:ext uri="{9D8B030D-6E8A-4147-A177-3AD203B41FA5}">
                      <a16:colId xmlns:a16="http://schemas.microsoft.com/office/drawing/2014/main" val="4047836804"/>
                    </a:ext>
                  </a:extLst>
                </a:gridCol>
                <a:gridCol w="418980">
                  <a:extLst>
                    <a:ext uri="{9D8B030D-6E8A-4147-A177-3AD203B41FA5}">
                      <a16:colId xmlns:a16="http://schemas.microsoft.com/office/drawing/2014/main" val="3138938858"/>
                    </a:ext>
                  </a:extLst>
                </a:gridCol>
                <a:gridCol w="418980">
                  <a:extLst>
                    <a:ext uri="{9D8B030D-6E8A-4147-A177-3AD203B41FA5}">
                      <a16:colId xmlns:a16="http://schemas.microsoft.com/office/drawing/2014/main" val="281000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41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00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95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00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857288"/>
                  </a:ext>
                </a:extLst>
              </a:tr>
              <a:tr h="2930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22130"/>
                  </a:ext>
                </a:extLst>
              </a:tr>
            </a:tbl>
          </a:graphicData>
        </a:graphic>
      </p:graphicFrame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D508036-023F-4AA2-93D5-CD9F7CC09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418" y="1854392"/>
            <a:ext cx="3606138" cy="2346852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823E414-2132-490D-A2B4-8E8E1B5EC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510845"/>
              </p:ext>
            </p:extLst>
          </p:nvPr>
        </p:nvGraphicFramePr>
        <p:xfrm>
          <a:off x="8264808" y="4256456"/>
          <a:ext cx="332970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818">
                  <a:extLst>
                    <a:ext uri="{9D8B030D-6E8A-4147-A177-3AD203B41FA5}">
                      <a16:colId xmlns:a16="http://schemas.microsoft.com/office/drawing/2014/main" val="2606221591"/>
                    </a:ext>
                  </a:extLst>
                </a:gridCol>
                <a:gridCol w="415818">
                  <a:extLst>
                    <a:ext uri="{9D8B030D-6E8A-4147-A177-3AD203B41FA5}">
                      <a16:colId xmlns:a16="http://schemas.microsoft.com/office/drawing/2014/main" val="468032060"/>
                    </a:ext>
                  </a:extLst>
                </a:gridCol>
                <a:gridCol w="415818">
                  <a:extLst>
                    <a:ext uri="{9D8B030D-6E8A-4147-A177-3AD203B41FA5}">
                      <a16:colId xmlns:a16="http://schemas.microsoft.com/office/drawing/2014/main" val="1719181164"/>
                    </a:ext>
                  </a:extLst>
                </a:gridCol>
                <a:gridCol w="415818">
                  <a:extLst>
                    <a:ext uri="{9D8B030D-6E8A-4147-A177-3AD203B41FA5}">
                      <a16:colId xmlns:a16="http://schemas.microsoft.com/office/drawing/2014/main" val="536635211"/>
                    </a:ext>
                  </a:extLst>
                </a:gridCol>
                <a:gridCol w="415818">
                  <a:extLst>
                    <a:ext uri="{9D8B030D-6E8A-4147-A177-3AD203B41FA5}">
                      <a16:colId xmlns:a16="http://schemas.microsoft.com/office/drawing/2014/main" val="3109315281"/>
                    </a:ext>
                  </a:extLst>
                </a:gridCol>
                <a:gridCol w="412655">
                  <a:extLst>
                    <a:ext uri="{9D8B030D-6E8A-4147-A177-3AD203B41FA5}">
                      <a16:colId xmlns:a16="http://schemas.microsoft.com/office/drawing/2014/main" val="4047836804"/>
                    </a:ext>
                  </a:extLst>
                </a:gridCol>
                <a:gridCol w="418980">
                  <a:extLst>
                    <a:ext uri="{9D8B030D-6E8A-4147-A177-3AD203B41FA5}">
                      <a16:colId xmlns:a16="http://schemas.microsoft.com/office/drawing/2014/main" val="3138938858"/>
                    </a:ext>
                  </a:extLst>
                </a:gridCol>
                <a:gridCol w="418980">
                  <a:extLst>
                    <a:ext uri="{9D8B030D-6E8A-4147-A177-3AD203B41FA5}">
                      <a16:colId xmlns:a16="http://schemas.microsoft.com/office/drawing/2014/main" val="3782866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41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8200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4950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4295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600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6485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7502213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D4C2E13-08AF-43ED-8C3A-0B7745579AE7}"/>
              </a:ext>
            </a:extLst>
          </p:cNvPr>
          <p:cNvSpPr txBox="1"/>
          <p:nvPr/>
        </p:nvSpPr>
        <p:spPr>
          <a:xfrm>
            <a:off x="7399136" y="4948248"/>
            <a:ext cx="86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&lt;&lt;&lt;1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6383FA-5348-4E69-B80F-1CE4CD8F52DD}"/>
              </a:ext>
            </a:extLst>
          </p:cNvPr>
          <p:cNvSpPr txBox="1"/>
          <p:nvPr/>
        </p:nvSpPr>
        <p:spPr>
          <a:xfrm>
            <a:off x="7399135" y="5369730"/>
            <a:ext cx="86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&lt;&lt;&lt;2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0E928-C421-4042-9228-DA8DBD09438B}"/>
              </a:ext>
            </a:extLst>
          </p:cNvPr>
          <p:cNvSpPr txBox="1"/>
          <p:nvPr/>
        </p:nvSpPr>
        <p:spPr>
          <a:xfrm>
            <a:off x="7399135" y="5709475"/>
            <a:ext cx="86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&lt;&lt;&lt;3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9D16B0-38C0-4A42-BA1C-CA9EBCF30699}"/>
              </a:ext>
            </a:extLst>
          </p:cNvPr>
          <p:cNvSpPr txBox="1"/>
          <p:nvPr/>
        </p:nvSpPr>
        <p:spPr>
          <a:xfrm>
            <a:off x="7399135" y="6078807"/>
            <a:ext cx="86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&lt;&lt;&lt;4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2087ED-D8D6-438B-821A-44E80818E3AA}"/>
              </a:ext>
            </a:extLst>
          </p:cNvPr>
          <p:cNvSpPr txBox="1"/>
          <p:nvPr/>
        </p:nvSpPr>
        <p:spPr>
          <a:xfrm>
            <a:off x="7399135" y="6448139"/>
            <a:ext cx="86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&lt;&lt;&lt;5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246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MixColumns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수식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t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latin typeface="Arial" panose="020B0604020202020204" pitchFamily="34" charset="0"/>
            </a:endParaRPr>
          </a:p>
          <a:p>
            <a:pPr marL="0" rtl="0" eaLnBrk="1" fontAlgn="t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C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코드 </a:t>
            </a:r>
            <a:r>
              <a:rPr lang="en-US" altLang="ko-KR" sz="1800" b="1" i="0" u="none" strike="noStrike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0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1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D96E0D8-3F2E-487B-82FC-4A5BC2ACA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350" y="997368"/>
            <a:ext cx="10782650" cy="664334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E28C0971-B1AA-4E61-99CF-12F053C94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932" y="1707312"/>
            <a:ext cx="4276725" cy="25336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F682982-8D5E-446D-B06F-B1DBC3549FAE}"/>
              </a:ext>
            </a:extLst>
          </p:cNvPr>
          <p:cNvSpPr txBox="1"/>
          <p:nvPr/>
        </p:nvSpPr>
        <p:spPr>
          <a:xfrm>
            <a:off x="6461620" y="2181675"/>
            <a:ext cx="39071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0 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1   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5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9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  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15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21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26</a:t>
            </a:r>
          </a:p>
          <a:p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1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2   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6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10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16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22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27</a:t>
            </a:r>
            <a:endParaRPr lang="ko-KR" altLang="en-US" dirty="0"/>
          </a:p>
          <a:p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2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3   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7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11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17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23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28</a:t>
            </a:r>
            <a:endParaRPr lang="ko-KR" altLang="en-US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	                 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⋮</a:t>
            </a: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30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31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3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7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  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13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19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24</a:t>
            </a:r>
          </a:p>
          <a:p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31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0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 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4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dirty="0">
                <a:solidFill>
                  <a:srgbClr val="202124"/>
                </a:solidFill>
                <a:latin typeface="Apple SD Gothic Neo"/>
              </a:rPr>
              <a:t>8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 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14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20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581133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1374</Words>
  <Application>Microsoft Office PowerPoint</Application>
  <PresentationFormat>와이드스크린</PresentationFormat>
  <Paragraphs>954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Apple SD Gothic Neo</vt:lpstr>
      <vt:lpstr>Noto Sans KR</vt:lpstr>
      <vt:lpstr>맑은 고딕</vt:lpstr>
      <vt:lpstr>Arial</vt:lpstr>
      <vt:lpstr>Cambria Math</vt:lpstr>
      <vt:lpstr>CryptoCraft 테마</vt:lpstr>
      <vt:lpstr>제목 테마</vt:lpstr>
      <vt:lpstr>SPEEDY implementation  on cortex-m3,4</vt:lpstr>
      <vt:lpstr> SPEEDY</vt:lpstr>
      <vt:lpstr> Bitslicing</vt:lpstr>
      <vt:lpstr> Packing</vt:lpstr>
      <vt:lpstr> 블록 정렬</vt:lpstr>
      <vt:lpstr> 블록 정렬</vt:lpstr>
      <vt:lpstr> S-box</vt:lpstr>
      <vt:lpstr> ShiftColumns</vt:lpstr>
      <vt:lpstr> MixColumns</vt:lpstr>
      <vt:lpstr> MixColumns</vt:lpstr>
      <vt:lpstr> MixColumns</vt:lpstr>
      <vt:lpstr> AddRoundKey &amp; AddRoundConstant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59</cp:revision>
  <dcterms:created xsi:type="dcterms:W3CDTF">2019-03-05T04:29:07Z</dcterms:created>
  <dcterms:modified xsi:type="dcterms:W3CDTF">2021-08-29T18:38:10Z</dcterms:modified>
</cp:coreProperties>
</file>