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9"/>
  </p:notesMasterIdLst>
  <p:handoutMasterIdLst>
    <p:handoutMasterId r:id="rId30"/>
  </p:handoutMasterIdLst>
  <p:sldIdLst>
    <p:sldId id="269" r:id="rId3"/>
    <p:sldId id="319" r:id="rId4"/>
    <p:sldId id="293" r:id="rId5"/>
    <p:sldId id="309" r:id="rId6"/>
    <p:sldId id="310" r:id="rId7"/>
    <p:sldId id="311" r:id="rId8"/>
    <p:sldId id="294" r:id="rId9"/>
    <p:sldId id="300" r:id="rId10"/>
    <p:sldId id="295" r:id="rId11"/>
    <p:sldId id="296" r:id="rId12"/>
    <p:sldId id="297" r:id="rId13"/>
    <p:sldId id="298" r:id="rId14"/>
    <p:sldId id="299" r:id="rId15"/>
    <p:sldId id="302" r:id="rId16"/>
    <p:sldId id="301" r:id="rId17"/>
    <p:sldId id="303" r:id="rId18"/>
    <p:sldId id="305" r:id="rId19"/>
    <p:sldId id="306" r:id="rId20"/>
    <p:sldId id="307" r:id="rId21"/>
    <p:sldId id="313" r:id="rId22"/>
    <p:sldId id="314" r:id="rId23"/>
    <p:sldId id="308" r:id="rId24"/>
    <p:sldId id="317" r:id="rId25"/>
    <p:sldId id="316" r:id="rId26"/>
    <p:sldId id="318" r:id="rId27"/>
    <p:sldId id="27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Vc-oZ6U3C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https://youtu.be/_Vc-oZ6U3CA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Neural Cryptanalysis of</a:t>
            </a:r>
            <a:br>
              <a:rPr lang="en-US" altLang="ko-KR" sz="4400" dirty="0" smtClean="0"/>
            </a:br>
            <a:r>
              <a:rPr lang="en-US" altLang="ko-KR" sz="4400" dirty="0" smtClean="0"/>
              <a:t>Classical Ciphers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평문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x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P</a:t>
                </a:r>
                <a:endParaRPr lang="en-US" altLang="ko-KR" dirty="0"/>
              </a:p>
              <a:p>
                <a:r>
                  <a:rPr lang="ko-KR" altLang="en-US" dirty="0" smtClean="0"/>
                  <a:t>암호문 </a:t>
                </a:r>
                <a:r>
                  <a:rPr lang="en-US" altLang="ko-KR" dirty="0" smtClean="0"/>
                  <a:t>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C</a:t>
                </a:r>
                <a:endParaRPr lang="en-US" altLang="ko-KR" dirty="0"/>
              </a:p>
              <a:p>
                <a:r>
                  <a:rPr lang="ko-KR" altLang="en-US" dirty="0" smtClean="0"/>
                  <a:t>키 </a:t>
                </a:r>
                <a:r>
                  <a:rPr lang="en-US" altLang="ko-KR" dirty="0" smtClean="0"/>
                  <a:t>k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K</a:t>
                </a:r>
              </a:p>
              <a:p>
                <a:r>
                  <a:rPr lang="en-US" altLang="ko-KR" dirty="0" smtClean="0"/>
                  <a:t>P = C =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카이사르 암호화는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i="1" dirty="0" smtClean="0"/>
                  <a:t>(x) = x + k % 26</a:t>
                </a:r>
                <a:endParaRPr lang="en-US" altLang="ko-KR" i="1" dirty="0"/>
              </a:p>
              <a:p>
                <a:r>
                  <a:rPr lang="ko-KR" altLang="en-US" dirty="0" smtClean="0"/>
                  <a:t>카이사르 </a:t>
                </a:r>
                <a:r>
                  <a:rPr lang="ko-KR" altLang="en-US" dirty="0" err="1" smtClean="0"/>
                  <a:t>복호화는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i="1" dirty="0" smtClean="0"/>
                  <a:t>(y) = y - k % 26</a:t>
                </a:r>
                <a:endParaRPr lang="ko-KR" altLang="en-US" i="1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92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/>
                  <a:t>평문 </a:t>
                </a:r>
                <a:r>
                  <a:rPr lang="en-US" altLang="ko-KR" dirty="0"/>
                  <a:t>x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</a:t>
                </a:r>
              </a:p>
              <a:p>
                <a:r>
                  <a:rPr lang="ko-KR" altLang="en-US" dirty="0"/>
                  <a:t>암호문 </a:t>
                </a:r>
                <a:r>
                  <a:rPr lang="en-US" altLang="ko-KR" dirty="0"/>
                  <a:t>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</a:t>
                </a:r>
              </a:p>
              <a:p>
                <a:r>
                  <a:rPr lang="ko-KR" altLang="en-US" dirty="0"/>
                  <a:t>키 </a:t>
                </a:r>
                <a:r>
                  <a:rPr lang="en-US" altLang="ko-KR" dirty="0"/>
                  <a:t>k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K</a:t>
                </a:r>
              </a:p>
              <a:p>
                <a:r>
                  <a:rPr lang="en-US" altLang="ko-KR" dirty="0"/>
                  <a:t>P = C = 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ko-KR" altLang="en-US" dirty="0" smtClean="0"/>
                  <a:t>  </a:t>
                </a:r>
                <a:r>
                  <a:rPr lang="en-US" altLang="ko-KR" dirty="0" smtClean="0"/>
                  <a:t>&amp;&amp;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* …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(m</a:t>
                </a:r>
                <a:r>
                  <a:rPr lang="ko-KR" altLang="en-US" dirty="0" smtClean="0"/>
                  <a:t>번 반복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K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 smtClean="0"/>
                  <a:t>)</a:t>
                </a:r>
              </a:p>
              <a:p>
                <a:r>
                  <a:rPr lang="ko-KR" altLang="en-US" dirty="0" err="1" smtClean="0"/>
                  <a:t>비즈네르</a:t>
                </a:r>
                <a:r>
                  <a:rPr lang="ko-KR" altLang="en-US" dirty="0" smtClean="0"/>
                  <a:t> 암호화는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 smtClean="0"/>
                  <a:t>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,…,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 smtClean="0"/>
                  <a:t>) % 26</a:t>
                </a:r>
              </a:p>
              <a:p>
                <a:r>
                  <a:rPr lang="ko-KR" altLang="en-US" dirty="0" err="1" smtClean="0"/>
                  <a:t>비즈네르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복호화는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…,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/>
                  <a:t>) % </a:t>
                </a:r>
                <a:r>
                  <a:rPr lang="en-US" altLang="ko-KR" dirty="0" smtClean="0"/>
                  <a:t>26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83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/>
                  <a:t>평문 </a:t>
                </a:r>
                <a:r>
                  <a:rPr lang="en-US" altLang="ko-KR" dirty="0"/>
                  <a:t>x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</a:t>
                </a:r>
              </a:p>
              <a:p>
                <a:r>
                  <a:rPr lang="ko-KR" altLang="en-US" dirty="0"/>
                  <a:t>암호문 </a:t>
                </a:r>
                <a:r>
                  <a:rPr lang="en-US" altLang="ko-KR" dirty="0"/>
                  <a:t>y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</a:t>
                </a:r>
              </a:p>
              <a:p>
                <a:r>
                  <a:rPr lang="ko-KR" altLang="en-US" dirty="0"/>
                  <a:t>키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K</a:t>
                </a:r>
              </a:p>
              <a:p>
                <a:r>
                  <a:rPr lang="en-US" altLang="ko-KR" dirty="0"/>
                  <a:t>P = C </a:t>
                </a:r>
                <a:r>
                  <a:rPr lang="en-US" altLang="ko-KR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 smtClean="0"/>
                  <a:t>&amp;&amp;  K = {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|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0, 1, … , 25</a:t>
                </a:r>
                <a:r>
                  <a:rPr lang="ko-KR" altLang="en-US" dirty="0" smtClean="0"/>
                  <a:t>의 순열 </a:t>
                </a:r>
                <a:r>
                  <a:rPr lang="en-US" altLang="ko-KR" dirty="0" smtClean="0"/>
                  <a:t>}</a:t>
                </a:r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치환암호</a:t>
                </a:r>
                <a:r>
                  <a:rPr lang="ko-KR" altLang="en-US" dirty="0" smtClean="0"/>
                  <a:t> 암호화는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altLang="ko-KR" dirty="0" smtClean="0"/>
                  <a:t>(x)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dirty="0" smtClean="0"/>
                  <a:t>(x)</a:t>
                </a:r>
              </a:p>
              <a:p>
                <a:r>
                  <a:rPr lang="ko-KR" altLang="en-US" dirty="0" err="1" smtClean="0"/>
                  <a:t>치환암호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복호화는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altLang="ko-KR" dirty="0" smtClean="0"/>
                  <a:t>(y)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 smtClean="0"/>
                  <a:t>(x)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55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setup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BNC(British National Corpus)</a:t>
            </a:r>
            <a:r>
              <a:rPr lang="ko-KR" altLang="en-US" dirty="0" smtClean="0"/>
              <a:t>에서 백만 개의 말뭉치 추출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신경망은 </a:t>
            </a:r>
            <a:r>
              <a:rPr lang="ko-KR" altLang="en-US" dirty="0" err="1" smtClean="0"/>
              <a:t>케라스</a:t>
            </a:r>
            <a:r>
              <a:rPr lang="ko-KR" altLang="en-US" dirty="0" smtClean="0"/>
              <a:t> 라이브러리와 </a:t>
            </a:r>
            <a:r>
              <a:rPr lang="ko-KR" altLang="en-US" dirty="0" err="1" smtClean="0"/>
              <a:t>텐서플로우를</a:t>
            </a:r>
            <a:r>
              <a:rPr lang="ko-KR" altLang="en-US" dirty="0" smtClean="0"/>
              <a:t> 이용하여 구현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맥북 프로</a:t>
            </a:r>
            <a:r>
              <a:rPr lang="en-US" altLang="ko-KR" dirty="0" smtClean="0"/>
              <a:t> Intel Core i7 2GHz, 16GB RAM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GPU</a:t>
            </a:r>
            <a:r>
              <a:rPr lang="ko-KR" altLang="en-US" dirty="0" smtClean="0"/>
              <a:t>나 멀티코어 최적화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355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카이사르 암호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err="1" smtClean="0"/>
              <a:t>평문과</a:t>
            </a:r>
            <a:r>
              <a:rPr lang="ko-KR" altLang="en-US" dirty="0" smtClean="0"/>
              <a:t> 암호문에서의 글자 빈도수</a:t>
            </a:r>
            <a:endParaRPr lang="en-US" altLang="ko-KR" dirty="0" smtClean="0"/>
          </a:p>
          <a:p>
            <a:r>
              <a:rPr lang="ko-KR" altLang="en-US" dirty="0" smtClean="0"/>
              <a:t>키 </a:t>
            </a:r>
            <a:r>
              <a:rPr lang="en-US" altLang="ko-KR" dirty="0" smtClean="0"/>
              <a:t>= 3</a:t>
            </a:r>
          </a:p>
          <a:p>
            <a:r>
              <a:rPr lang="ko-KR" altLang="en-US" dirty="0"/>
              <a:t>히스토그램의 유사성을 통해 </a:t>
            </a:r>
            <a:r>
              <a:rPr lang="ko-KR" altLang="en-US" dirty="0" err="1"/>
              <a:t>브루트</a:t>
            </a:r>
            <a:r>
              <a:rPr lang="en-US" altLang="ko-KR" dirty="0"/>
              <a:t>-</a:t>
            </a:r>
            <a:r>
              <a:rPr lang="ko-KR" altLang="en-US" dirty="0"/>
              <a:t>포스 공격이 굳이 필요하지 않다는 것을 알 수 있음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83" y="2995979"/>
            <a:ext cx="4121239" cy="31128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140" y="2995979"/>
            <a:ext cx="4121239" cy="31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6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카이사르 암호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랜덤 키를 통한 암호화된 </a:t>
            </a:r>
            <a:r>
              <a:rPr lang="ko-KR" altLang="en-US" dirty="0" err="1" smtClean="0"/>
              <a:t>평문</a:t>
            </a:r>
            <a:r>
              <a:rPr lang="ko-KR" altLang="en-US" dirty="0" smtClean="0"/>
              <a:t> 데이터를 많이 준비함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암호문에서의 </a:t>
            </a:r>
            <a:r>
              <a:rPr lang="ko-KR" altLang="en-US" dirty="0" err="1" smtClean="0"/>
              <a:t>글자별</a:t>
            </a:r>
            <a:r>
              <a:rPr lang="ko-KR" altLang="en-US" dirty="0" smtClean="0"/>
              <a:t> 빈도수를 계산함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주어진 빈도수를 통해 신경망을 학습시키고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일치하는 정도가 키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아웃풋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독립된 다른 데이터셋에서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831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카이사르 </a:t>
            </a:r>
            <a:r>
              <a:rPr lang="ko-KR" altLang="en-US" dirty="0" smtClean="0"/>
              <a:t>암호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100</a:t>
            </a:r>
            <a:r>
              <a:rPr lang="ko-KR" altLang="en-US" dirty="0" smtClean="0"/>
              <a:t>개 단어를 각기 다른 키로 암호화 한 </a:t>
            </a:r>
            <a:r>
              <a:rPr lang="en-US" altLang="ko-KR" dirty="0" smtClean="0"/>
              <a:t>5097</a:t>
            </a:r>
            <a:r>
              <a:rPr lang="ko-KR" altLang="en-US" dirty="0" smtClean="0"/>
              <a:t>개의 암호문을 통해서 학습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훈련은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초 정도 걸렸고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해독은 거의 즉각적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30 </a:t>
            </a:r>
            <a:r>
              <a:rPr lang="ko-KR" altLang="en-US" dirty="0" smtClean="0"/>
              <a:t>단어까지는 매우 정확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20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비즈네르</a:t>
            </a:r>
            <a:r>
              <a:rPr lang="ko-KR" altLang="en-US" dirty="0" smtClean="0"/>
              <a:t> 암호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카이사르 암호문과 </a:t>
            </a:r>
            <a:r>
              <a:rPr lang="ko-KR" altLang="en-US" dirty="0" err="1" smtClean="0"/>
              <a:t>비즈네르</a:t>
            </a:r>
            <a:r>
              <a:rPr lang="ko-KR" altLang="en-US" dirty="0" smtClean="0"/>
              <a:t> 암호문의 글자 빈도수 비교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72" y="2354719"/>
            <a:ext cx="4273890" cy="32281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62" y="2354719"/>
            <a:ext cx="4273890" cy="322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6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비즈네르</a:t>
            </a:r>
            <a:r>
              <a:rPr lang="ko-KR" altLang="en-US" dirty="0" smtClean="0"/>
              <a:t> 암호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길이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의 패스워드를 길이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의 각 </a:t>
            </a:r>
            <a:r>
              <a:rPr lang="ko-KR" altLang="en-US" dirty="0" err="1" smtClean="0"/>
              <a:t>평문</a:t>
            </a:r>
            <a:r>
              <a:rPr lang="ko-KR" altLang="en-US" dirty="0" smtClean="0"/>
              <a:t> 블록에 추가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</a:t>
            </a:r>
            <a:r>
              <a:rPr lang="ko-KR" altLang="en-US" dirty="0" smtClean="0"/>
              <a:t>을 구하기 위해 </a:t>
            </a:r>
            <a:r>
              <a:rPr lang="ko-KR" altLang="en-US" dirty="0" err="1" smtClean="0"/>
              <a:t>브루트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포스 공격 필요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카이사르 </a:t>
            </a:r>
            <a:r>
              <a:rPr lang="ko-KR" altLang="en-US" dirty="0" smtClean="0"/>
              <a:t>암호를 깰 때 이용하였던 인공지능 재사용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503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비즈네르</a:t>
            </a:r>
            <a:r>
              <a:rPr lang="ko-KR" altLang="en-US" dirty="0" smtClean="0"/>
              <a:t> 암호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r>
                  <a:rPr lang="en-US" altLang="ko-KR" dirty="0" smtClean="0"/>
                  <a:t>C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MAX = </a:t>
                </a:r>
                <a:r>
                  <a:rPr lang="ko-KR" altLang="en-US" dirty="0" smtClean="0"/>
                  <a:t>공격자가 시도하려는 키의 최대 길이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integer m of [1, MAX]:</a:t>
                </a:r>
              </a:p>
              <a:p>
                <a:r>
                  <a:rPr lang="en-US" altLang="ko-KR" dirty="0" smtClean="0"/>
                  <a:t>C</a:t>
                </a:r>
                <a:r>
                  <a:rPr lang="ko-KR" altLang="en-US" dirty="0" smtClean="0"/>
                  <a:t>의 모든 하위 텍스트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거리 </a:t>
                </a:r>
                <a:r>
                  <a:rPr lang="en-US" altLang="ko-KR" dirty="0" smtClean="0"/>
                  <a:t>m</a:t>
                </a:r>
                <a:r>
                  <a:rPr lang="ko-KR" altLang="en-US" dirty="0" smtClean="0"/>
                  <a:t>의 글자들로 이루어져 </a:t>
                </a:r>
                <a:r>
                  <a:rPr lang="ko-KR" altLang="en-US" dirty="0" smtClean="0"/>
                  <a:t>있</a:t>
                </a:r>
                <a:r>
                  <a:rPr lang="ko-KR" altLang="en-US" dirty="0"/>
                  <a:t>음</a:t>
                </a:r>
                <a:endParaRPr lang="en-US" altLang="ko-KR" dirty="0" smtClean="0"/>
              </a:p>
              <a:p>
                <a:r>
                  <a:rPr lang="en-US" altLang="ko-KR" dirty="0" smtClean="0"/>
                  <a:t>ex.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 smtClean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…;</a:t>
                </a:r>
              </a:p>
              <a:p>
                <a:r>
                  <a:rPr lang="ko-KR" altLang="en-US" dirty="0" smtClean="0"/>
                  <a:t>카이사르 암호 </a:t>
                </a:r>
                <a:r>
                  <a:rPr lang="ko-KR" altLang="en-US" dirty="0" err="1" smtClean="0"/>
                  <a:t>분류기에</a:t>
                </a:r>
                <a:r>
                  <a:rPr lang="ko-KR" altLang="en-US" dirty="0" smtClean="0"/>
                  <a:t> 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s </a:t>
                </a:r>
                <a:r>
                  <a:rPr lang="ko-KR" altLang="en-US" dirty="0" smtClean="0"/>
                  <a:t>적용</a:t>
                </a:r>
                <a:endParaRPr lang="en-US" altLang="ko-KR" dirty="0" smtClean="0"/>
              </a:p>
              <a:p>
                <a:r>
                  <a:rPr lang="ko-KR" altLang="en-US" dirty="0" err="1" smtClean="0"/>
                  <a:t>분류기가</a:t>
                </a:r>
                <a:r>
                  <a:rPr lang="ko-KR" altLang="en-US" dirty="0" smtClean="0"/>
                  <a:t> 모든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</a:t>
                </a:r>
                <a:r>
                  <a:rPr lang="ko-KR" altLang="en-US" dirty="0" smtClean="0"/>
                  <a:t>에 대한 한계보다 더 큰 값을 </a:t>
                </a:r>
                <a:r>
                  <a:rPr lang="ko-KR" altLang="en-US" dirty="0" err="1" smtClean="0"/>
                  <a:t>리턴하게</a:t>
                </a:r>
                <a:r>
                  <a:rPr lang="ko-KR" altLang="en-US" dirty="0" smtClean="0"/>
                  <a:t> 되면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키를 찾은 것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smtClean="0"/>
                  <a:t>이 공격의 복잡도는 </a:t>
                </a:r>
                <a:r>
                  <a:rPr lang="en-US" altLang="ko-KR" dirty="0" smtClean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𝑀𝐴𝑋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77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smtClean="0"/>
              <a:t>이용된 암호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smtClean="0"/>
              <a:t>관련 연구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ko-KR" altLang="en-US" dirty="0" smtClean="0"/>
              <a:t>공격 및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7462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치환 암호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200 </a:t>
            </a:r>
            <a:r>
              <a:rPr lang="ko-KR" altLang="en-US" dirty="0" smtClean="0"/>
              <a:t>단어의 </a:t>
            </a:r>
            <a:r>
              <a:rPr lang="ko-KR" altLang="en-US" dirty="0" err="1" smtClean="0"/>
              <a:t>평문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스페이스 제거 및 뒷부분 생략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치환암호</a:t>
            </a:r>
            <a:r>
              <a:rPr lang="ko-KR" altLang="en-US" dirty="0" smtClean="0"/>
              <a:t> 키 </a:t>
            </a:r>
            <a:r>
              <a:rPr lang="en-US" altLang="ko-KR" dirty="0" smtClean="0"/>
              <a:t>: VETISLFMBDGNCYQHJPXZAORKUW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영어의 상대적 빈도수에 따라 </a:t>
            </a:r>
            <a:r>
              <a:rPr lang="ko-KR" altLang="en-US" dirty="0" err="1" smtClean="0"/>
              <a:t>암호문으로부터</a:t>
            </a:r>
            <a:r>
              <a:rPr lang="ko-KR" altLang="en-US" dirty="0" smtClean="0"/>
              <a:t> 매핑할 경우</a:t>
            </a:r>
            <a:r>
              <a:rPr lang="en-US" altLang="ko-KR" dirty="0" smtClean="0"/>
              <a:t>, 5</a:t>
            </a:r>
            <a:r>
              <a:rPr lang="ko-KR" altLang="en-US" dirty="0" smtClean="0"/>
              <a:t>개의 글자들</a:t>
            </a:r>
            <a:r>
              <a:rPr lang="en-US" altLang="ko-KR" dirty="0" smtClean="0"/>
              <a:t>(B,E,H,K,V)</a:t>
            </a:r>
            <a:r>
              <a:rPr lang="ko-KR" altLang="en-US" dirty="0" smtClean="0"/>
              <a:t>만 일치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143" y="1593668"/>
            <a:ext cx="8733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imbusMonL-Regu"/>
              </a:rPr>
              <a:t>MAYWANTTOMODIFYSUCHFORMULATIONSALONGTHELINESAREADERISLIKEL</a:t>
            </a:r>
          </a:p>
          <a:p>
            <a:r>
              <a:rPr lang="en-US" altLang="ko-KR" dirty="0">
                <a:latin typeface="NimbusMonL-Regu"/>
              </a:rPr>
              <a:t>YTOFEELATTHISPOINTORMANYREADERSMAYRESPONDBYORPOSSIBLYBETTE</a:t>
            </a:r>
          </a:p>
          <a:p>
            <a:r>
              <a:rPr lang="en-US" altLang="ko-KR" dirty="0">
                <a:latin typeface="NimbusMonL-Regu"/>
              </a:rPr>
              <a:t>RBYTACKLINGTHEISSUEOFHETEROGENEOUSREADERRESPONSESMOREDI...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3219747"/>
            <a:ext cx="8895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imbusMonL-Regu"/>
              </a:rPr>
              <a:t>CVURVYZZQCQIBLUXATMLQPCANVZBQYXVNQYFZMSNBYSXVPSVISPBXNBGSN</a:t>
            </a:r>
          </a:p>
          <a:p>
            <a:r>
              <a:rPr lang="en-US" altLang="ko-KR" dirty="0">
                <a:latin typeface="NimbusMonL-Regu"/>
              </a:rPr>
              <a:t>UZQLSSNVZZMBXHQBYZQPCVYUPSVISPXCVUPSXHQYIEUQPHQXXBENUESZZS</a:t>
            </a:r>
          </a:p>
          <a:p>
            <a:r>
              <a:rPr lang="en-US" altLang="ko-KR" dirty="0">
                <a:latin typeface="NimbusMonL-Regu"/>
              </a:rPr>
              <a:t>PEUZVTGNBYFZMSBXXASQLMSZSPQFSYSQAXPSVISPPSXHQYXSXCQPSIB...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143" y="4845826"/>
            <a:ext cx="885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imbusMonL-Regu"/>
              </a:rPr>
              <a:t>GOFYORIITGTLAPFNCUHPTSGCDOIATRNODTRWIHEDARENOSEOLESANDAKED</a:t>
            </a:r>
          </a:p>
          <a:p>
            <a:r>
              <a:rPr lang="en-US" altLang="ko-KR" dirty="0">
                <a:latin typeface="NimbusMonL-Regu"/>
              </a:rPr>
              <a:t>FITPEEDOIIHANMTARITSGORFSEOLESNGOFSENMTRLBFTSMTNNABDFBEIIE</a:t>
            </a:r>
          </a:p>
          <a:p>
            <a:r>
              <a:rPr lang="en-US" altLang="ko-KR" dirty="0">
                <a:latin typeface="NimbusMonL-Regu"/>
              </a:rPr>
              <a:t>SBFIOUKDARWIHEANNCETPHEIESTWERETCNSEOLESSENMTRNENGTSELA...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111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치환 암호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n-gram</a:t>
            </a:r>
            <a:r>
              <a:rPr lang="ko-KR" altLang="en-US" dirty="0" smtClean="0"/>
              <a:t>을 이용하여 주어진 텍스트가 영어 텍스트에서 얼마나 떨어져 있는지를 평가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두 글자를 바꾸어 더 나은 치환을 찾음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신경망을 통해 텍스트를 평가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415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치환 암호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랜덤 키에 의해 암호화 된 충분한 양의 영어 </a:t>
            </a:r>
            <a:r>
              <a:rPr lang="ko-KR" altLang="en-US" dirty="0" err="1" smtClean="0"/>
              <a:t>평문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데이터셋을</a:t>
            </a:r>
            <a:r>
              <a:rPr lang="ko-KR" altLang="en-US" dirty="0" smtClean="0"/>
              <a:t> 구함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 smtClean="0"/>
              <a:t>평문과</a:t>
            </a:r>
            <a:r>
              <a:rPr lang="ko-KR" altLang="en-US" dirty="0" smtClean="0"/>
              <a:t> 암호문의 </a:t>
            </a:r>
            <a:r>
              <a:rPr lang="en-US" altLang="ko-KR" dirty="0" smtClean="0"/>
              <a:t>3-gram</a:t>
            </a:r>
            <a:r>
              <a:rPr lang="ko-KR" altLang="en-US" dirty="0" smtClean="0"/>
              <a:t>의 빈도수를 계산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빈도수를 인풋으로 하여 신경망을 학습시킨 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평문일</a:t>
            </a:r>
            <a:r>
              <a:rPr lang="ko-KR" altLang="en-US" dirty="0" smtClean="0"/>
              <a:t> 경우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암호문일 경우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1</a:t>
            </a:r>
            <a:r>
              <a:rPr lang="ko-KR" altLang="en-US" dirty="0" smtClean="0"/>
              <a:t>비트 데이터를 아웃풋으로 설정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독립된 데이터셋에서 신경망을 테스트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83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치환 암호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공격 전략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endParaRPr lang="en-US" altLang="ko-KR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smtClean="0"/>
                  <a:t>랜덤 </a:t>
                </a:r>
                <a:r>
                  <a:rPr lang="ko-KR" altLang="en-US" dirty="0"/>
                  <a:t>키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선택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smtClean="0"/>
                  <a:t>신경망을 </a:t>
                </a:r>
                <a:r>
                  <a:rPr lang="ko-KR" altLang="en-US" dirty="0"/>
                  <a:t>이용하여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𝑔𝑜𝑜𝑑𝑛𝑒𝑠𝑠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값을 구함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 smtClean="0"/>
                  <a:t>For MAXSWAPS 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가능한 </a:t>
                </a:r>
                <a:r>
                  <a:rPr lang="ko-KR" altLang="en-US" sz="1800" dirty="0" err="1" smtClean="0"/>
                  <a:t>스왑</a:t>
                </a:r>
                <a:r>
                  <a:rPr lang="ko-KR" altLang="en-US" sz="1800" dirty="0" smtClean="0"/>
                  <a:t> 최대치</a:t>
                </a:r>
                <a:r>
                  <a:rPr lang="en-US" altLang="ko-KR" sz="1800" dirty="0" smtClean="0"/>
                  <a:t>)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iterations:</a:t>
                </a:r>
              </a:p>
              <a:p>
                <a:r>
                  <a:rPr lang="en-US" altLang="ko-KR" dirty="0"/>
                  <a:t>	(a) </a:t>
                </a:r>
                <a:r>
                  <a:rPr lang="ko-KR" altLang="en-US" dirty="0"/>
                  <a:t>두 글자를 </a:t>
                </a:r>
                <a:r>
                  <a:rPr lang="ko-KR" altLang="en-US" dirty="0" err="1"/>
                  <a:t>스왑하고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𝑔𝑜𝑜𝑑𝑛𝑒𝑠𝑠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를 다시 계산</a:t>
                </a:r>
                <a:endParaRPr lang="en-US" altLang="ko-KR" dirty="0"/>
              </a:p>
              <a:p>
                <a:r>
                  <a:rPr lang="en-US" altLang="ko-KR" dirty="0"/>
                  <a:t>	(b) </a:t>
                </a:r>
                <a:r>
                  <a:rPr lang="ko-KR" altLang="en-US" dirty="0" err="1"/>
                  <a:t>먄약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𝑔𝑜𝑜𝑑𝑛𝑒𝑠𝑠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값이 더 나을 경우 새로운 키를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𝑘𝑒𝑦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에 저장</a:t>
                </a:r>
                <a:endParaRPr lang="en-US" altLang="ko-KR" dirty="0"/>
              </a:p>
              <a:p>
                <a:pPr marL="457200" indent="-457200">
                  <a:buFont typeface="+mj-lt"/>
                  <a:buAutoNum type="arabicPeriod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030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치환 암호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아까 얻었던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불만족스러운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복호화</a:t>
            </a:r>
            <a:r>
              <a:rPr lang="ko-KR" altLang="en-US" dirty="0" smtClean="0"/>
              <a:t> 된 텍스트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신경망이 </a:t>
            </a:r>
            <a:r>
              <a:rPr lang="en-US" altLang="ko-KR" dirty="0" smtClean="0"/>
              <a:t>goodness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0.38</a:t>
            </a:r>
            <a:r>
              <a:rPr lang="ko-KR" altLang="en-US" dirty="0" smtClean="0"/>
              <a:t>로 평가</a:t>
            </a:r>
            <a:r>
              <a:rPr lang="en-US" altLang="ko-KR" dirty="0" smtClean="0"/>
              <a:t>, 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</a:t>
            </a:r>
            <a:r>
              <a:rPr lang="ko-KR" altLang="en-US" dirty="0" smtClean="0"/>
              <a:t>를 바꿀 경우 </a:t>
            </a:r>
            <a:r>
              <a:rPr lang="en-US" altLang="ko-KR" dirty="0" smtClean="0"/>
              <a:t>goodness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0.78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goodness </a:t>
            </a:r>
            <a:r>
              <a:rPr lang="ko-KR" altLang="en-US" dirty="0" smtClean="0"/>
              <a:t>값 계속 교환하면서 </a:t>
            </a:r>
            <a:r>
              <a:rPr lang="en-US" altLang="ko-KR" dirty="0" smtClean="0"/>
              <a:t>0.9998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goodness </a:t>
            </a:r>
            <a:r>
              <a:rPr lang="ko-KR" altLang="en-US" dirty="0" smtClean="0"/>
              <a:t>값을 통해 </a:t>
            </a:r>
            <a:r>
              <a:rPr lang="ko-KR" altLang="en-US" dirty="0" err="1" smtClean="0"/>
              <a:t>복호화한</a:t>
            </a:r>
            <a:r>
              <a:rPr lang="ko-KR" altLang="en-US" dirty="0" smtClean="0"/>
              <a:t> 결과</a:t>
            </a:r>
            <a:r>
              <a:rPr lang="en-US" altLang="ko-KR" dirty="0" smtClean="0"/>
              <a:t>: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143" y="1593668"/>
            <a:ext cx="885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imbusMonL-Regu"/>
              </a:rPr>
              <a:t>GOFYORIITGTLAPFNCUHPTSGCDOIATRNODTRWIHEDARENOSEOLESANDAKED</a:t>
            </a:r>
          </a:p>
          <a:p>
            <a:r>
              <a:rPr lang="en-US" altLang="ko-KR" dirty="0">
                <a:latin typeface="NimbusMonL-Regu"/>
              </a:rPr>
              <a:t>FITPEEDOIIHANMTARITSGORFSEOLESNGOFSENMTRLBFTSMTNNABDFBEIIE</a:t>
            </a:r>
          </a:p>
          <a:p>
            <a:r>
              <a:rPr lang="en-US" altLang="ko-KR" dirty="0">
                <a:latin typeface="NimbusMonL-Regu"/>
              </a:rPr>
              <a:t>SBFIOUKDARWIHEANNCETPHEIESTWERETCNSEOLESSENMTRNENGTSELA...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143" y="3219747"/>
            <a:ext cx="8858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imbusMonL-Regu"/>
              </a:rPr>
              <a:t>GOFYORIITGTLAPFNHUCPTSGHDOIATRNODTRWICEDARENOSEOLESANDAKED</a:t>
            </a:r>
          </a:p>
          <a:p>
            <a:r>
              <a:rPr lang="en-US" altLang="ko-KR" dirty="0">
                <a:latin typeface="NimbusMonL-Regu"/>
              </a:rPr>
              <a:t>FITPEEDOIICANMTARITSGORFSEOLESNGOFSENMTRLBFTSMTNNABDFBEIIE</a:t>
            </a:r>
          </a:p>
          <a:p>
            <a:r>
              <a:rPr lang="en-US" altLang="ko-KR" dirty="0">
                <a:latin typeface="NimbusMonL-Regu"/>
              </a:rPr>
              <a:t>SBFIOUKDARWICEANNHETPCEIESTWERETHNSEOLESSENMTRNENGTSELA...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3143" y="4845826"/>
            <a:ext cx="8733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imbusMonL-Regu"/>
              </a:rPr>
              <a:t>MAYWANTTOMODIFYSUCHFORMULATIONSALONGTHELINESAREADERISLIKEL</a:t>
            </a:r>
          </a:p>
          <a:p>
            <a:r>
              <a:rPr lang="en-US" altLang="ko-KR" dirty="0">
                <a:latin typeface="NimbusMonL-Regu"/>
              </a:rPr>
              <a:t>YTOFEELATTHISPOINTORMANYREADERSMAYRESPONDBYORPOSSIBLYBETTE</a:t>
            </a:r>
          </a:p>
          <a:p>
            <a:r>
              <a:rPr lang="en-US" altLang="ko-KR" dirty="0">
                <a:latin typeface="NimbusMonL-Regu"/>
              </a:rPr>
              <a:t>RBYTACKLINGTHEISSUEOFHETEROGENEOUSREADERRESPONSESMOREDI...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56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치환 암호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200</a:t>
            </a:r>
            <a:r>
              <a:rPr lang="ko-KR" altLang="en-US" dirty="0" smtClean="0"/>
              <a:t>개 단어 </a:t>
            </a:r>
            <a:r>
              <a:rPr lang="en-US" altLang="ko-KR" dirty="0" smtClean="0"/>
              <a:t>2500</a:t>
            </a:r>
            <a:r>
              <a:rPr lang="ko-KR" altLang="en-US" dirty="0" smtClean="0"/>
              <a:t>개 글자로 테스트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58%</a:t>
            </a:r>
            <a:r>
              <a:rPr lang="ko-KR" altLang="en-US" dirty="0" smtClean="0"/>
              <a:t>의 키 완전 복구 </a:t>
            </a:r>
            <a:r>
              <a:rPr lang="en-US" altLang="ko-KR" dirty="0" smtClean="0"/>
              <a:t>(1450 </a:t>
            </a:r>
            <a:r>
              <a:rPr lang="ko-KR" altLang="en-US" dirty="0" smtClean="0"/>
              <a:t>글자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93%</a:t>
            </a:r>
            <a:r>
              <a:rPr lang="ko-KR" altLang="en-US" dirty="0" smtClean="0"/>
              <a:t>의 케이스에서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이하의 오류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782" y="1624287"/>
            <a:ext cx="4859567" cy="367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00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인공 신경망을 이용하여 암호 취약점 분석을 지원하는 것이 목표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간단한 고전 암호들을 바탕으로 이를 구현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평문과</a:t>
            </a:r>
            <a:r>
              <a:rPr lang="ko-KR" altLang="en-US" dirty="0" smtClean="0"/>
              <a:t> 암호문을 통해서 </a:t>
            </a:r>
            <a:r>
              <a:rPr lang="ko-KR" altLang="en-US" dirty="0" err="1" smtClean="0"/>
              <a:t>키값을</a:t>
            </a:r>
            <a:r>
              <a:rPr lang="ko-KR" altLang="en-US" dirty="0" smtClean="0"/>
              <a:t> 복구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카이사르 암호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비즈네르</a:t>
            </a:r>
            <a:r>
              <a:rPr lang="ko-KR" altLang="en-US" dirty="0" smtClean="0"/>
              <a:t> 암호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치환 암호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5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카이사르 암호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주어진 </a:t>
            </a:r>
            <a:r>
              <a:rPr lang="ko-KR" altLang="en-US" dirty="0" err="1" smtClean="0"/>
              <a:t>키값에</a:t>
            </a:r>
            <a:r>
              <a:rPr lang="ko-KR" altLang="en-US" dirty="0" smtClean="0"/>
              <a:t> 따라 알파벳을 미는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시저가</a:t>
            </a:r>
            <a:r>
              <a:rPr lang="ko-KR" altLang="en-US" dirty="0" smtClean="0"/>
              <a:t> 비밀리에 편지를 보낼 때 쓰던 암호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89" y="2281645"/>
            <a:ext cx="6122891" cy="25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6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비즈네르</a:t>
            </a:r>
            <a:r>
              <a:rPr lang="ko-KR" altLang="en-US" dirty="0" smtClean="0"/>
              <a:t> 암호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카이사르 암호와 유사하나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키값이</a:t>
            </a:r>
            <a:r>
              <a:rPr lang="ko-KR" altLang="en-US" dirty="0" smtClean="0"/>
              <a:t> 단어 혹은 문장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키값을</a:t>
            </a:r>
            <a:r>
              <a:rPr lang="ko-KR" altLang="en-US" dirty="0" smtClean="0"/>
              <a:t> 이용하여 암호문 구함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2" b="12603"/>
          <a:stretch/>
        </p:blipFill>
        <p:spPr>
          <a:xfrm>
            <a:off x="6971211" y="2177143"/>
            <a:ext cx="4572000" cy="253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7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치환 암호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알파벳 순서를 섞은 뒤 치환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키에 따라 다양한 결과값 생성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262" y="1641565"/>
            <a:ext cx="4981303" cy="37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4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연구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RNN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에니그마</a:t>
            </a:r>
            <a:r>
              <a:rPr lang="ko-KR" altLang="en-US" dirty="0" smtClean="0"/>
              <a:t> 학습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최소 백만 번의 훈련이 필요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K40 GPU</a:t>
            </a:r>
            <a:r>
              <a:rPr lang="ko-KR" altLang="en-US" dirty="0" smtClean="0"/>
              <a:t>로 며칠씩 학습 필요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96~97%</a:t>
            </a:r>
            <a:r>
              <a:rPr lang="ko-KR" altLang="en-US" dirty="0" smtClean="0"/>
              <a:t>의 정확성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720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연구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CipherGAN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GAN </a:t>
            </a:r>
            <a:r>
              <a:rPr lang="en-US" altLang="ko-KR" dirty="0" smtClean="0"/>
              <a:t>(Generative </a:t>
            </a:r>
            <a:r>
              <a:rPr lang="en-US" altLang="ko-KR" dirty="0"/>
              <a:t>Adversarial </a:t>
            </a:r>
            <a:r>
              <a:rPr lang="en-US" altLang="ko-KR" dirty="0" smtClean="0"/>
              <a:t>Networks)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쉬프트</a:t>
            </a:r>
            <a:r>
              <a:rPr lang="ko-KR" altLang="en-US" dirty="0" smtClean="0"/>
              <a:t> 암호와 </a:t>
            </a:r>
            <a:r>
              <a:rPr lang="ko-KR" altLang="en-US" dirty="0" err="1" smtClean="0"/>
              <a:t>비즈네르</a:t>
            </a:r>
            <a:r>
              <a:rPr lang="ko-KR" altLang="en-US" dirty="0" smtClean="0"/>
              <a:t> 암호 공격 성공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쉬프트</a:t>
            </a:r>
            <a:r>
              <a:rPr lang="ko-KR" altLang="en-US" dirty="0" smtClean="0"/>
              <a:t> 암호는 </a:t>
            </a:r>
            <a:r>
              <a:rPr lang="en-US" altLang="ko-KR" dirty="0" smtClean="0"/>
              <a:t>98.7%, </a:t>
            </a:r>
            <a:r>
              <a:rPr lang="ko-KR" altLang="en-US" dirty="0" err="1" smtClean="0"/>
              <a:t>비즈네르</a:t>
            </a:r>
            <a:r>
              <a:rPr lang="ko-KR" altLang="en-US" dirty="0" smtClean="0"/>
              <a:t> 암호는 </a:t>
            </a:r>
            <a:r>
              <a:rPr lang="en-US" altLang="ko-KR" dirty="0" smtClean="0"/>
              <a:t>75.7%</a:t>
            </a:r>
            <a:r>
              <a:rPr lang="ko-KR" altLang="en-US" dirty="0" smtClean="0"/>
              <a:t>의 정확성 얻음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74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endParaRPr lang="en-US" altLang="ko-KR" dirty="0" smtClean="0"/>
              </a:p>
              <a:p>
                <a:r>
                  <a:rPr lang="en-US" altLang="ko-KR" dirty="0" smtClean="0"/>
                  <a:t>P : </a:t>
                </a:r>
                <a:r>
                  <a:rPr lang="ko-KR" altLang="en-US" dirty="0" err="1" smtClean="0"/>
                  <a:t>평문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(plaintexts)</a:t>
                </a: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C : </a:t>
                </a:r>
                <a:r>
                  <a:rPr lang="ko-KR" altLang="en-US" dirty="0" smtClean="0"/>
                  <a:t>암호문 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ciphertexts</a:t>
                </a:r>
                <a:r>
                  <a:rPr lang="en-US" altLang="ko-KR" dirty="0" smtClean="0"/>
                  <a:t>)</a:t>
                </a:r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K : </a:t>
                </a:r>
                <a:r>
                  <a:rPr lang="ko-KR" altLang="en-US" dirty="0" smtClean="0"/>
                  <a:t>키 </a:t>
                </a:r>
                <a:r>
                  <a:rPr lang="en-US" altLang="ko-KR" dirty="0" smtClean="0"/>
                  <a:t>(keys)</a:t>
                </a:r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lang="en-US" altLang="ko-KR" dirty="0" smtClean="0"/>
                  <a:t> : </a:t>
                </a:r>
                <a:r>
                  <a:rPr lang="ko-KR" altLang="en-US" dirty="0" smtClean="0"/>
                  <a:t>모든 연산이 </a:t>
                </a:r>
                <a:r>
                  <a:rPr lang="en-US" altLang="ko-KR" dirty="0" smtClean="0"/>
                  <a:t>26</a:t>
                </a:r>
                <a:r>
                  <a:rPr lang="ko-KR" altLang="en-US" dirty="0" smtClean="0"/>
                  <a:t>개의 알파벳 내에서 일어남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3133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1100</Words>
  <Application>Microsoft Office PowerPoint</Application>
  <PresentationFormat>와이드스크린</PresentationFormat>
  <Paragraphs>250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NimbusMonL-Regu</vt:lpstr>
      <vt:lpstr>맑은 고딕</vt:lpstr>
      <vt:lpstr>함초롬돋움</vt:lpstr>
      <vt:lpstr>Arial</vt:lpstr>
      <vt:lpstr>Cambria Math</vt:lpstr>
      <vt:lpstr>CryptoCraft 테마</vt:lpstr>
      <vt:lpstr>제목 테마</vt:lpstr>
      <vt:lpstr>Neural Cryptanalysis of Classical Ciphers</vt:lpstr>
      <vt:lpstr>PowerPoint 프레젠테이션</vt:lpstr>
      <vt:lpstr>개요</vt:lpstr>
      <vt:lpstr>카이사르 암호</vt:lpstr>
      <vt:lpstr>비즈네르 암호</vt:lpstr>
      <vt:lpstr>치환 암호</vt:lpstr>
      <vt:lpstr>관련 연구</vt:lpstr>
      <vt:lpstr>관련 연구</vt:lpstr>
      <vt:lpstr>배경</vt:lpstr>
      <vt:lpstr>정의 1</vt:lpstr>
      <vt:lpstr>정의 2</vt:lpstr>
      <vt:lpstr>정의 3</vt:lpstr>
      <vt:lpstr>Experimental setup</vt:lpstr>
      <vt:lpstr>카이사르 암호</vt:lpstr>
      <vt:lpstr>카이사르 암호</vt:lpstr>
      <vt:lpstr>카이사르 암호</vt:lpstr>
      <vt:lpstr>비즈네르 암호</vt:lpstr>
      <vt:lpstr>비즈네르 암호</vt:lpstr>
      <vt:lpstr>비즈네르 암호</vt:lpstr>
      <vt:lpstr>치환 암호</vt:lpstr>
      <vt:lpstr>치환 암호</vt:lpstr>
      <vt:lpstr>치환 암호</vt:lpstr>
      <vt:lpstr>치환 암호 - 공격 전략</vt:lpstr>
      <vt:lpstr>치환 암호</vt:lpstr>
      <vt:lpstr>치환 암호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Hoon</cp:lastModifiedBy>
  <cp:revision>54</cp:revision>
  <dcterms:created xsi:type="dcterms:W3CDTF">2019-03-05T04:29:07Z</dcterms:created>
  <dcterms:modified xsi:type="dcterms:W3CDTF">2020-06-29T04:35:13Z</dcterms:modified>
</cp:coreProperties>
</file>