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269" r:id="rId3"/>
    <p:sldId id="275" r:id="rId4"/>
    <p:sldId id="289" r:id="rId5"/>
    <p:sldId id="288" r:id="rId6"/>
    <p:sldId id="290" r:id="rId7"/>
    <p:sldId id="283" r:id="rId8"/>
    <p:sldId id="282" r:id="rId9"/>
    <p:sldId id="281" r:id="rId10"/>
    <p:sldId id="284" r:id="rId11"/>
    <p:sldId id="292" r:id="rId12"/>
    <p:sldId id="285" r:id="rId13"/>
    <p:sldId id="286" r:id="rId14"/>
    <p:sldId id="287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 varScale="1">
        <p:scale>
          <a:sx n="60" d="100"/>
          <a:sy n="60" d="100"/>
        </p:scale>
        <p:origin x="461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696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altLang="ko-KR" sz="4800" b="1" dirty="0"/>
              <a:t>Classical-Quantum Hybrid</a:t>
            </a:r>
            <a:br>
              <a:rPr lang="pt-BR" altLang="ko-KR" sz="4800" b="1" dirty="0"/>
            </a:br>
            <a:r>
              <a:rPr lang="pt-BR" altLang="ko-KR" sz="4800" b="1" dirty="0"/>
              <a:t>Convolutional Neural Network</a:t>
            </a:r>
            <a:br>
              <a:rPr lang="pt-BR" altLang="ko-KR" sz="4800" b="1" dirty="0"/>
            </a:br>
            <a:br>
              <a:rPr lang="pt-BR" altLang="ko-KR" sz="4800" b="1" dirty="0"/>
            </a:br>
            <a:r>
              <a:rPr lang="pt-BR" altLang="ko-KR" sz="2800" dirty="0"/>
              <a:t>https://youtu.be/1txvVFMZAm4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IT</a:t>
            </a:r>
            <a:r>
              <a:rPr lang="ko-KR" altLang="en-US" dirty="0"/>
              <a:t>융합공학부 송경주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4A23C-7EFA-44B1-83AA-55242681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Quantum Circuit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9C7FE2-4E1D-4FAE-9299-D901F1C1A7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19" y="1199763"/>
            <a:ext cx="11368159" cy="5277507"/>
          </a:xfrm>
        </p:spPr>
        <p:txBody>
          <a:bodyPr/>
          <a:lstStyle/>
          <a:p>
            <a:r>
              <a:rPr lang="en-US" altLang="ko-KR" sz="2000" dirty="0"/>
              <a:t>Quantum gate</a:t>
            </a:r>
            <a:r>
              <a:rPr lang="ko-KR" altLang="en-US" sz="2000" dirty="0"/>
              <a:t>를 이용해 </a:t>
            </a:r>
            <a:r>
              <a:rPr lang="en-US" altLang="ko-KR" sz="2000" dirty="0"/>
              <a:t>Qubit </a:t>
            </a:r>
            <a:r>
              <a:rPr lang="ko-KR" altLang="en-US" sz="2000" dirty="0"/>
              <a:t>상태에 변화를 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다양한 양자회로 필터 사용 가능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(depth, </a:t>
            </a:r>
            <a:r>
              <a:rPr lang="ko-KR" altLang="en-US" sz="2000" dirty="0"/>
              <a:t>게이트 비용</a:t>
            </a:r>
            <a:r>
              <a:rPr lang="en-US" altLang="ko-KR" sz="2000" dirty="0"/>
              <a:t>,</a:t>
            </a:r>
            <a:r>
              <a:rPr lang="ko-KR" altLang="en-US" sz="2000" dirty="0"/>
              <a:t> 정확도 등을 고려해 필터를 선택 해야함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2C4F37E-239B-4E57-9257-43733E423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928" y="3429000"/>
            <a:ext cx="6182140" cy="248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26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4A23C-7EFA-44B1-83AA-55242681A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Quantum Circuit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9C7FE2-4E1D-4FAE-9299-D901F1C1A7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19" y="1199763"/>
            <a:ext cx="11368159" cy="5277507"/>
          </a:xfrm>
        </p:spPr>
        <p:txBody>
          <a:bodyPr/>
          <a:lstStyle/>
          <a:p>
            <a:r>
              <a:rPr lang="ko-KR" altLang="en-US" sz="2400" dirty="0"/>
              <a:t>다양한 양자회로 적용 결과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1800" dirty="0"/>
              <a:t>- Low Expr 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en-US" altLang="ko-KR" sz="1800" dirty="0"/>
              <a:t> High Expr  :  </a:t>
            </a:r>
            <a:r>
              <a:rPr lang="ko-KR" altLang="en-US" sz="1800" dirty="0"/>
              <a:t>낮은 정확도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높은 정확도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000" dirty="0"/>
              <a:t>회로마다 정확도의 차이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회로의 </a:t>
            </a:r>
            <a:r>
              <a:rPr lang="en-US" altLang="ko-KR" sz="2000" dirty="0"/>
              <a:t>depth</a:t>
            </a:r>
            <a:r>
              <a:rPr lang="ko-KR" altLang="en-US" sz="2000" dirty="0"/>
              <a:t>와 정확도를 함께 비교해 </a:t>
            </a:r>
            <a:r>
              <a:rPr lang="ko-KR" altLang="en-US" sz="2000" dirty="0" err="1"/>
              <a:t>봤을때</a:t>
            </a:r>
            <a:r>
              <a:rPr lang="ko-KR" altLang="en-US" sz="2000" dirty="0"/>
              <a:t> 비교적 </a:t>
            </a:r>
            <a:r>
              <a:rPr lang="en-US" altLang="ko-KR" sz="2000" dirty="0"/>
              <a:t>depth</a:t>
            </a:r>
            <a:r>
              <a:rPr lang="ko-KR" altLang="en-US" sz="2000" dirty="0"/>
              <a:t>가 크면 높은 정확도를 보였으나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예외의 경우도 존재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77A076-24E9-4C24-A241-AFCDBEA3B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910" y="3525071"/>
            <a:ext cx="6513090" cy="303408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18347C6-9189-4032-A24E-0AE7011B85C0}"/>
              </a:ext>
            </a:extLst>
          </p:cNvPr>
          <p:cNvSpPr/>
          <p:nvPr/>
        </p:nvSpPr>
        <p:spPr>
          <a:xfrm>
            <a:off x="0" y="6559152"/>
            <a:ext cx="112395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</a:rPr>
              <a:t>S. Sim, P. D. Johnson, and A. </a:t>
            </a:r>
            <a:r>
              <a:rPr lang="en-US" altLang="ko-KR" sz="1200" dirty="0" err="1">
                <a:latin typeface="Arial" panose="020B0604020202020204" pitchFamily="34" charset="0"/>
              </a:rPr>
              <a:t>Aspuru-Guzik</a:t>
            </a:r>
            <a:r>
              <a:rPr lang="en-US" altLang="ko-KR" sz="1200" dirty="0">
                <a:latin typeface="Arial" panose="020B0604020202020204" pitchFamily="34" charset="0"/>
              </a:rPr>
              <a:t>, “</a:t>
            </a:r>
            <a:r>
              <a:rPr lang="en-US" altLang="ko-KR" sz="1200" dirty="0" err="1">
                <a:latin typeface="Arial" panose="020B0604020202020204" pitchFamily="34" charset="0"/>
              </a:rPr>
              <a:t>Expressibility</a:t>
            </a:r>
            <a:r>
              <a:rPr lang="en-US" altLang="ko-KR" sz="1200" dirty="0">
                <a:latin typeface="Arial" panose="020B0604020202020204" pitchFamily="34" charset="0"/>
              </a:rPr>
              <a:t> and entangling </a:t>
            </a:r>
            <a:r>
              <a:rPr lang="en-US" altLang="ko-KR" sz="1200" dirty="0" err="1">
                <a:latin typeface="Arial" panose="020B0604020202020204" pitchFamily="34" charset="0"/>
              </a:rPr>
              <a:t>capa-bility</a:t>
            </a:r>
            <a:r>
              <a:rPr lang="en-US" altLang="ko-KR" sz="1200" dirty="0">
                <a:latin typeface="Arial" panose="020B0604020202020204" pitchFamily="34" charset="0"/>
              </a:rPr>
              <a:t> of parameterized quantum circuits for hybrid quantum-classical algorithm”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CB7A-C7A8-4187-83C7-F6BE77E1DDA9}"/>
              </a:ext>
            </a:extLst>
          </p:cNvPr>
          <p:cNvSpPr txBox="1"/>
          <p:nvPr/>
        </p:nvSpPr>
        <p:spPr>
          <a:xfrm>
            <a:off x="411919" y="4334798"/>
            <a:ext cx="53303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Depth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양자 게이트 깊이</a:t>
            </a:r>
            <a:endParaRPr lang="en-US" altLang="ko-KR" sz="1600" dirty="0"/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일반적으로 </a:t>
            </a:r>
            <a:r>
              <a:rPr lang="ko-KR" altLang="en-US" sz="1600" dirty="0" err="1"/>
              <a:t>뎁스가</a:t>
            </a:r>
            <a:r>
              <a:rPr lang="ko-KR" altLang="en-US" sz="1600" dirty="0"/>
              <a:t> 클수록 </a:t>
            </a:r>
            <a:r>
              <a:rPr lang="ko-KR" altLang="en-US" sz="1600" dirty="0" err="1"/>
              <a:t>시물레이션</a:t>
            </a:r>
            <a:r>
              <a:rPr lang="ko-KR" altLang="en-US" sz="1600" dirty="0"/>
              <a:t> 시간이 </a:t>
            </a:r>
            <a:r>
              <a:rPr lang="ko-KR" altLang="en-US" sz="1600" dirty="0" err="1"/>
              <a:t>오래걸림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ko-KR" altLang="en-US" sz="1600" b="1" dirty="0"/>
              <a:t>정확도</a:t>
            </a:r>
            <a:r>
              <a:rPr lang="en-US" altLang="ko-KR" sz="1600" dirty="0"/>
              <a:t> : </a:t>
            </a:r>
            <a:r>
              <a:rPr lang="ko-KR" altLang="en-US" sz="1600" dirty="0"/>
              <a:t>분류 정확도</a:t>
            </a:r>
            <a:endParaRPr lang="en-US" altLang="ko-KR" sz="1600" dirty="0"/>
          </a:p>
          <a:p>
            <a:r>
              <a:rPr lang="en-US" altLang="ko-KR" sz="1600" dirty="0"/>
              <a:t>(</a:t>
            </a:r>
            <a:r>
              <a:rPr lang="ko-KR" altLang="en-US" sz="1600" dirty="0"/>
              <a:t>인공지능 평가 지표로 사용됨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68348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CA277-D2AB-4CFA-AC7C-8259B3E4F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 및 한계점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7A3B08-D9E5-44FF-B384-AFD3F6AE54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시물레이션</a:t>
            </a:r>
            <a:r>
              <a:rPr lang="ko-KR" altLang="en-US" dirty="0"/>
              <a:t> 상황으로 </a:t>
            </a:r>
            <a:r>
              <a:rPr lang="en-US" altLang="ko-KR" dirty="0"/>
              <a:t>depth</a:t>
            </a:r>
            <a:r>
              <a:rPr lang="ko-KR" altLang="en-US" dirty="0"/>
              <a:t>가 깊어 </a:t>
            </a:r>
            <a:r>
              <a:rPr lang="ko-KR" altLang="en-US" dirty="0" err="1"/>
              <a:t>오래걸리는</a:t>
            </a:r>
            <a:r>
              <a:rPr lang="ko-KR" altLang="en-US" dirty="0"/>
              <a:t> 양자회로를 실행시키는데 시간이 너무 </a:t>
            </a:r>
            <a:r>
              <a:rPr lang="ko-KR" altLang="en-US" dirty="0" err="1"/>
              <a:t>오래걸림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제한된 </a:t>
            </a:r>
            <a:r>
              <a:rPr lang="ko-KR" altLang="en-US" dirty="0" err="1"/>
              <a:t>큐빗수로</a:t>
            </a:r>
            <a:r>
              <a:rPr lang="ko-KR" altLang="en-US" dirty="0"/>
              <a:t> 인해 미니 양자 회로만 사용 가능할거 같다는 한계점이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5681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27664-A771-4A4A-B987-41CBA52D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진행 방향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6FDFF2-E45E-4031-96D2-CB3F9892C2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속도 개선을 위해 양자회로의 </a:t>
            </a:r>
            <a:r>
              <a:rPr lang="en-US" altLang="ko-KR" sz="2400" dirty="0"/>
              <a:t>depth</a:t>
            </a:r>
            <a:r>
              <a:rPr lang="ko-KR" altLang="en-US" sz="2400" dirty="0"/>
              <a:t>와 게이트 비용은 낮추되 정확도를 유지할 수 있도록 하는 방법</a:t>
            </a:r>
            <a:r>
              <a:rPr lang="en-US" altLang="ko-KR" sz="2400" dirty="0"/>
              <a:t>? </a:t>
            </a:r>
            <a:r>
              <a:rPr lang="ko-KR" altLang="en-US" sz="2400" dirty="0"/>
              <a:t>회로</a:t>
            </a:r>
            <a:r>
              <a:rPr lang="en-US" altLang="ko-KR" sz="2400" dirty="0"/>
              <a:t>?</a:t>
            </a:r>
            <a:r>
              <a:rPr lang="ko-KR" altLang="en-US" sz="2400" dirty="0"/>
              <a:t> 알아보기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보안과 관련해서 어떻게 </a:t>
            </a:r>
            <a:r>
              <a:rPr lang="ko-KR" altLang="en-US" sz="2400" dirty="0" err="1"/>
              <a:t>연관지을지</a:t>
            </a:r>
            <a:r>
              <a:rPr lang="ko-KR" altLang="en-US" sz="2400" dirty="0"/>
              <a:t> 생각 </a:t>
            </a:r>
            <a:r>
              <a:rPr lang="en-US" altLang="ko-KR" sz="2400" dirty="0"/>
              <a:t>(ex. </a:t>
            </a:r>
            <a:r>
              <a:rPr lang="ko-KR" altLang="en-US" sz="2400" dirty="0"/>
              <a:t>암호해독</a:t>
            </a:r>
            <a:r>
              <a:rPr lang="en-US" altLang="ko-KR" sz="2400" dirty="0"/>
              <a:t> </a:t>
            </a:r>
            <a:r>
              <a:rPr lang="ko-KR" altLang="en-US" sz="2400" dirty="0"/>
              <a:t>등등</a:t>
            </a:r>
            <a:r>
              <a:rPr lang="en-US" altLang="ko-K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378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Classical Quantum Hybrid NN</a:t>
            </a:r>
            <a:endParaRPr lang="ko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5528C489-C4D5-45BD-81AC-59C77853DE5F}"/>
              </a:ext>
            </a:extLst>
          </p:cNvPr>
          <p:cNvSpPr txBox="1">
            <a:spLocks/>
          </p:cNvSpPr>
          <p:nvPr/>
        </p:nvSpPr>
        <p:spPr>
          <a:xfrm>
            <a:off x="1055592" y="3532191"/>
            <a:ext cx="10071850" cy="71895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9D633-C36C-4A64-BBDF-9FB4B048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PyTorch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9C4D73-0950-43AF-ADF6-609DED082C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파이썬 기반 오픈소스 </a:t>
            </a:r>
            <a:r>
              <a:rPr lang="ko-KR" altLang="en-US" sz="2400" dirty="0" err="1"/>
              <a:t>머신러닝</a:t>
            </a:r>
            <a:r>
              <a:rPr lang="ko-KR" altLang="en-US" sz="2400" dirty="0"/>
              <a:t> 라이브러리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400" dirty="0"/>
              <a:t>페이스북 인공지능 연구집단 개발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en-US" altLang="ko-KR" sz="2400" dirty="0"/>
              <a:t>Neural Network </a:t>
            </a:r>
            <a:r>
              <a:rPr lang="ko-KR" altLang="en-US" sz="2400" dirty="0"/>
              <a:t>구현 가능</a:t>
            </a:r>
            <a:r>
              <a:rPr lang="en-US" altLang="ko-KR" sz="2400" dirty="0"/>
              <a:t> </a:t>
            </a:r>
          </a:p>
          <a:p>
            <a:endParaRPr lang="ko-KR" altLang="en-US" dirty="0"/>
          </a:p>
        </p:txBody>
      </p:sp>
      <p:pic>
        <p:nvPicPr>
          <p:cNvPr id="6146" name="Picture 2" descr="Welcome to PyTorch Tutorials — PyTorch Tutorials 1.9.0+cu102 documentation">
            <a:extLst>
              <a:ext uri="{FF2B5EF4-FFF2-40B4-BE49-F238E27FC236}">
                <a16:creationId xmlns:a16="http://schemas.microsoft.com/office/drawing/2014/main" id="{8E4D2874-F483-428A-9DF2-07022F531C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" t="35267" r="5985" b="39733"/>
          <a:stretch/>
        </p:blipFill>
        <p:spPr bwMode="auto">
          <a:xfrm>
            <a:off x="6572250" y="2409825"/>
            <a:ext cx="4718437" cy="135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43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20B9F-075C-4FAA-B6F3-D5F22365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Qiskit</a:t>
            </a:r>
            <a:endParaRPr lang="ko-KR" altLang="en-US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753EC452-3D4D-40EE-9206-29823078BA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Qiskit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오픈소스 </a:t>
            </a:r>
            <a:r>
              <a:rPr lang="en-US" altLang="ko-KR" dirty="0"/>
              <a:t>Quantum Development</a:t>
            </a:r>
          </a:p>
          <a:p>
            <a:pPr marL="0" indent="0">
              <a:buNone/>
            </a:pPr>
            <a:r>
              <a:rPr lang="en-US" altLang="ko-KR" dirty="0"/>
              <a:t>- IBM </a:t>
            </a:r>
            <a:r>
              <a:rPr lang="ko-KR" altLang="en-US" dirty="0"/>
              <a:t>개발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- Quantum Circuit </a:t>
            </a:r>
            <a:r>
              <a:rPr lang="ko-KR" altLang="en-US" sz="2400" dirty="0"/>
              <a:t>구현 가능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5122" name="Picture 2" descr="Learn Quantum Computation using Qiskit">
            <a:extLst>
              <a:ext uri="{FF2B5EF4-FFF2-40B4-BE49-F238E27FC236}">
                <a16:creationId xmlns:a16="http://schemas.microsoft.com/office/drawing/2014/main" id="{43A80B0C-9051-4D1E-ACEE-2B74C435D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095" y="1565563"/>
            <a:ext cx="4578372" cy="142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700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20B9F-075C-4FAA-B6F3-D5F22365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and </a:t>
            </a:r>
            <a:r>
              <a:rPr lang="en-US" altLang="ko-KR" dirty="0" err="1"/>
              <a:t>Qiskit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AD0C34-137F-4568-AED8-A06A777A0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792" y="2660074"/>
            <a:ext cx="8192415" cy="3253220"/>
          </a:xfrm>
          <a:prstGeom prst="rect">
            <a:avLst/>
          </a:prstGeom>
        </p:spPr>
      </p:pic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753EC452-3D4D-40EE-9206-29823078BA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err="1"/>
              <a:t>Qiskit</a:t>
            </a:r>
            <a:r>
              <a:rPr lang="ko-KR" altLang="en-US" sz="2400" dirty="0"/>
              <a:t>을 사용하면 기존 </a:t>
            </a:r>
            <a:r>
              <a:rPr lang="en-US" altLang="ko-KR" sz="2400" dirty="0" err="1"/>
              <a:t>PyTorch</a:t>
            </a:r>
            <a:r>
              <a:rPr lang="ko-KR" altLang="en-US" sz="2400" dirty="0"/>
              <a:t>의 </a:t>
            </a:r>
            <a:r>
              <a:rPr lang="en-US" altLang="ko-KR" sz="2400" dirty="0" err="1"/>
              <a:t>Nueral</a:t>
            </a:r>
            <a:r>
              <a:rPr lang="en-US" altLang="ko-KR" sz="2400" dirty="0"/>
              <a:t> Network</a:t>
            </a:r>
            <a:r>
              <a:rPr lang="ko-KR" altLang="en-US" sz="2400" dirty="0"/>
              <a:t>를 사용할 수 있음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 err="1"/>
              <a:t>PyTorch</a:t>
            </a:r>
            <a:r>
              <a:rPr lang="ko-KR" altLang="en-US" sz="2400" dirty="0"/>
              <a:t>의 </a:t>
            </a:r>
            <a:r>
              <a:rPr lang="en-US" altLang="ko-KR" sz="2400" dirty="0"/>
              <a:t>Classical node</a:t>
            </a:r>
            <a:r>
              <a:rPr lang="ko-KR" altLang="en-US" sz="2400" dirty="0"/>
              <a:t>에 </a:t>
            </a:r>
            <a:r>
              <a:rPr lang="en-US" altLang="ko-KR" sz="2400" dirty="0" err="1"/>
              <a:t>Qiskit</a:t>
            </a:r>
            <a:r>
              <a:rPr lang="ko-KR" altLang="en-US" sz="2400" dirty="0"/>
              <a:t>의 </a:t>
            </a:r>
            <a:r>
              <a:rPr lang="en-US" altLang="ko-KR" sz="2400" dirty="0"/>
              <a:t>Quantum node</a:t>
            </a:r>
            <a:r>
              <a:rPr lang="ko-KR" altLang="en-US" sz="2400" dirty="0"/>
              <a:t>를 추가하여 구현 가능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2737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F8616-4654-41D9-A354-8EA4548B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703BC0-2BAE-48AC-B46C-05165CA66E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CNN : </a:t>
            </a:r>
            <a:r>
              <a:rPr lang="ko-KR" altLang="en-US" sz="2400" dirty="0"/>
              <a:t>일반적으로 시각적 이미지 분류에 사용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동작과정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000" dirty="0"/>
              <a:t>특징 추출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위상 변화에 영향을 받지 않도록 구현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분류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(filter,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sub-sampling </a:t>
            </a:r>
            <a:r>
              <a:rPr lang="ko-KR" altLang="en-US" sz="2000" dirty="0">
                <a:sym typeface="Wingdings" panose="05000000000000000000" pitchFamily="2" charset="2"/>
              </a:rPr>
              <a:t>과정의 반복을 통해 특징 추출과 위상 변화에 불변하는 특징을 얻음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구조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/>
              <a:t>Convolution : feature map </a:t>
            </a:r>
            <a:r>
              <a:rPr lang="ko-KR" altLang="en-US" sz="2000" dirty="0"/>
              <a:t>생성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Subsampling : feature map </a:t>
            </a:r>
            <a:r>
              <a:rPr lang="ko-KR" altLang="en-US" sz="2000" dirty="0"/>
              <a:t>크기를 줄임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1393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5B4D5-9E7B-401F-BC31-CEFFDB8F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endParaRPr lang="ko-KR" altLang="en-US" dirty="0"/>
          </a:p>
        </p:txBody>
      </p:sp>
      <p:pic>
        <p:nvPicPr>
          <p:cNvPr id="2050" name="Picture 2" descr="CNN의 구조">
            <a:extLst>
              <a:ext uri="{FF2B5EF4-FFF2-40B4-BE49-F238E27FC236}">
                <a16:creationId xmlns:a16="http://schemas.microsoft.com/office/drawing/2014/main" id="{FDC5ED32-892A-4F31-A6F0-EFACC6D55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436" y="1089043"/>
            <a:ext cx="9791128" cy="556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27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altLang="ko-KR" dirty="0"/>
              <a:t> Classical-Quantum Hybrid Convolutional Neural Network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0404" y="1171003"/>
            <a:ext cx="11369675" cy="5057775"/>
          </a:xfrm>
        </p:spPr>
        <p:txBody>
          <a:bodyPr/>
          <a:lstStyle/>
          <a:p>
            <a:r>
              <a:rPr lang="en-US" altLang="ko-KR" b="1" dirty="0"/>
              <a:t>Training process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16D25B-D01C-4822-816F-B6EFFC99F073}"/>
              </a:ext>
            </a:extLst>
          </p:cNvPr>
          <p:cNvSpPr/>
          <p:nvPr/>
        </p:nvSpPr>
        <p:spPr>
          <a:xfrm>
            <a:off x="411541" y="1853184"/>
            <a:ext cx="1563942" cy="114604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13DFD3-482F-4240-8595-F89439D765B7}"/>
              </a:ext>
            </a:extLst>
          </p:cNvPr>
          <p:cNvSpPr/>
          <p:nvPr/>
        </p:nvSpPr>
        <p:spPr>
          <a:xfrm>
            <a:off x="10216517" y="1853184"/>
            <a:ext cx="1563942" cy="114604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88F880-64C3-4418-8560-3283B9E9DF33}"/>
              </a:ext>
            </a:extLst>
          </p:cNvPr>
          <p:cNvSpPr/>
          <p:nvPr/>
        </p:nvSpPr>
        <p:spPr>
          <a:xfrm>
            <a:off x="5314029" y="1853184"/>
            <a:ext cx="1563942" cy="114604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8786A-4C3B-4502-A097-FBE2B76EF4F3}"/>
              </a:ext>
            </a:extLst>
          </p:cNvPr>
          <p:cNvSpPr/>
          <p:nvPr/>
        </p:nvSpPr>
        <p:spPr>
          <a:xfrm>
            <a:off x="2862785" y="1853184"/>
            <a:ext cx="1563942" cy="114604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A31F558-C045-4F61-8B4D-6789A0F51B31}"/>
              </a:ext>
            </a:extLst>
          </p:cNvPr>
          <p:cNvSpPr/>
          <p:nvPr/>
        </p:nvSpPr>
        <p:spPr>
          <a:xfrm>
            <a:off x="7765273" y="1853184"/>
            <a:ext cx="1563942" cy="114604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0C0C5AF8-6FA7-4405-B27C-8731BCF2C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4" y="3722068"/>
            <a:ext cx="1563942" cy="219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C3A1C21-578D-4990-93D7-7328EA485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687" y="3699891"/>
            <a:ext cx="2350230" cy="216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>
            <a:extLst>
              <a:ext uri="{FF2B5EF4-FFF2-40B4-BE49-F238E27FC236}">
                <a16:creationId xmlns:a16="http://schemas.microsoft.com/office/drawing/2014/main" id="{8A7E8944-3739-40EB-B5E7-93D625522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917" y="4914417"/>
            <a:ext cx="2473224" cy="149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>
            <a:extLst>
              <a:ext uri="{FF2B5EF4-FFF2-40B4-BE49-F238E27FC236}">
                <a16:creationId xmlns:a16="http://schemas.microsoft.com/office/drawing/2014/main" id="{77793A5D-B950-4EB1-970F-6B5540AC47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5"/>
          <a:stretch/>
        </p:blipFill>
        <p:spPr bwMode="auto">
          <a:xfrm>
            <a:off x="7495410" y="4483125"/>
            <a:ext cx="3247738" cy="216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8C678B-3F6B-499D-A4DD-F9D097E84F7B}"/>
              </a:ext>
            </a:extLst>
          </p:cNvPr>
          <p:cNvSpPr txBox="1"/>
          <p:nvPr/>
        </p:nvSpPr>
        <p:spPr>
          <a:xfrm>
            <a:off x="509670" y="2072265"/>
            <a:ext cx="1367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Classic</a:t>
            </a:r>
          </a:p>
          <a:p>
            <a:pPr algn="ctr"/>
            <a:r>
              <a:rPr lang="en-US" altLang="ko-KR" sz="2000" dirty="0"/>
              <a:t>Data Load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898AEB-7717-470A-B3D6-B8978112BFEE}"/>
              </a:ext>
            </a:extLst>
          </p:cNvPr>
          <p:cNvSpPr txBox="1"/>
          <p:nvPr/>
        </p:nvSpPr>
        <p:spPr>
          <a:xfrm>
            <a:off x="3025838" y="2072265"/>
            <a:ext cx="1237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Quantum</a:t>
            </a:r>
          </a:p>
          <a:p>
            <a:pPr algn="ctr"/>
            <a:r>
              <a:rPr lang="en-US" altLang="ko-KR" sz="2000" dirty="0"/>
              <a:t>Data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6F0FF5-8EF0-40C0-AC13-35E5FA888CFB}"/>
              </a:ext>
            </a:extLst>
          </p:cNvPr>
          <p:cNvSpPr txBox="1"/>
          <p:nvPr/>
        </p:nvSpPr>
        <p:spPr>
          <a:xfrm>
            <a:off x="5476323" y="2072265"/>
            <a:ext cx="1237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Quantum</a:t>
            </a:r>
          </a:p>
          <a:p>
            <a:pPr algn="ctr"/>
            <a:r>
              <a:rPr lang="en-US" altLang="ko-KR" sz="2000" dirty="0"/>
              <a:t>Circuit</a:t>
            </a:r>
            <a:endParaRPr lang="ko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271D62-1FAC-4BE5-AB0D-00AA706BABDA}"/>
              </a:ext>
            </a:extLst>
          </p:cNvPr>
          <p:cNvSpPr txBox="1"/>
          <p:nvPr/>
        </p:nvSpPr>
        <p:spPr>
          <a:xfrm>
            <a:off x="7981778" y="1918376"/>
            <a:ext cx="11256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Classic</a:t>
            </a:r>
          </a:p>
          <a:p>
            <a:pPr algn="ctr"/>
            <a:r>
              <a:rPr lang="en-US" altLang="ko-KR" sz="2000" dirty="0"/>
              <a:t>Neural</a:t>
            </a:r>
          </a:p>
          <a:p>
            <a:pPr algn="ctr"/>
            <a:r>
              <a:rPr lang="en-US" altLang="ko-KR" sz="2000" dirty="0"/>
              <a:t>Network</a:t>
            </a:r>
            <a:endParaRPr lang="ko-KR" alt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DA3A23-087B-4DC1-B323-22346BB73686}"/>
              </a:ext>
            </a:extLst>
          </p:cNvPr>
          <p:cNvSpPr txBox="1"/>
          <p:nvPr/>
        </p:nvSpPr>
        <p:spPr>
          <a:xfrm>
            <a:off x="10257971" y="2072265"/>
            <a:ext cx="1455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Loss</a:t>
            </a:r>
          </a:p>
          <a:p>
            <a:pPr algn="ctr"/>
            <a:r>
              <a:rPr lang="en-US" altLang="ko-KR" sz="2000" dirty="0"/>
              <a:t>Calculation</a:t>
            </a:r>
            <a:endParaRPr lang="ko-KR" altLang="en-US" sz="2000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9A80D5C5-8FE6-4A8D-B58C-68D23A299724}"/>
              </a:ext>
            </a:extLst>
          </p:cNvPr>
          <p:cNvSpPr/>
          <p:nvPr/>
        </p:nvSpPr>
        <p:spPr>
          <a:xfrm>
            <a:off x="1996967" y="2327563"/>
            <a:ext cx="865061" cy="21640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E2038E6A-0A6B-48CD-85B2-4A2AC4AEA16A}"/>
              </a:ext>
            </a:extLst>
          </p:cNvPr>
          <p:cNvSpPr/>
          <p:nvPr/>
        </p:nvSpPr>
        <p:spPr>
          <a:xfrm>
            <a:off x="4456207" y="2318003"/>
            <a:ext cx="865061" cy="21640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01823932-D77C-4091-9DF0-044B6645DBE2}"/>
              </a:ext>
            </a:extLst>
          </p:cNvPr>
          <p:cNvSpPr/>
          <p:nvPr/>
        </p:nvSpPr>
        <p:spPr>
          <a:xfrm>
            <a:off x="6894909" y="2311074"/>
            <a:ext cx="865061" cy="21640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FEA5E355-925D-4071-BE08-0FFBCF71B59F}"/>
              </a:ext>
            </a:extLst>
          </p:cNvPr>
          <p:cNvSpPr/>
          <p:nvPr/>
        </p:nvSpPr>
        <p:spPr>
          <a:xfrm>
            <a:off x="9351077" y="2311074"/>
            <a:ext cx="865061" cy="216407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4CB9B69-AE04-4861-9FDB-DCA5F03601E1}"/>
              </a:ext>
            </a:extLst>
          </p:cNvPr>
          <p:cNvCxnSpPr>
            <a:cxnSpLocks/>
            <a:stCxn id="17" idx="2"/>
            <a:endCxn id="18" idx="2"/>
          </p:cNvCxnSpPr>
          <p:nvPr/>
        </p:nvCxnSpPr>
        <p:spPr>
          <a:xfrm rot="5400000">
            <a:off x="8547244" y="547988"/>
            <a:ext cx="12700" cy="4902488"/>
          </a:xfrm>
          <a:prstGeom prst="bentConnector3">
            <a:avLst>
              <a:gd name="adj1" fmla="val 50727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06893E2-A906-44E8-8A16-0FC9A60E8D57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8547244" y="2999232"/>
            <a:ext cx="6350" cy="659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9DF4F8-830E-46AF-BF18-4A8D7A17DB92}"/>
              </a:ext>
            </a:extLst>
          </p:cNvPr>
          <p:cNvSpPr txBox="1"/>
          <p:nvPr/>
        </p:nvSpPr>
        <p:spPr>
          <a:xfrm>
            <a:off x="7480285" y="3674085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Parameter update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E2308A-0F9D-49AA-9995-ED146CF63BCC}"/>
              </a:ext>
            </a:extLst>
          </p:cNvPr>
          <p:cNvSpPr txBox="1"/>
          <p:nvPr/>
        </p:nvSpPr>
        <p:spPr>
          <a:xfrm>
            <a:off x="1936942" y="2550428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encoding</a:t>
            </a:r>
            <a:endParaRPr lang="ko-KR" altLang="en-US" sz="14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A8D5726-56F4-43FB-BCEF-0E8CAD6029AF}"/>
              </a:ext>
            </a:extLst>
          </p:cNvPr>
          <p:cNvSpPr/>
          <p:nvPr/>
        </p:nvSpPr>
        <p:spPr>
          <a:xfrm>
            <a:off x="2763804" y="1634836"/>
            <a:ext cx="4225091" cy="152327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61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What is a qubit?">
            <a:extLst>
              <a:ext uri="{FF2B5EF4-FFF2-40B4-BE49-F238E27FC236}">
                <a16:creationId xmlns:a16="http://schemas.microsoft.com/office/drawing/2014/main" id="{E7A43E53-F295-42BE-8E1E-4083E40BE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458" y="2249604"/>
            <a:ext cx="2516377" cy="223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A49D013-8348-4823-AC70-1AFE66D70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Encoding to quantum data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B30693-4B2B-4686-925B-49F228E921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/>
              <a:t>전체 과정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dirty="0"/>
              <a:t>Classic data </a:t>
            </a:r>
            <a:r>
              <a:rPr lang="en-US" altLang="ko-KR" sz="2000" dirty="0">
                <a:sym typeface="Wingdings" panose="05000000000000000000" pitchFamily="2" charset="2"/>
              </a:rPr>
              <a:t> theta  quantum filter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b="1" dirty="0"/>
              <a:t>Threshold</a:t>
            </a:r>
            <a:r>
              <a:rPr lang="ko-KR" altLang="en-US" sz="2000" b="1" dirty="0"/>
              <a:t>를 기준으로 </a:t>
            </a:r>
            <a:r>
              <a:rPr lang="en-US" altLang="ko-KR" sz="2000" b="1" dirty="0"/>
              <a:t>theta </a:t>
            </a:r>
            <a:r>
              <a:rPr lang="ko-KR" altLang="en-US" sz="2000" b="1" dirty="0"/>
              <a:t>설정 및 </a:t>
            </a:r>
            <a:r>
              <a:rPr lang="en-US" altLang="ko-KR" sz="2000" b="1" dirty="0"/>
              <a:t>rotation </a:t>
            </a:r>
            <a:r>
              <a:rPr lang="ko-KR" altLang="en-US" sz="2000" b="1" dirty="0"/>
              <a:t>연산 </a:t>
            </a:r>
            <a:r>
              <a:rPr lang="en-US" altLang="ko-KR" sz="2000" b="1" dirty="0"/>
              <a:t>(Rx, Ry, </a:t>
            </a:r>
            <a:r>
              <a:rPr lang="en-US" altLang="ko-KR" sz="2000" b="1" dirty="0" err="1"/>
              <a:t>Rz</a:t>
            </a:r>
            <a:r>
              <a:rPr lang="en-US" altLang="ko-KR" sz="2000" b="1" dirty="0"/>
              <a:t>)</a:t>
            </a: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altLang="ko-KR" sz="1800" dirty="0"/>
              <a:t>Ex) MNIST dataset</a:t>
            </a:r>
            <a:r>
              <a:rPr lang="ko-KR" altLang="en-US" sz="1800" dirty="0"/>
              <a:t>을 사용할 때 </a:t>
            </a:r>
            <a:r>
              <a:rPr lang="en-US" altLang="ko-KR" sz="1800" dirty="0"/>
              <a:t>0~255</a:t>
            </a:r>
            <a:r>
              <a:rPr lang="ko-KR" altLang="en-US" sz="1800" dirty="0"/>
              <a:t>의 </a:t>
            </a:r>
            <a:r>
              <a:rPr lang="ko-KR" altLang="en-US" sz="1800" dirty="0" err="1"/>
              <a:t>픽셀값의</a:t>
            </a:r>
            <a:r>
              <a:rPr lang="ko-KR" altLang="en-US" sz="1800" dirty="0"/>
              <a:t> 중간 값인 </a:t>
            </a:r>
            <a:r>
              <a:rPr lang="en-US" altLang="ko-KR" sz="1800" dirty="0"/>
              <a:t>127</a:t>
            </a:r>
            <a:r>
              <a:rPr lang="ko-KR" altLang="en-US" sz="1800" dirty="0"/>
              <a:t>으로 </a:t>
            </a:r>
            <a:r>
              <a:rPr lang="en-US" altLang="ko-KR" sz="1800" dirty="0"/>
              <a:t>threshold </a:t>
            </a:r>
            <a:r>
              <a:rPr lang="ko-KR" altLang="en-US" sz="1800" dirty="0"/>
              <a:t>설정</a:t>
            </a:r>
            <a:br>
              <a:rPr lang="ko-KR" altLang="en-US" sz="1800" dirty="0"/>
            </a:br>
            <a:r>
              <a:rPr lang="en-US" altLang="ko-KR" sz="1800" dirty="0"/>
              <a:t>	(MNIST dataset : </a:t>
            </a:r>
            <a:r>
              <a:rPr lang="ko-KR" altLang="en-US" sz="1800" dirty="0"/>
              <a:t>흰색 또는 검은색 픽셀 값으로 이루어진 흑백 이미지</a:t>
            </a:r>
            <a:r>
              <a:rPr lang="en-US" altLang="ko-KR" sz="1800" dirty="0"/>
              <a:t>)</a:t>
            </a:r>
            <a:br>
              <a:rPr lang="ko-KR" altLang="en-US" sz="1800" dirty="0"/>
            </a:br>
            <a:br>
              <a:rPr lang="ko-KR" altLang="en-US" sz="1800" dirty="0"/>
            </a:br>
            <a:r>
              <a:rPr lang="en-US" altLang="ko-KR" sz="1800" dirty="0"/>
              <a:t>threshold </a:t>
            </a:r>
            <a:r>
              <a:rPr lang="ko-KR" altLang="en-US" sz="1800" dirty="0"/>
              <a:t>미만 → </a:t>
            </a:r>
            <a:r>
              <a:rPr lang="en-US" altLang="ko-KR" sz="1800" dirty="0"/>
              <a:t>0</a:t>
            </a:r>
            <a:br>
              <a:rPr lang="en-US" altLang="ko-KR" sz="1800" dirty="0"/>
            </a:br>
            <a:r>
              <a:rPr lang="en-US" altLang="ko-KR" sz="1800" dirty="0"/>
              <a:t>threshold </a:t>
            </a:r>
            <a:r>
              <a:rPr lang="ko-KR" altLang="en-US" sz="1800" dirty="0"/>
              <a:t>이상 → </a:t>
            </a:r>
            <a:r>
              <a:rPr lang="en-US" altLang="ko-KR" sz="1800" dirty="0"/>
              <a:t>pi (3.141592…)</a:t>
            </a:r>
          </a:p>
          <a:p>
            <a:pPr fontAlgn="base">
              <a:buFont typeface="Wingdings" panose="05000000000000000000" pitchFamily="2" charset="2"/>
              <a:buChar char="v"/>
            </a:pPr>
            <a:endParaRPr lang="en-US" altLang="ko-KR" sz="1800" dirty="0"/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altLang="ko-KR" sz="1800" dirty="0"/>
              <a:t>theta</a:t>
            </a:r>
            <a:r>
              <a:rPr lang="ko-KR" altLang="en-US" sz="1800" dirty="0"/>
              <a:t>값에 따라 </a:t>
            </a:r>
            <a:r>
              <a:rPr lang="ko-KR" altLang="en-US" sz="1800" dirty="0" err="1"/>
              <a:t>큐빗의</a:t>
            </a:r>
            <a:r>
              <a:rPr lang="ko-KR" altLang="en-US" sz="1800" dirty="0"/>
              <a:t> 위상을 바꿈</a:t>
            </a:r>
            <a:r>
              <a:rPr lang="en-US" altLang="ko-KR" sz="1800" dirty="0"/>
              <a:t>. (</a:t>
            </a:r>
            <a:r>
              <a:rPr lang="en-US" altLang="ko-KR" sz="1800" dirty="0" err="1"/>
              <a:t>rx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ry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rz</a:t>
            </a:r>
            <a:r>
              <a:rPr lang="en-US" altLang="ko-KR" sz="1800" dirty="0"/>
              <a:t>)</a:t>
            </a:r>
          </a:p>
          <a:p>
            <a:pPr marL="0" indent="0" fontAlgn="base">
              <a:buNone/>
            </a:pPr>
            <a:endParaRPr lang="en-US" altLang="ko-KR" sz="2000" dirty="0"/>
          </a:p>
          <a:p>
            <a:pPr fontAlgn="base"/>
            <a:r>
              <a:rPr lang="en-US" altLang="ko-KR" sz="2000" b="1" dirty="0"/>
              <a:t>classic data</a:t>
            </a:r>
            <a:r>
              <a:rPr lang="ko-KR" altLang="en-US" sz="2000" b="1" dirty="0"/>
              <a:t>를 통해 얻은 값을 </a:t>
            </a:r>
            <a:r>
              <a:rPr lang="en-US" altLang="ko-KR" sz="2000" b="1" dirty="0"/>
              <a:t>theta</a:t>
            </a:r>
            <a:r>
              <a:rPr lang="ko-KR" altLang="en-US" sz="2000" b="1" dirty="0"/>
              <a:t>로 설정한 후</a:t>
            </a:r>
            <a:r>
              <a:rPr lang="en-US" altLang="ko-KR" sz="2000" b="1" dirty="0"/>
              <a:t>, quantum filter </a:t>
            </a:r>
            <a:r>
              <a:rPr lang="ko-KR" altLang="en-US" sz="2000" b="1" dirty="0"/>
              <a:t>에 사용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E3A644-0557-43D8-973B-8D06B2A100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38" t="70583" r="19302" b="20789"/>
          <a:stretch/>
        </p:blipFill>
        <p:spPr>
          <a:xfrm>
            <a:off x="728662" y="4795089"/>
            <a:ext cx="4148154" cy="30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73206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441</Words>
  <Application>Microsoft Office PowerPoint</Application>
  <PresentationFormat>와이드스크린</PresentationFormat>
  <Paragraphs>82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Wingdings</vt:lpstr>
      <vt:lpstr>CryptoCraft 테마</vt:lpstr>
      <vt:lpstr>제목 테마</vt:lpstr>
      <vt:lpstr>Classical-Quantum Hybrid Convolutional Neural Network  https://youtu.be/1txvVFMZAm4</vt:lpstr>
      <vt:lpstr>PowerPoint 프레젠테이션</vt:lpstr>
      <vt:lpstr>PyTorch</vt:lpstr>
      <vt:lpstr>Qiskit</vt:lpstr>
      <vt:lpstr>PyTorch and Qiskit</vt:lpstr>
      <vt:lpstr>CNN</vt:lpstr>
      <vt:lpstr>CNN</vt:lpstr>
      <vt:lpstr> Classical-Quantum Hybrid Convolutional Neural Network</vt:lpstr>
      <vt:lpstr>Encoding to quantum data</vt:lpstr>
      <vt:lpstr>Quantum Circuit</vt:lpstr>
      <vt:lpstr>Quantum Circuit</vt:lpstr>
      <vt:lpstr>결론 및 한계점</vt:lpstr>
      <vt:lpstr>연구 진행 방향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 경주</cp:lastModifiedBy>
  <cp:revision>66</cp:revision>
  <dcterms:created xsi:type="dcterms:W3CDTF">2019-03-05T04:29:07Z</dcterms:created>
  <dcterms:modified xsi:type="dcterms:W3CDTF">2021-07-11T17:05:58Z</dcterms:modified>
</cp:coreProperties>
</file>