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92" r:id="rId4"/>
    <p:sldId id="293" r:id="rId5"/>
    <p:sldId id="294" r:id="rId6"/>
    <p:sldId id="303" r:id="rId7"/>
    <p:sldId id="296" r:id="rId8"/>
    <p:sldId id="297" r:id="rId9"/>
    <p:sldId id="298" r:id="rId10"/>
    <p:sldId id="300" r:id="rId11"/>
    <p:sldId id="301" r:id="rId12"/>
    <p:sldId id="302" r:id="rId13"/>
    <p:sldId id="299" r:id="rId14"/>
    <p:sldId id="304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6083"/>
  </p:normalViewPr>
  <p:slideViewPr>
    <p:cSldViewPr snapToGrid="0">
      <p:cViewPr varScale="1">
        <p:scale>
          <a:sx n="117" d="100"/>
          <a:sy n="117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2025. 7. 3.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2025. 7. 3.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아래쪽에 보이는 도식은 </a:t>
            </a:r>
            <a:r>
              <a:rPr lang="en" altLang="ko-Kore-KR" dirty="0"/>
              <a:t>ARMv8 </a:t>
            </a:r>
            <a:r>
              <a:rPr lang="ko-KR" altLang="en-US" dirty="0"/>
              <a:t>아키텍처의 </a:t>
            </a:r>
            <a:r>
              <a:rPr lang="en-US" altLang="ko-KR" b="1" dirty="0"/>
              <a:t>128</a:t>
            </a:r>
            <a:r>
              <a:rPr lang="ko-KR" altLang="en-US" b="1" dirty="0"/>
              <a:t>비트 벡터 레지스터가 어떻게 분할되어 사용되는지를 나타낸 그림입니다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첫 번째 줄을 보시면</a:t>
            </a:r>
            <a:r>
              <a:rPr lang="en-US" altLang="ko-KR" dirty="0"/>
              <a:t>, 128</a:t>
            </a:r>
            <a:r>
              <a:rPr lang="ko-KR" altLang="en-US" dirty="0"/>
              <a:t>비트를 </a:t>
            </a:r>
            <a:r>
              <a:rPr lang="en-US" altLang="ko-KR" b="1" dirty="0"/>
              <a:t>8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ko-KR" altLang="en-US" dirty="0"/>
              <a:t>즉 바이트 단위로 나누면 </a:t>
            </a:r>
            <a:r>
              <a:rPr lang="ko-KR" altLang="en-US" b="1" dirty="0"/>
              <a:t>총 </a:t>
            </a:r>
            <a:r>
              <a:rPr lang="en-US" altLang="ko-KR" b="1" dirty="0"/>
              <a:t>16</a:t>
            </a:r>
            <a:r>
              <a:rPr lang="ko-KR" altLang="en-US" b="1" dirty="0"/>
              <a:t>개로 분할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이렇게 하면 </a:t>
            </a:r>
            <a:r>
              <a:rPr lang="en-US" altLang="ko-KR" dirty="0"/>
              <a:t>16</a:t>
            </a:r>
            <a:r>
              <a:rPr lang="ko-KR" altLang="en-US" dirty="0"/>
              <a:t>개의 바이트 데이터를 </a:t>
            </a:r>
            <a:r>
              <a:rPr lang="ko-KR" altLang="en-US" b="1" dirty="0"/>
              <a:t>한 번에 병렬로 처리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줄은 </a:t>
            </a:r>
            <a:r>
              <a:rPr lang="en-US" altLang="ko-KR" b="1" dirty="0"/>
              <a:t>16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" altLang="ko-Kore-KR" dirty="0"/>
              <a:t>Half-word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개를 나눈 예시고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세 번째 줄은 </a:t>
            </a:r>
            <a:r>
              <a:rPr lang="en-US" altLang="ko-KR" b="1" dirty="0"/>
              <a:t>32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" altLang="ko-Kore-KR" dirty="0"/>
              <a:t>Word </a:t>
            </a:r>
            <a:r>
              <a:rPr lang="ko-KR" altLang="en-US" dirty="0"/>
              <a:t>단위로 </a:t>
            </a:r>
            <a:r>
              <a:rPr lang="en-US" altLang="ko-KR" dirty="0"/>
              <a:t>4</a:t>
            </a:r>
            <a:r>
              <a:rPr lang="ko-KR" altLang="en-US" dirty="0"/>
              <a:t>개 분할된 모습입니다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마지막 줄은 </a:t>
            </a:r>
            <a:r>
              <a:rPr lang="en-US" altLang="ko-KR" b="1" dirty="0"/>
              <a:t>64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en" altLang="ko-Kore-KR" dirty="0"/>
              <a:t>Double-word</a:t>
            </a:r>
            <a:r>
              <a:rPr lang="ko-KR" altLang="en-US" dirty="0"/>
              <a:t>로 나눈 구조입니다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이처럼 하나의 레지스터가 다양한 데이터 크기에 맞게 재구성되기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데이터 특성에 맞게 최적화된 병렬 연산을 수행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5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024C4-9F37-811F-B5A3-A5D1234F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57CBD4-B6DD-6311-1783-6D4596B59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5405A6-95F7-067A-AC2C-DCE7DDED5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하단에 보이는 이 구조는 </a:t>
            </a:r>
            <a:r>
              <a:rPr lang="en" altLang="ko-Kore-KR" b="1" dirty="0"/>
              <a:t>NTT</a:t>
            </a:r>
            <a:r>
              <a:rPr lang="ko-KR" altLang="en-US" b="1" dirty="0"/>
              <a:t>에서 </a:t>
            </a:r>
            <a:r>
              <a:rPr lang="ko-Kore-KR" altLang="en-US" b="1" dirty="0"/>
              <a:t>연산 흐름입니다</a:t>
            </a:r>
            <a:r>
              <a:rPr lang="en-US" altLang="ko-Kore-KR" b="1" dirty="0"/>
              <a:t>.</a:t>
            </a:r>
          </a:p>
          <a:p>
            <a:r>
              <a:rPr lang="ko-KR" altLang="en-US" dirty="0"/>
              <a:t>가운데 보이는 파란색 기호는 버터플라이 연산을 나타낸 그림입니다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버터플라이 연산은 </a:t>
            </a:r>
            <a:r>
              <a:rPr lang="en-US" altLang="ko-KR" dirty="0"/>
              <a:t>NTT</a:t>
            </a:r>
            <a:r>
              <a:rPr lang="ko-KR" altLang="en-US" dirty="0"/>
              <a:t> 연산의 가장 기본 단위입니다</a:t>
            </a:r>
            <a:r>
              <a:rPr lang="en-US" altLang="ko-KR" dirty="0"/>
              <a:t>. </a:t>
            </a:r>
            <a:r>
              <a:rPr lang="ko-KR" altLang="en-US" dirty="0"/>
              <a:t>이 연산은 덧셈</a:t>
            </a:r>
            <a:r>
              <a:rPr lang="en-US" altLang="ko-KR" dirty="0"/>
              <a:t>,</a:t>
            </a:r>
            <a:r>
              <a:rPr lang="ko-KR" altLang="en-US" dirty="0"/>
              <a:t>뺄셈</a:t>
            </a:r>
            <a:r>
              <a:rPr lang="en-US" altLang="ko-KR" dirty="0"/>
              <a:t>,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모듈러</a:t>
            </a:r>
            <a:r>
              <a:rPr lang="ko-KR" altLang="en-US" dirty="0"/>
              <a:t> 연산으로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그림 왼쪽은 </a:t>
            </a:r>
            <a:r>
              <a:rPr lang="en" altLang="ko-Kore-KR" b="1" dirty="0"/>
              <a:t>Cooley-Tukey </a:t>
            </a:r>
            <a:r>
              <a:rPr lang="ko-KR" altLang="en-US" b="1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" altLang="ko-Kore-KR" b="1" dirty="0"/>
              <a:t>Gentleman-Sande </a:t>
            </a:r>
            <a:r>
              <a:rPr lang="ko-KR" altLang="en-US" b="1" dirty="0"/>
              <a:t>알고리즘</a:t>
            </a:r>
            <a:r>
              <a:rPr lang="ko-KR" altLang="en-US" dirty="0"/>
              <a:t>을 나타냅니다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" altLang="ko-Kore-KR" dirty="0"/>
              <a:t>CT</a:t>
            </a:r>
            <a:r>
              <a:rPr lang="ko-KR" altLang="en-US" dirty="0"/>
              <a:t>는 입력 다항식을 </a:t>
            </a:r>
            <a:r>
              <a:rPr lang="ko-KR" altLang="en-US" b="1" dirty="0"/>
              <a:t>주파수 영역으로 변환</a:t>
            </a:r>
            <a:r>
              <a:rPr lang="ko-KR" altLang="en-US" dirty="0"/>
              <a:t>할 때 사용되고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" altLang="ko-Kore-KR" dirty="0"/>
              <a:t>GS</a:t>
            </a:r>
            <a:r>
              <a:rPr lang="ko-KR" altLang="en-US" dirty="0"/>
              <a:t>는 그 주파수 데이터를 다시 </a:t>
            </a:r>
            <a:r>
              <a:rPr lang="ko-KR" altLang="en-US" b="1" dirty="0"/>
              <a:t>시간 영역의 다항식으로 되돌리는 </a:t>
            </a:r>
            <a:r>
              <a:rPr lang="ko-KR" altLang="en-US" b="1" dirty="0" err="1"/>
              <a:t>역변환</a:t>
            </a:r>
            <a:r>
              <a:rPr lang="ko-KR" altLang="en-US" b="1" dirty="0"/>
              <a:t> 과정을 의미합니다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857D2-A95A-5F04-AE29-F1CE558E1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tHtzoszAc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ARMv8 </a:t>
            </a:r>
            <a:r>
              <a:rPr lang="ko-KR" altLang="en-US" sz="5400" dirty="0"/>
              <a:t>상에서의 격자 기반 암호</a:t>
            </a:r>
            <a:br>
              <a:rPr lang="en-US" altLang="ko-KR" sz="5400" dirty="0"/>
            </a:br>
            <a:r>
              <a:rPr lang="ko-KR" altLang="en-US" sz="5400" dirty="0"/>
              <a:t>최적 구현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ore-KR" altLang="en-US" dirty="0"/>
              <a:t>유튜브 주소</a:t>
            </a:r>
            <a:r>
              <a:rPr lang="en-US" altLang="ko-Kore-KR" dirty="0"/>
              <a:t>: </a:t>
            </a:r>
            <a:r>
              <a:rPr lang="en-US" altLang="ko-Kore-KR" dirty="0">
                <a:hlinkClick r:id="rId2"/>
              </a:rPr>
              <a:t>https://</a:t>
            </a:r>
            <a:r>
              <a:rPr lang="en-US" altLang="ko-Kore-KR" dirty="0" err="1">
                <a:hlinkClick r:id="rId2"/>
              </a:rPr>
              <a:t>youtu.be</a:t>
            </a:r>
            <a:r>
              <a:rPr lang="en-US" altLang="ko-Kore-KR" dirty="0">
                <a:hlinkClick r:id="rId2"/>
              </a:rPr>
              <a:t>/</a:t>
            </a:r>
            <a:r>
              <a:rPr lang="en-US" altLang="ko-Kore-KR" dirty="0" err="1">
                <a:hlinkClick r:id="rId2"/>
              </a:rPr>
              <a:t>ztHtzoszAcQ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8CF8-A80E-3CB7-90E9-C1B34EAB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A3CEF-229A-7BC5-6EE9-625C3872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ko-Kore-KR" sz="2300" dirty="0"/>
              <a:t>Fast Falcon Signature Generation and Verification Using ARMv8 NEON Instructions</a:t>
            </a:r>
            <a:endParaRPr kumimoji="1" lang="ko-Kore-KR" altLang="en-US" sz="23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E28BF-CE6E-AC39-5C02-EAFC36290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ARMv8 </a:t>
            </a:r>
            <a:r>
              <a:rPr lang="ko-KR" altLang="en-US" dirty="0"/>
              <a:t>플랫폼 상에서 </a:t>
            </a:r>
            <a:r>
              <a:rPr lang="en" altLang="ko-Kore-KR" b="1" dirty="0">
                <a:solidFill>
                  <a:srgbClr val="FF0000"/>
                </a:solidFill>
              </a:rPr>
              <a:t>Falcon </a:t>
            </a:r>
            <a:r>
              <a:rPr lang="ko-KR" altLang="en-US" b="1" dirty="0">
                <a:solidFill>
                  <a:srgbClr val="FF0000"/>
                </a:solidFill>
              </a:rPr>
              <a:t>알고리즘</a:t>
            </a:r>
            <a:r>
              <a:rPr lang="ko-KR" altLang="en-US" dirty="0"/>
              <a:t>을 최적화한 연구 사례</a:t>
            </a:r>
          </a:p>
          <a:p>
            <a:pPr lvl="1"/>
            <a:r>
              <a:rPr kumimoji="1" lang="en-US" altLang="ko-Kore-KR" dirty="0"/>
              <a:t>FALCON: NIST PQC </a:t>
            </a:r>
            <a:r>
              <a:rPr kumimoji="1" lang="ko-Kore-KR" altLang="en-US" dirty="0"/>
              <a:t>공모전 표준으로 선정된 격자 기반 전자서명 알고리즘</a:t>
            </a:r>
            <a:endParaRPr kumimoji="1" lang="en-US" altLang="ko-Kore-KR" dirty="0"/>
          </a:p>
          <a:p>
            <a:pPr lvl="1"/>
            <a:r>
              <a:rPr lang="en" altLang="ko-Kore-KR" dirty="0"/>
              <a:t>Ring-LWE </a:t>
            </a:r>
            <a:r>
              <a:rPr lang="ko-Kore-KR" altLang="en-US" dirty="0"/>
              <a:t>문제 기반</a:t>
            </a:r>
            <a:r>
              <a:rPr lang="en-US" altLang="ko-Kore-KR" dirty="0"/>
              <a:t>, </a:t>
            </a:r>
            <a:r>
              <a:rPr lang="en" altLang="ko-Kore-KR" dirty="0"/>
              <a:t>Fast Fourier sampling</a:t>
            </a:r>
            <a:r>
              <a:rPr lang="ko-KR" altLang="en-US" dirty="0"/>
              <a:t>과 </a:t>
            </a:r>
            <a:r>
              <a:rPr lang="en" altLang="ko-Kore-KR" dirty="0"/>
              <a:t>NTRU </a:t>
            </a:r>
            <a:r>
              <a:rPr lang="ko-KR" altLang="en-US" dirty="0"/>
              <a:t>구조 결합</a:t>
            </a:r>
            <a:endParaRPr lang="en-US" altLang="ko-KR" dirty="0"/>
          </a:p>
          <a:p>
            <a:r>
              <a:rPr lang="ko-KR" altLang="en-US" dirty="0"/>
              <a:t>대상 플랫폼</a:t>
            </a:r>
            <a:r>
              <a:rPr lang="en-US" altLang="ko-KR" dirty="0"/>
              <a:t>: Apple M1 Processor</a:t>
            </a:r>
            <a:endParaRPr lang="ko-KR" altLang="en-US" dirty="0"/>
          </a:p>
          <a:p>
            <a:r>
              <a:rPr lang="ko-KR" altLang="en-US" dirty="0"/>
              <a:t>주요 최적화 전략</a:t>
            </a:r>
            <a:endParaRPr lang="en-US" altLang="ko-KR" dirty="0"/>
          </a:p>
          <a:p>
            <a:pPr lvl="1"/>
            <a:r>
              <a:rPr lang="ko-KR" altLang="en-US" dirty="0"/>
              <a:t>실수 기반 </a:t>
            </a:r>
            <a:r>
              <a:rPr lang="en" altLang="ko-Kore-KR" b="1" dirty="0">
                <a:solidFill>
                  <a:srgbClr val="2E75B6"/>
                </a:solidFill>
              </a:rPr>
              <a:t>FFT</a:t>
            </a:r>
            <a:r>
              <a:rPr lang="ko-KR" altLang="en-US" b="1" dirty="0">
                <a:solidFill>
                  <a:srgbClr val="2E75B6"/>
                </a:solidFill>
              </a:rPr>
              <a:t>와 </a:t>
            </a:r>
            <a:r>
              <a:rPr lang="en" altLang="ko-Kore-KR" b="1" dirty="0">
                <a:solidFill>
                  <a:srgbClr val="2E75B6"/>
                </a:solidFill>
              </a:rPr>
              <a:t>Gaussian sampling</a:t>
            </a:r>
            <a:r>
              <a:rPr lang="ko-KR" altLang="en-US" b="1" dirty="0">
                <a:solidFill>
                  <a:srgbClr val="2E75B6"/>
                </a:solidFill>
              </a:rPr>
              <a:t>을 </a:t>
            </a:r>
            <a:r>
              <a:rPr lang="en" altLang="ko-Kore-KR" b="1" dirty="0">
                <a:solidFill>
                  <a:srgbClr val="2E75B6"/>
                </a:solidFill>
              </a:rPr>
              <a:t>NEON</a:t>
            </a:r>
            <a:r>
              <a:rPr lang="ko-KR" altLang="en-US" b="1" dirty="0" err="1">
                <a:solidFill>
                  <a:srgbClr val="2E75B6"/>
                </a:solidFill>
              </a:rPr>
              <a:t>으로</a:t>
            </a:r>
            <a:r>
              <a:rPr lang="ko-KR" altLang="en-US" b="1" dirty="0">
                <a:solidFill>
                  <a:srgbClr val="2E75B6"/>
                </a:solidFill>
              </a:rPr>
              <a:t> 병렬화</a:t>
            </a:r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계수 재배열과 루프 </a:t>
            </a:r>
            <a:r>
              <a:rPr lang="en" altLang="ko-Kore-KR" b="1" dirty="0">
                <a:solidFill>
                  <a:srgbClr val="2E75B6"/>
                </a:solidFill>
              </a:rPr>
              <a:t>unrolling</a:t>
            </a:r>
            <a:r>
              <a:rPr lang="ko-KR" altLang="en-US" dirty="0"/>
              <a:t>을 통해 캐시 접근 최적화</a:t>
            </a:r>
          </a:p>
          <a:p>
            <a:pPr lvl="1"/>
            <a:r>
              <a:rPr lang="en" altLang="ko-Kore-KR" dirty="0"/>
              <a:t>floating-point </a:t>
            </a:r>
            <a:r>
              <a:rPr lang="ko-KR" altLang="en-US" dirty="0"/>
              <a:t>연산에서 </a:t>
            </a:r>
            <a:r>
              <a:rPr lang="en" altLang="ko-Kore-KR" b="1" dirty="0">
                <a:solidFill>
                  <a:srgbClr val="2E75B6"/>
                </a:solidFill>
              </a:rPr>
              <a:t>VLD1/VST1 </a:t>
            </a:r>
            <a:r>
              <a:rPr lang="ko-KR" altLang="en-US" b="1" dirty="0">
                <a:solidFill>
                  <a:srgbClr val="2E75B6"/>
                </a:solidFill>
              </a:rPr>
              <a:t>활용</a:t>
            </a:r>
            <a:r>
              <a:rPr lang="ko-KR" altLang="en-US" dirty="0"/>
              <a:t>해 데이터 대역폭 개선</a:t>
            </a:r>
          </a:p>
          <a:p>
            <a:pPr lvl="1"/>
            <a:endParaRPr lang="ko-KR" altLang="en-US" dirty="0"/>
          </a:p>
          <a:p>
            <a:pPr lvl="1"/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5A0008-1FCA-1266-F49E-FF36859C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31307"/>
              </p:ext>
            </p:extLst>
          </p:nvPr>
        </p:nvGraphicFramePr>
        <p:xfrm>
          <a:off x="803728" y="4778239"/>
          <a:ext cx="10584544" cy="167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16032">
                <a:tc>
                  <a:txBody>
                    <a:bodyPr/>
                    <a:lstStyle/>
                    <a:p>
                      <a:r>
                        <a:rPr lang="en-US" altLang="ko-KR" dirty="0"/>
                        <a:t>falcon-512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기존 구현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kc)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최적 구현 </a:t>
                      </a:r>
                      <a:r>
                        <a:rPr lang="en-US" altLang="ko-KR"/>
                        <a:t>(</a:t>
                      </a:r>
                      <a:r>
                        <a:rPr lang="en"/>
                        <a:t>kc)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630479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Sign</a:t>
                      </a:r>
                      <a:endParaRPr lang="e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654.0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459.2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+42%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630479">
                <a:tc>
                  <a:txBody>
                    <a:bodyPr/>
                    <a:lstStyle/>
                    <a:p>
                      <a:r>
                        <a:rPr lang="en-US" b="1" dirty="0"/>
                        <a:t>Verify</a:t>
                      </a:r>
                      <a:endParaRPr lang="e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22.7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+92%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A9437-B02D-298A-B9EA-1E313200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42E0-83E2-8B2A-9CA1-AA61FB76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Falcon on ARMv8 </a:t>
            </a:r>
            <a:r>
              <a:rPr kumimoji="1" lang="ko-Kore-KR" altLang="en-US" sz="3600" dirty="0"/>
              <a:t>최적화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6C8DD-119B-D390-F045-AE765267F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FF0000"/>
                </a:solidFill>
              </a:rPr>
              <a:t>FFT, NTT, Gaussian Sampling</a:t>
            </a:r>
            <a:r>
              <a:rPr lang="ko-KR" altLang="en-US" dirty="0" err="1"/>
              <a:t>에</a:t>
            </a:r>
            <a:r>
              <a:rPr lang="ko-KR" altLang="en-US" dirty="0"/>
              <a:t> 대해 최적화 적용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09D69-1A55-9451-BD57-DC1F613BA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00569"/>
              </p:ext>
            </p:extLst>
          </p:nvPr>
        </p:nvGraphicFramePr>
        <p:xfrm>
          <a:off x="547943" y="1802718"/>
          <a:ext cx="11096113" cy="495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923">
                  <a:extLst>
                    <a:ext uri="{9D8B030D-6E8A-4147-A177-3AD203B41FA5}">
                      <a16:colId xmlns:a16="http://schemas.microsoft.com/office/drawing/2014/main" val="4280760788"/>
                    </a:ext>
                  </a:extLst>
                </a:gridCol>
                <a:gridCol w="7621190">
                  <a:extLst>
                    <a:ext uri="{9D8B030D-6E8A-4147-A177-3AD203B41FA5}">
                      <a16:colId xmlns:a16="http://schemas.microsoft.com/office/drawing/2014/main" val="4186043205"/>
                    </a:ext>
                  </a:extLst>
                </a:gridCol>
              </a:tblGrid>
              <a:tr h="48408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핵심 연산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최적화 기법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460227"/>
                  </a:ext>
                </a:extLst>
              </a:tr>
              <a:tr h="1127425">
                <a:tc>
                  <a:txBody>
                    <a:bodyPr/>
                    <a:lstStyle/>
                    <a:p>
                      <a:r>
                        <a:rPr lang="en" b="1" dirty="0"/>
                        <a:t>FFT (Fast Fourier Transform)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Iterative </a:t>
                      </a:r>
                      <a:r>
                        <a:rPr lang="ko-KR" altLang="en-US" dirty="0"/>
                        <a:t>방식의 </a:t>
                      </a:r>
                      <a:r>
                        <a:rPr lang="en" dirty="0"/>
                        <a:t>Forward/Inverse FFT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NEON SIMD </a:t>
                      </a:r>
                      <a:r>
                        <a:rPr lang="ko-KR" altLang="en-US" dirty="0"/>
                        <a:t>벡터화 적용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루프 </a:t>
                      </a:r>
                      <a:r>
                        <a:rPr lang="ko-KR" altLang="en-US" dirty="0" err="1"/>
                        <a:t>언롤링</a:t>
                      </a:r>
                      <a:r>
                        <a:rPr lang="ko-KR" altLang="en-US" dirty="0"/>
                        <a:t> 및 버터플라이 연산 묶기로 </a:t>
                      </a:r>
                      <a:r>
                        <a:rPr lang="ko-KR" altLang="en-US" dirty="0" err="1"/>
                        <a:t>병렬성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977489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/>
                        <a:t>Twiddle Factor Table</a:t>
                      </a:r>
                      <a:endParaRPr lang="e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대칭성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회전성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켤레 복소수 </a:t>
                      </a:r>
                      <a:r>
                        <a:rPr lang="ko-KR" altLang="en-US" b="0" dirty="0"/>
                        <a:t>활용하여 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배 압축 저장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병렬화</a:t>
                      </a:r>
                      <a:r>
                        <a:rPr lang="en-US" altLang="ko-KR" b="0" dirty="0"/>
                        <a:t>)               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메모리 접근 최적화 및 캐시 효율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725894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 dirty="0"/>
                        <a:t>NTT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Signed Barrett </a:t>
                      </a:r>
                      <a:r>
                        <a:rPr lang="ko-KR" altLang="en-US" dirty="0"/>
                        <a:t>곱셈 방식 적용하여 연산 범위 축소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각 레벨마다 </a:t>
                      </a:r>
                      <a:r>
                        <a:rPr lang="en" dirty="0"/>
                        <a:t>Barrett </a:t>
                      </a:r>
                      <a:r>
                        <a:rPr lang="ko-KR" altLang="en-US" dirty="0"/>
                        <a:t>연산을 최소화하도록 값 범위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77452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/>
                        <a:t>Gaussian Sampling</a:t>
                      </a:r>
                      <a:endParaRPr lang="e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Serial Gaussian </a:t>
                      </a:r>
                      <a:r>
                        <a:rPr lang="ko-KR" altLang="en-US" dirty="0"/>
                        <a:t>샘플링을 </a:t>
                      </a:r>
                      <a:r>
                        <a:rPr lang="en" dirty="0"/>
                        <a:t>vectorized FFT</a:t>
                      </a:r>
                      <a:r>
                        <a:rPr lang="ko-KR" altLang="en-US" dirty="0"/>
                        <a:t>와 결합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연속 샘플링 성능 향상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73683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 dirty="0"/>
                        <a:t>Floating-Point </a:t>
                      </a:r>
                      <a:r>
                        <a:rPr lang="ko-KR" altLang="en-US" b="1" dirty="0"/>
                        <a:t>연산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ARMv8.3</a:t>
                      </a:r>
                      <a:r>
                        <a:rPr lang="ko-KR" altLang="en-US" dirty="0"/>
                        <a:t>의 </a:t>
                      </a:r>
                      <a:r>
                        <a:rPr lang="en" dirty="0" err="1"/>
                        <a:t>fcmla</a:t>
                      </a:r>
                      <a:r>
                        <a:rPr lang="en" dirty="0"/>
                        <a:t>, </a:t>
                      </a:r>
                      <a:r>
                        <a:rPr lang="en" dirty="0" err="1"/>
                        <a:t>fcadd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 활용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정확성 보장 위해 </a:t>
                      </a:r>
                      <a:r>
                        <a:rPr lang="en" dirty="0" err="1"/>
                        <a:t>fmul</a:t>
                      </a:r>
                      <a:r>
                        <a:rPr lang="en" dirty="0"/>
                        <a:t>, </a:t>
                      </a:r>
                      <a:r>
                        <a:rPr lang="en" dirty="0" err="1"/>
                        <a:t>fadd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방식 선택 가능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rounding </a:t>
                      </a:r>
                      <a:r>
                        <a:rPr lang="ko-KR" altLang="en-US" dirty="0"/>
                        <a:t>보완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36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4DC6D-0A21-F8A5-743D-6F22F826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478B5-83AA-DC46-3B0F-DB904A24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ko-Kore-KR" dirty="0"/>
              <a:t>Optimizing HAWK Signature Scheme Performance on 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1A9CD-35C2-CE44-28CA-E426EF99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ARMv8 </a:t>
            </a:r>
            <a:r>
              <a:rPr lang="ko-KR" altLang="en-US" dirty="0"/>
              <a:t>플랫폼 상에서 </a:t>
            </a:r>
            <a:r>
              <a:rPr lang="en" altLang="ko-Kore-KR" b="1" dirty="0">
                <a:solidFill>
                  <a:srgbClr val="FF0000"/>
                </a:solidFill>
              </a:rPr>
              <a:t>HAWK </a:t>
            </a:r>
            <a:r>
              <a:rPr lang="ko-KR" altLang="en-US" b="1" dirty="0">
                <a:solidFill>
                  <a:srgbClr val="FF0000"/>
                </a:solidFill>
              </a:rPr>
              <a:t>알고리즘</a:t>
            </a:r>
            <a:r>
              <a:rPr lang="ko-KR" altLang="en-US" dirty="0"/>
              <a:t>을 최적화한 연구 사례</a:t>
            </a:r>
            <a:endParaRPr lang="en-US" altLang="ko-KR" dirty="0"/>
          </a:p>
          <a:p>
            <a:pPr lvl="1"/>
            <a:r>
              <a:rPr lang="ko-KR" altLang="en-US" dirty="0"/>
              <a:t>격자 동형 문제</a:t>
            </a:r>
            <a:r>
              <a:rPr lang="en-US" altLang="ko-KR" dirty="0"/>
              <a:t>(</a:t>
            </a:r>
            <a:r>
              <a:rPr lang="en" altLang="ko-Kore-KR" dirty="0"/>
              <a:t>Lattice Isomorphism Problem, LIP)</a:t>
            </a:r>
            <a:r>
              <a:rPr lang="ko-KR" altLang="en-US" dirty="0"/>
              <a:t>기반 전자서명 알고리즘</a:t>
            </a:r>
            <a:endParaRPr lang="en-US" altLang="ko-KR" dirty="0"/>
          </a:p>
          <a:p>
            <a:r>
              <a:rPr lang="ko-KR" altLang="en-US" dirty="0"/>
              <a:t>대상 플랫폼</a:t>
            </a:r>
            <a:r>
              <a:rPr lang="en-US" altLang="ko-KR" dirty="0"/>
              <a:t>: Apple M1 Processor</a:t>
            </a:r>
            <a:endParaRPr lang="ko-KR" altLang="en-US" dirty="0"/>
          </a:p>
          <a:p>
            <a:r>
              <a:rPr lang="ko-KR" altLang="en-US" dirty="0"/>
              <a:t>주요 최적화 전략 요약</a:t>
            </a:r>
          </a:p>
          <a:p>
            <a:pPr lvl="1"/>
            <a:r>
              <a:rPr lang="ko-KR" altLang="en-US" dirty="0"/>
              <a:t>프로파일링 분석 기반 병목 연산 탐색 및 집중 최적화</a:t>
            </a:r>
          </a:p>
          <a:p>
            <a:pPr lvl="1"/>
            <a:r>
              <a:rPr lang="en" altLang="ko-Kore-KR" b="1" dirty="0">
                <a:solidFill>
                  <a:srgbClr val="2E75B6"/>
                </a:solidFill>
              </a:rPr>
              <a:t>ARMv8 </a:t>
            </a:r>
            <a:r>
              <a:rPr lang="ko-KR" altLang="en-US" b="1" dirty="0">
                <a:solidFill>
                  <a:srgbClr val="2E75B6"/>
                </a:solidFill>
              </a:rPr>
              <a:t>특화 명령어 활용</a:t>
            </a:r>
            <a:r>
              <a:rPr lang="en-US" altLang="ko-KR" dirty="0"/>
              <a:t>(</a:t>
            </a:r>
            <a:r>
              <a:rPr lang="en" altLang="ko-Kore-KR" dirty="0" err="1"/>
              <a:t>sbfx</a:t>
            </a:r>
            <a:r>
              <a:rPr lang="en" altLang="ko-Kore-KR" dirty="0"/>
              <a:t>, </a:t>
            </a:r>
            <a:r>
              <a:rPr lang="en" altLang="ko-Kore-KR" dirty="0" err="1"/>
              <a:t>csel</a:t>
            </a:r>
            <a:r>
              <a:rPr lang="en" altLang="ko-Kore-KR" dirty="0"/>
              <a:t>, </a:t>
            </a:r>
            <a:r>
              <a:rPr lang="en" altLang="ko-Kore-KR" dirty="0" err="1"/>
              <a:t>madd</a:t>
            </a:r>
            <a:r>
              <a:rPr lang="en" altLang="ko-Kore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명령어 수 감소</a:t>
            </a:r>
          </a:p>
          <a:p>
            <a:pPr lvl="1"/>
            <a:r>
              <a:rPr lang="en" altLang="ko-Kore-KR" b="1" dirty="0">
                <a:solidFill>
                  <a:srgbClr val="2E75B6"/>
                </a:solidFill>
              </a:rPr>
              <a:t>NTT </a:t>
            </a:r>
            <a:r>
              <a:rPr lang="ko-KR" altLang="en-US" b="1" dirty="0">
                <a:solidFill>
                  <a:srgbClr val="2E75B6"/>
                </a:solidFill>
              </a:rPr>
              <a:t>병렬 구현</a:t>
            </a:r>
            <a:r>
              <a:rPr lang="en-US" altLang="ko-KR" dirty="0"/>
              <a:t>: </a:t>
            </a:r>
            <a:r>
              <a:rPr lang="en" altLang="ko-Kore-KR" dirty="0"/>
              <a:t>log n </a:t>
            </a:r>
            <a:r>
              <a:rPr lang="ko-KR" altLang="en-US" dirty="0"/>
              <a:t>값에 따라 선택적으로 적용하여 성능 개선 극대화</a:t>
            </a:r>
          </a:p>
          <a:p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444EF0-02C2-D7A7-FD3E-2E155E000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54521"/>
              </p:ext>
            </p:extLst>
          </p:nvPr>
        </p:nvGraphicFramePr>
        <p:xfrm>
          <a:off x="803728" y="4397828"/>
          <a:ext cx="10584544" cy="212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61622">
                <a:tc>
                  <a:txBody>
                    <a:bodyPr/>
                    <a:lstStyle/>
                    <a:p>
                      <a:r>
                        <a:rPr lang="en-US" altLang="ko-KR" dirty="0"/>
                        <a:t>HAWK-512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최적화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461622">
                <a:tc>
                  <a:txBody>
                    <a:bodyPr/>
                    <a:lstStyle/>
                    <a:p>
                      <a:r>
                        <a:rPr lang="en" b="1" dirty="0" err="1"/>
                        <a:t>KeyGen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8,352,475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8,125,339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2.72%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06260"/>
                  </a:ext>
                </a:extLst>
              </a:tr>
              <a:tr h="600689">
                <a:tc>
                  <a:txBody>
                    <a:bodyPr/>
                    <a:lstStyle/>
                    <a:p>
                      <a:r>
                        <a:rPr lang="en" b="1" dirty="0"/>
                        <a:t>Sign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180,094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179,441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0.36%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600689">
                <a:tc>
                  <a:txBody>
                    <a:bodyPr/>
                    <a:lstStyle/>
                    <a:p>
                      <a:r>
                        <a:rPr lang="en" b="1" dirty="0"/>
                        <a:t>Verify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158,098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157,985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0.07%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01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63B5-CF17-B63C-9CD2-5794EFD1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11204-4E2E-7C3B-7154-C6DD7C17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HAWK on ARMv8 </a:t>
            </a:r>
            <a:r>
              <a:rPr kumimoji="1" lang="ko-Kore-KR" altLang="en-US" dirty="0"/>
              <a:t>최적화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91BB9-B643-4E49-53A3-858E72756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b="1" dirty="0" err="1">
                <a:solidFill>
                  <a:srgbClr val="FF0000"/>
                </a:solidFill>
              </a:rPr>
              <a:t>NTRUSolve</a:t>
            </a:r>
            <a:r>
              <a:rPr lang="en" altLang="ko-Kore-KR" b="1" dirty="0">
                <a:solidFill>
                  <a:srgbClr val="FF0000"/>
                </a:solidFill>
              </a:rPr>
              <a:t>, </a:t>
            </a:r>
            <a:r>
              <a:rPr lang="en" altLang="ko-Kore-KR" b="1" dirty="0" err="1">
                <a:solidFill>
                  <a:srgbClr val="FF0000"/>
                </a:solidFill>
              </a:rPr>
              <a:t>Rebuild_CRT</a:t>
            </a:r>
            <a:r>
              <a:rPr lang="en" altLang="ko-Kore-KR" b="1" dirty="0">
                <a:solidFill>
                  <a:srgbClr val="FF0000"/>
                </a:solidFill>
              </a:rPr>
              <a:t>, NTT</a:t>
            </a:r>
            <a:r>
              <a:rPr lang="ko-KR" altLang="en-US" dirty="0" err="1"/>
              <a:t>에</a:t>
            </a:r>
            <a:r>
              <a:rPr lang="ko-KR" altLang="en-US" dirty="0"/>
              <a:t> 대해 최적화 적용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089177-312F-3DA5-95B4-FC546804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95699"/>
              </p:ext>
            </p:extLst>
          </p:nvPr>
        </p:nvGraphicFramePr>
        <p:xfrm>
          <a:off x="166943" y="1770060"/>
          <a:ext cx="11535200" cy="488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30">
                  <a:extLst>
                    <a:ext uri="{9D8B030D-6E8A-4147-A177-3AD203B41FA5}">
                      <a16:colId xmlns:a16="http://schemas.microsoft.com/office/drawing/2014/main" val="4280760788"/>
                    </a:ext>
                  </a:extLst>
                </a:gridCol>
                <a:gridCol w="7922770">
                  <a:extLst>
                    <a:ext uri="{9D8B030D-6E8A-4147-A177-3AD203B41FA5}">
                      <a16:colId xmlns:a16="http://schemas.microsoft.com/office/drawing/2014/main" val="4186043205"/>
                    </a:ext>
                  </a:extLst>
                </a:gridCol>
              </a:tblGrid>
              <a:tr h="56288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핵심 연산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적용된 최적화 기법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460227"/>
                  </a:ext>
                </a:extLst>
              </a:tr>
              <a:tr h="1310949">
                <a:tc>
                  <a:txBody>
                    <a:bodyPr/>
                    <a:lstStyle/>
                    <a:p>
                      <a:r>
                        <a:rPr lang="en" b="1" dirty="0"/>
                        <a:t>Modular reduction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 err="1"/>
                        <a:t>sbfx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명령어를 이용해 </a:t>
                      </a:r>
                      <a:r>
                        <a:rPr lang="en" dirty="0"/>
                        <a:t>LSB </a:t>
                      </a:r>
                      <a:r>
                        <a:rPr lang="ko-KR" altLang="en-US" dirty="0"/>
                        <a:t>추출 및 </a:t>
                      </a:r>
                      <a:r>
                        <a:rPr lang="en" dirty="0"/>
                        <a:t>sign-extension</a:t>
                      </a:r>
                      <a:r>
                        <a:rPr lang="ko-KR" altLang="en-US" dirty="0"/>
                        <a:t>을 단일 명령어로 처리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 err="1"/>
                        <a:t>csel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명령어를 활용해 분기 없이 </a:t>
                      </a:r>
                      <a:r>
                        <a:rPr lang="ko-KR" altLang="en-US" dirty="0" err="1"/>
                        <a:t>조건별</a:t>
                      </a:r>
                      <a:r>
                        <a:rPr lang="ko-KR" altLang="en-US" dirty="0"/>
                        <a:t> 결과 선택 </a:t>
                      </a:r>
                      <a:r>
                        <a:rPr lang="en-US" altLang="ko-KR" dirty="0"/>
                        <a:t>                                   </a:t>
                      </a:r>
                      <a:r>
                        <a:rPr lang="ko-KR" altLang="en-US" dirty="0"/>
                        <a:t>→ </a:t>
                      </a:r>
                      <a:r>
                        <a:rPr lang="en" b="0" dirty="0"/>
                        <a:t>branchless constant-time </a:t>
                      </a:r>
                      <a:r>
                        <a:rPr lang="ko-KR" altLang="en-US" b="0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977489"/>
                  </a:ext>
                </a:extLst>
              </a:tr>
              <a:tr h="971556">
                <a:tc>
                  <a:txBody>
                    <a:bodyPr/>
                    <a:lstStyle/>
                    <a:p>
                      <a:r>
                        <a:rPr lang="en" b="1" dirty="0"/>
                        <a:t>Polynomial </a:t>
                      </a:r>
                      <a:r>
                        <a:rPr lang="en" b="1" dirty="0" err="1"/>
                        <a:t>multipl</a:t>
                      </a:r>
                      <a:r>
                        <a:rPr lang="en-US" altLang="ko-KR" b="1" dirty="0" err="1"/>
                        <a:t>ication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- </a:t>
                      </a:r>
                      <a:r>
                        <a:rPr lang="en" dirty="0" err="1"/>
                        <a:t>madd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명령어를 이용해 곱셈과 덧셈을 하나의 명령으로 실행 </a:t>
                      </a:r>
                      <a:r>
                        <a:rPr lang="en-US" altLang="ko-KR" dirty="0"/>
                        <a:t>                     </a:t>
                      </a:r>
                      <a:r>
                        <a:rPr lang="ko-KR" altLang="en-US" b="0" dirty="0"/>
                        <a:t>→ 명령어 수 감소 및 클럭 사이클 단축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725894"/>
                  </a:ext>
                </a:extLst>
              </a:tr>
              <a:tr h="1063248">
                <a:tc>
                  <a:txBody>
                    <a:bodyPr/>
                    <a:lstStyle/>
                    <a:p>
                      <a:r>
                        <a:rPr lang="en" b="1" dirty="0"/>
                        <a:t>NTT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AArch64 SIMD </a:t>
                      </a:r>
                      <a:r>
                        <a:rPr lang="ko-KR" altLang="en-US" dirty="0"/>
                        <a:t>벡터 레지스터를 활용한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병렬 처리 구조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log n ≥ 8 </a:t>
                      </a:r>
                      <a:r>
                        <a:rPr lang="ko-KR" altLang="en-US" dirty="0"/>
                        <a:t>이상부터 병렬화 적용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작은 </a:t>
                      </a:r>
                      <a:r>
                        <a:rPr lang="en" dirty="0"/>
                        <a:t>n</a:t>
                      </a:r>
                      <a:r>
                        <a:rPr lang="ko-KR" altLang="en-US" dirty="0" err="1"/>
                        <a:t>에</a:t>
                      </a:r>
                      <a:r>
                        <a:rPr lang="ko-KR" altLang="en-US" dirty="0"/>
                        <a:t> 대해선 </a:t>
                      </a:r>
                      <a:r>
                        <a:rPr lang="en" dirty="0"/>
                        <a:t>reference NTT </a:t>
                      </a:r>
                      <a:r>
                        <a:rPr lang="ko-KR" altLang="en-US" dirty="0"/>
                        <a:t>유지로 성능 저하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77452"/>
                  </a:ext>
                </a:extLst>
              </a:tr>
              <a:tr h="971556">
                <a:tc>
                  <a:txBody>
                    <a:bodyPr/>
                    <a:lstStyle/>
                    <a:p>
                      <a:r>
                        <a:rPr lang="en" b="1" dirty="0"/>
                        <a:t>Gaussian sampling &amp; </a:t>
                      </a:r>
                    </a:p>
                    <a:p>
                      <a:r>
                        <a:rPr lang="en" b="1" dirty="0"/>
                        <a:t>SHAKE-based randomness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서명 연산의 </a:t>
                      </a:r>
                      <a:r>
                        <a:rPr lang="en" dirty="0"/>
                        <a:t>Gaussian </a:t>
                      </a:r>
                      <a:r>
                        <a:rPr lang="ko-KR" altLang="en-US" dirty="0"/>
                        <a:t>샘플링 및 </a:t>
                      </a:r>
                      <a:r>
                        <a:rPr lang="en" dirty="0"/>
                        <a:t>SHAKE </a:t>
                      </a:r>
                      <a:r>
                        <a:rPr lang="ko-KR" altLang="en-US" dirty="0"/>
                        <a:t>함수가 성능 병목 원인으로 확인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SHAKE </a:t>
                      </a:r>
                      <a:r>
                        <a:rPr lang="ko-KR" altLang="en-US" dirty="0"/>
                        <a:t>최적화는 향후 성능 개선 여지로 제시됨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7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90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9E06FF5-825C-AC4C-BFAC-6150B4791D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격자기반 양자내성암호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5E2F2-0F45-0C21-AB7C-8F9FED36A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" altLang="ko-Kore-KR" dirty="0"/>
              <a:t>ARMv8 </a:t>
            </a:r>
            <a:r>
              <a:rPr lang="ko-KR" altLang="en-US" dirty="0"/>
              <a:t>아키텍처 및 </a:t>
            </a:r>
            <a:r>
              <a:rPr lang="en" altLang="ko-Kore-KR" dirty="0"/>
              <a:t>NTT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3FD0A-5CBA-E439-4011-13D4A30D8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격자 기반 암호 알고리즘 구현 사례 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839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0DAE5-1DF3-D90A-46C0-8F1E3515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격자기반 양자내성암호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3A1A8-B7BD-5219-F71E-FE47C2F83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192258" cy="5603875"/>
          </a:xfrm>
        </p:spPr>
        <p:txBody>
          <a:bodyPr>
            <a:normAutofit/>
          </a:bodyPr>
          <a:lstStyle/>
          <a:p>
            <a:r>
              <a:rPr lang="ko-KR" altLang="en-US" dirty="0"/>
              <a:t>양자 컴퓨터의 발전으로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기존의 공개키 암호체계 무력화 예상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Shor </a:t>
            </a:r>
            <a:r>
              <a:rPr lang="ko-KR" altLang="en-US" dirty="0"/>
              <a:t>알고리즘은</a:t>
            </a:r>
            <a:r>
              <a:rPr lang="en-US" altLang="ko-KR" dirty="0"/>
              <a:t> </a:t>
            </a:r>
            <a:r>
              <a:rPr lang="ko-KR" altLang="en-US" dirty="0"/>
              <a:t>이산 대수 문제를 효율적으로 해결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RSA, ECC</a:t>
            </a:r>
            <a:r>
              <a:rPr lang="ko-KR" altLang="en-US" dirty="0"/>
              <a:t> 등 무력화 가능</a:t>
            </a:r>
            <a:endParaRPr lang="en-US" altLang="ko-KR" dirty="0"/>
          </a:p>
          <a:p>
            <a:r>
              <a:rPr lang="ko-KR" altLang="en-US" dirty="0"/>
              <a:t>이에 </a:t>
            </a:r>
            <a:r>
              <a:rPr lang="en-US" altLang="ko-KR" dirty="0"/>
              <a:t>NIST</a:t>
            </a:r>
            <a:r>
              <a:rPr lang="ko-KR" altLang="en-US" dirty="0"/>
              <a:t>에서 </a:t>
            </a:r>
            <a:r>
              <a:rPr lang="ko-KR" altLang="en-US" dirty="0" err="1"/>
              <a:t>양자내성암호</a:t>
            </a:r>
            <a:r>
              <a:rPr lang="ko-KR" altLang="en-US" dirty="0"/>
              <a:t> 공모전 수행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최종 표준은 격자 기반 암호 위주로 선정됨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ko-KR" altLang="en-US" dirty="0"/>
              <a:t>양자 내성 암호 중 </a:t>
            </a:r>
            <a:r>
              <a:rPr lang="ko-KR" altLang="en-US" b="1" dirty="0">
                <a:solidFill>
                  <a:srgbClr val="FF0000"/>
                </a:solidFill>
              </a:rPr>
              <a:t>격자 기반 방식은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가장 효율적인 후보군으로 평가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ore-KR" altLang="en-US" dirty="0"/>
              <a:t>수학적 구조 안전성이 높고</a:t>
            </a:r>
            <a:r>
              <a:rPr lang="en-US" altLang="ko-Kore-KR" dirty="0"/>
              <a:t>, </a:t>
            </a:r>
            <a:r>
              <a:rPr lang="ko-Kore-KR" altLang="en-US" dirty="0"/>
              <a:t>고속 연산이 가능한 이점 보유</a:t>
            </a:r>
            <a:endParaRPr lang="en-US" altLang="ko-Kore-KR" dirty="0"/>
          </a:p>
          <a:p>
            <a:pPr lvl="1"/>
            <a:r>
              <a:rPr lang="en-US" altLang="ko-KR" dirty="0"/>
              <a:t>NTT</a:t>
            </a:r>
            <a:r>
              <a:rPr lang="ko-KR" altLang="en-US" dirty="0" err="1"/>
              <a:t>를</a:t>
            </a:r>
            <a:r>
              <a:rPr lang="ko-KR" altLang="en-US" dirty="0"/>
              <a:t> 활용한 고속 다항식 곱셈 연산이 주요 연산</a:t>
            </a:r>
            <a:endParaRPr lang="en-US" altLang="ko-KR" dirty="0"/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ARMv8 </a:t>
            </a:r>
            <a:r>
              <a:rPr kumimoji="1" lang="ko-Kore-KR" altLang="en-US" b="1" dirty="0">
                <a:solidFill>
                  <a:srgbClr val="FF0000"/>
                </a:solidFill>
              </a:rPr>
              <a:t>아키텍처</a:t>
            </a:r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r>
              <a:rPr kumimoji="1" lang="en-US" altLang="ko-KR" b="1" dirty="0">
                <a:solidFill>
                  <a:srgbClr val="FF0000"/>
                </a:solidFill>
              </a:rPr>
              <a:t>&gt;</a:t>
            </a:r>
            <a:r>
              <a:rPr kumimoji="1" lang="ko-Kore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ore-KR" b="1" dirty="0">
                <a:solidFill>
                  <a:srgbClr val="FF0000"/>
                </a:solidFill>
              </a:rPr>
              <a:t>PQC</a:t>
            </a:r>
            <a:r>
              <a:rPr kumimoji="1" lang="ko-Kore-KR" altLang="en-US" b="1" dirty="0">
                <a:solidFill>
                  <a:srgbClr val="FF0000"/>
                </a:solidFill>
              </a:rPr>
              <a:t> 구현에 적합한 플랫폼으로 평가</a:t>
            </a:r>
            <a:endParaRPr kumimoji="1" lang="en-US" altLang="ko-Kore-KR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dirty="0"/>
              <a:t>64-bit </a:t>
            </a:r>
            <a:r>
              <a:rPr kumimoji="1" lang="ko-KR" altLang="en-US" dirty="0"/>
              <a:t>명령어 및 </a:t>
            </a:r>
            <a:r>
              <a:rPr kumimoji="1" lang="en-US" altLang="ko-KR" dirty="0"/>
              <a:t>NEON SIMD </a:t>
            </a:r>
            <a:r>
              <a:rPr kumimoji="1" lang="ko-KR" altLang="en-US" dirty="0"/>
              <a:t>벡터 연산을 통한 병렬 연산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리소스가 제한적인 모바일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임베디드 환경 등에서 효율적인 구현 가능</a:t>
            </a:r>
            <a:endParaRPr kumimoji="1" lang="en-US" altLang="ko-Kore-KR" dirty="0"/>
          </a:p>
          <a:p>
            <a:r>
              <a:rPr kumimoji="1" lang="ko-Kore-KR" altLang="en-US" b="1" dirty="0">
                <a:solidFill>
                  <a:srgbClr val="2E75B6"/>
                </a:solidFill>
              </a:rPr>
              <a:t>이에 </a:t>
            </a:r>
            <a:r>
              <a:rPr kumimoji="1" lang="en-US" altLang="ko-Kore-KR" b="1" dirty="0">
                <a:solidFill>
                  <a:srgbClr val="2E75B6"/>
                </a:solidFill>
                <a:sym typeface="Wingdings" pitchFamily="2" charset="2"/>
              </a:rPr>
              <a:t>ARMv8 </a:t>
            </a:r>
            <a:r>
              <a:rPr kumimoji="1" lang="ko-Kore-KR" altLang="en-US" b="1" dirty="0">
                <a:solidFill>
                  <a:srgbClr val="2E75B6"/>
                </a:solidFill>
                <a:sym typeface="Wingdings" pitchFamily="2" charset="2"/>
              </a:rPr>
              <a:t>상에서 격자 기반 암호 최적화 연구 동향 조사</a:t>
            </a:r>
            <a:endParaRPr kumimoji="1" lang="en-US" altLang="ko-Kore-KR" b="1" dirty="0">
              <a:solidFill>
                <a:srgbClr val="2E75B6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63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8761-7636-27C4-51B2-1BD72938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ARMv8 </a:t>
            </a:r>
            <a:r>
              <a:rPr kumimoji="1" lang="ko-Kore-KR" altLang="en-US" dirty="0"/>
              <a:t>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89E40-B2B9-3945-5496-AA5DC8FAD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603875"/>
          </a:xfrm>
        </p:spPr>
        <p:txBody>
          <a:bodyPr/>
          <a:lstStyle/>
          <a:p>
            <a:r>
              <a:rPr lang="en" altLang="ko-Kore-KR" dirty="0"/>
              <a:t>ARMv8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2011</a:t>
            </a:r>
            <a:r>
              <a:rPr lang="ko-KR" altLang="en-US" dirty="0"/>
              <a:t>년에 도입된 </a:t>
            </a:r>
            <a:r>
              <a:rPr lang="en-US" altLang="ko-KR" dirty="0"/>
              <a:t>64-bit</a:t>
            </a:r>
            <a:r>
              <a:rPr lang="ko-KR" altLang="en-US" dirty="0"/>
              <a:t> 기반의 </a:t>
            </a:r>
            <a:r>
              <a:rPr lang="en" altLang="ko-Kore-KR" dirty="0"/>
              <a:t>RISC </a:t>
            </a:r>
            <a:r>
              <a:rPr lang="ko-KR" altLang="en-US" dirty="0"/>
              <a:t>아키텍처</a:t>
            </a:r>
            <a:endParaRPr lang="en" altLang="ko-Kore-KR" dirty="0"/>
          </a:p>
          <a:p>
            <a:pPr lvl="1"/>
            <a:r>
              <a:rPr lang="ko-KR" altLang="en-US" dirty="0"/>
              <a:t>고성능</a:t>
            </a:r>
            <a:r>
              <a:rPr lang="en-US" altLang="ko-KR" dirty="0"/>
              <a:t>·</a:t>
            </a:r>
            <a:r>
              <a:rPr lang="ko-KR" altLang="en-US" dirty="0"/>
              <a:t>저전력 설계를 목표로 개발된 최신 </a:t>
            </a:r>
            <a:r>
              <a:rPr lang="en" altLang="ko-Kore-KR" dirty="0"/>
              <a:t>ARM ISA</a:t>
            </a:r>
            <a:r>
              <a:rPr lang="en-US" altLang="ko-KR" dirty="0"/>
              <a:t>(</a:t>
            </a:r>
            <a:r>
              <a:rPr lang="en" altLang="ko-Kore-KR" dirty="0"/>
              <a:t>Instruction Set Architecture</a:t>
            </a:r>
            <a:r>
              <a:rPr lang="en-US" altLang="ko-KR" dirty="0"/>
              <a:t>)</a:t>
            </a:r>
            <a:endParaRPr lang="en" altLang="ko-Kore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64-bit</a:t>
            </a:r>
            <a:r>
              <a:rPr lang="ko-KR" altLang="en-US" b="1" dirty="0">
                <a:solidFill>
                  <a:srgbClr val="FF0000"/>
                </a:solidFill>
              </a:rPr>
              <a:t> 명령어 </a:t>
            </a:r>
            <a:r>
              <a:rPr kumimoji="1" lang="ko-KR" altLang="en-US" b="1" dirty="0">
                <a:solidFill>
                  <a:srgbClr val="FF0000"/>
                </a:solidFill>
              </a:rPr>
              <a:t>및 </a:t>
            </a:r>
            <a:r>
              <a:rPr kumimoji="1" lang="en-US" altLang="ko-KR" b="1" dirty="0">
                <a:solidFill>
                  <a:srgbClr val="FF0000"/>
                </a:solidFill>
              </a:rPr>
              <a:t>NEON SIMD </a:t>
            </a:r>
            <a:r>
              <a:rPr kumimoji="1" lang="ko-KR" altLang="en-US" b="1" dirty="0">
                <a:solidFill>
                  <a:srgbClr val="FF0000"/>
                </a:solidFill>
              </a:rPr>
              <a:t>벡터 연산 지원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64-bit </a:t>
            </a:r>
            <a:r>
              <a:rPr lang="ko-KR" altLang="en-US" dirty="0"/>
              <a:t>범용 레지스터 </a:t>
            </a:r>
            <a:r>
              <a:rPr lang="en-US" altLang="ko-KR" dirty="0"/>
              <a:t>31</a:t>
            </a:r>
            <a:r>
              <a:rPr lang="ko-KR" altLang="en-US" dirty="0"/>
              <a:t>개 제공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128-bit </a:t>
            </a:r>
            <a:r>
              <a:rPr lang="ko-KR" altLang="en-US" b="1" dirty="0">
                <a:solidFill>
                  <a:srgbClr val="2E75B6"/>
                </a:solidFill>
              </a:rPr>
              <a:t>벡터</a:t>
            </a:r>
            <a:r>
              <a:rPr lang="en-US" altLang="ko-KR" b="1" dirty="0">
                <a:solidFill>
                  <a:srgbClr val="2E75B6"/>
                </a:solidFill>
              </a:rPr>
              <a:t> </a:t>
            </a:r>
            <a:r>
              <a:rPr lang="ko-KR" altLang="en-US" b="1" dirty="0">
                <a:solidFill>
                  <a:srgbClr val="2E75B6"/>
                </a:solidFill>
              </a:rPr>
              <a:t>레지스터 </a:t>
            </a:r>
            <a:r>
              <a:rPr lang="en-US" altLang="ko-KR" b="1" dirty="0">
                <a:solidFill>
                  <a:srgbClr val="2E75B6"/>
                </a:solidFill>
              </a:rPr>
              <a:t>32</a:t>
            </a:r>
            <a:r>
              <a:rPr lang="ko-KR" altLang="en-US" b="1" dirty="0">
                <a:solidFill>
                  <a:srgbClr val="2E75B6"/>
                </a:solidFill>
              </a:rPr>
              <a:t>개 제공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SIMD </a:t>
            </a:r>
            <a:r>
              <a:rPr lang="ko-KR" altLang="en-US" b="1" dirty="0">
                <a:solidFill>
                  <a:srgbClr val="FF0000"/>
                </a:solidFill>
              </a:rPr>
              <a:t>명령어를 통해 </a:t>
            </a:r>
            <a:r>
              <a:rPr lang="ko-Kore-KR" altLang="en-US" b="1" dirty="0">
                <a:solidFill>
                  <a:srgbClr val="FF0000"/>
                </a:solidFill>
              </a:rPr>
              <a:t>연산</a:t>
            </a:r>
            <a:r>
              <a:rPr lang="ko-KR" altLang="en-US" b="1" dirty="0">
                <a:solidFill>
                  <a:srgbClr val="FF0000"/>
                </a:solidFill>
              </a:rPr>
              <a:t> 병렬 처리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연산 등 반복 구조 연산의 병렬 처리 가능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데이터 크기에 맞게 레지스터 재구성 가능 </a:t>
            </a:r>
            <a:r>
              <a:rPr lang="en-US" altLang="ko-KR" b="1" dirty="0">
                <a:solidFill>
                  <a:srgbClr val="2E75B6"/>
                </a:solidFill>
              </a:rPr>
              <a:t>-&gt; </a:t>
            </a:r>
            <a:r>
              <a:rPr lang="ko-KR" altLang="en-US" b="1" dirty="0">
                <a:solidFill>
                  <a:srgbClr val="2E75B6"/>
                </a:solidFill>
              </a:rPr>
              <a:t>데이터 특성에 맞게 병렬 연산 가능</a:t>
            </a:r>
            <a:endParaRPr lang="en-US" altLang="ko-KR" b="1" dirty="0">
              <a:solidFill>
                <a:srgbClr val="2E75B6"/>
              </a:solidFill>
            </a:endParaRPr>
          </a:p>
          <a:p>
            <a:endParaRPr kumimoji="1" lang="ko-Kore-KR" altLang="en-US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DF6F548E-9986-91AD-A21E-FB74660B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02099"/>
              </p:ext>
            </p:extLst>
          </p:nvPr>
        </p:nvGraphicFramePr>
        <p:xfrm>
          <a:off x="221202" y="4699734"/>
          <a:ext cx="5773936" cy="54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71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542072533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252313853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690255077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411048100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834468667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242294601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1788115588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967591003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265071">
                <a:tc gridSpan="8"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319F5DF-4E45-C61C-46C7-B06428E4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7313"/>
              </p:ext>
            </p:extLst>
          </p:nvPr>
        </p:nvGraphicFramePr>
        <p:xfrm>
          <a:off x="6289809" y="4699734"/>
          <a:ext cx="5773928" cy="54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1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265071">
                <a:tc gridSpan="4"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ABD3C30-CB93-5AFD-E056-AC37AA84F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49270"/>
              </p:ext>
            </p:extLst>
          </p:nvPr>
        </p:nvGraphicFramePr>
        <p:xfrm>
          <a:off x="232974" y="5860175"/>
          <a:ext cx="5773932" cy="54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3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1443483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1443483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1443483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265071">
                <a:tc gridSpan="2"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A9C618-A835-3176-49A1-2AFC477BF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81568"/>
              </p:ext>
            </p:extLst>
          </p:nvPr>
        </p:nvGraphicFramePr>
        <p:xfrm>
          <a:off x="6301581" y="5868481"/>
          <a:ext cx="5762156" cy="28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078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2881078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</a:tblGrid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825" marR="64825" marT="32412" marB="324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825" marR="64825" marT="32412" marB="324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06C0C57-3416-4302-78C5-E701C32B9434}"/>
              </a:ext>
            </a:extLst>
          </p:cNvPr>
          <p:cNvSpPr txBox="1"/>
          <p:nvPr/>
        </p:nvSpPr>
        <p:spPr>
          <a:xfrm>
            <a:off x="1977489" y="5241183"/>
            <a:ext cx="22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16B / 8B (Byte, 8-bit)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7A9D-03C1-234F-E2EE-9A52E0DD3BAC}"/>
              </a:ext>
            </a:extLst>
          </p:cNvPr>
          <p:cNvSpPr txBox="1"/>
          <p:nvPr/>
        </p:nvSpPr>
        <p:spPr>
          <a:xfrm>
            <a:off x="7717197" y="6220522"/>
            <a:ext cx="276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2D (Double Word, 64-bit)</a:t>
            </a:r>
            <a:endParaRPr lang="ko-KR" alt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EA9E7-3F74-2600-072A-79B49E840CB4}"/>
              </a:ext>
            </a:extLst>
          </p:cNvPr>
          <p:cNvSpPr txBox="1"/>
          <p:nvPr/>
        </p:nvSpPr>
        <p:spPr>
          <a:xfrm>
            <a:off x="1877943" y="6399573"/>
            <a:ext cx="248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4S / 2S (Word, 32-bit)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63D32D-7A09-F2FB-CC87-88F2C66A6B6C}"/>
              </a:ext>
            </a:extLst>
          </p:cNvPr>
          <p:cNvSpPr txBox="1"/>
          <p:nvPr/>
        </p:nvSpPr>
        <p:spPr>
          <a:xfrm>
            <a:off x="7729745" y="5251693"/>
            <a:ext cx="28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8H / 4H (Half Word, 16-bit)</a:t>
            </a:r>
          </a:p>
        </p:txBody>
      </p:sp>
    </p:spTree>
    <p:extLst>
      <p:ext uri="{BB962C8B-B14F-4D97-AF65-F5344CB8AC3E}">
        <p14:creationId xmlns:p14="http://schemas.microsoft.com/office/powerpoint/2010/main" val="232149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91D11-27AE-E25E-49CF-DB33D071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F604C3-5812-7E85-4D96-10F3962AA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NTT:</a:t>
            </a:r>
            <a:r>
              <a:rPr lang="ko-KR" altLang="en-US" dirty="0"/>
              <a:t> 이산 푸리에 변환을 </a:t>
            </a:r>
            <a:r>
              <a:rPr lang="ko-KR" altLang="en-US" dirty="0" err="1"/>
              <a:t>유한체</a:t>
            </a:r>
            <a:r>
              <a:rPr lang="ko-KR" altLang="en-US" dirty="0"/>
              <a:t> 위에서 수행한 형태  </a:t>
            </a:r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주로 격자 기반 암호의 고속 다항식 곱셈 연산에 활용됨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en" altLang="ko-Kore-KR" b="1" dirty="0">
                <a:solidFill>
                  <a:srgbClr val="FF0000"/>
                </a:solidFill>
              </a:rPr>
              <a:t>NTT</a:t>
            </a:r>
            <a:r>
              <a:rPr lang="ko-KR" altLang="en-US" b="1" dirty="0">
                <a:solidFill>
                  <a:srgbClr val="FF0000"/>
                </a:solidFill>
              </a:rPr>
              <a:t>는 다항식 곱셈을 </a:t>
            </a:r>
            <a:r>
              <a:rPr lang="en" altLang="ko-Kore-KR" b="1" dirty="0">
                <a:solidFill>
                  <a:srgbClr val="FF0000"/>
                </a:solidFill>
              </a:rPr>
              <a:t>O(n²) → O(n log n)</a:t>
            </a:r>
            <a:r>
              <a:rPr lang="ko-KR" altLang="en-US" b="1" dirty="0" err="1">
                <a:solidFill>
                  <a:srgbClr val="FF0000"/>
                </a:solidFill>
              </a:rPr>
              <a:t>으로</a:t>
            </a:r>
            <a:r>
              <a:rPr lang="ko-KR" altLang="en-US" b="1" dirty="0">
                <a:solidFill>
                  <a:srgbClr val="FF0000"/>
                </a:solidFill>
              </a:rPr>
              <a:t> 가속화 가능 </a:t>
            </a:r>
            <a:endParaRPr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407B8-7839-3539-3129-A16105CA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NTT</a:t>
            </a:r>
            <a:r>
              <a:rPr lang="en-US" altLang="ko-KR" sz="3600" dirty="0">
                <a:latin typeface="+mj-ea"/>
              </a:rPr>
              <a:t>(Number-Theoretic Transform)</a:t>
            </a:r>
            <a:endParaRPr kumimoji="1" lang="ko-Kore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6701EB3-D655-B24B-922A-047ABAF85779}"/>
              </a:ext>
            </a:extLst>
          </p:cNvPr>
          <p:cNvSpPr txBox="1">
            <a:spLocks/>
          </p:cNvSpPr>
          <p:nvPr/>
        </p:nvSpPr>
        <p:spPr>
          <a:xfrm>
            <a:off x="2008810" y="6269831"/>
            <a:ext cx="3228897" cy="76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latin typeface="+mn-ea"/>
              </a:rPr>
              <a:t>입력 다항식</a:t>
            </a: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시간 영역</a:t>
            </a:r>
            <a:r>
              <a:rPr lang="en-US" altLang="ko-KR" sz="1600">
                <a:latin typeface="+mn-ea"/>
              </a:rPr>
              <a:t>)</a:t>
            </a:r>
            <a:r>
              <a:rPr lang="ko-KR" altLang="en-US" sz="1600">
                <a:latin typeface="+mn-ea"/>
              </a:rPr>
              <a:t>을      주파수 영역의 데이터로 변환</a:t>
            </a:r>
            <a:endParaRPr lang="ko-Kore-KR" altLang="en-US" sz="1600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D0B5C7-1192-9FA6-31D7-30189527A6C3}"/>
              </a:ext>
            </a:extLst>
          </p:cNvPr>
          <p:cNvGrpSpPr/>
          <p:nvPr/>
        </p:nvGrpSpPr>
        <p:grpSpPr>
          <a:xfrm>
            <a:off x="3076720" y="2670191"/>
            <a:ext cx="5738000" cy="3402865"/>
            <a:chOff x="2335468" y="1764155"/>
            <a:chExt cx="7521064" cy="46598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5E29157-CD11-161A-52D4-1687062F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468" y="1764155"/>
              <a:ext cx="7521064" cy="45887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FAC1C4-9005-E1B3-4AC6-0118E0198340}"/>
                </a:ext>
              </a:extLst>
            </p:cNvPr>
            <p:cNvSpPr/>
            <p:nvPr/>
          </p:nvSpPr>
          <p:spPr>
            <a:xfrm>
              <a:off x="2734492" y="5980666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7446AC-9870-2F7D-C8D5-7A8B82797A09}"/>
                </a:ext>
              </a:extLst>
            </p:cNvPr>
            <p:cNvSpPr/>
            <p:nvPr/>
          </p:nvSpPr>
          <p:spPr>
            <a:xfrm>
              <a:off x="6330656" y="6001258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D94E822F-F2A1-C6F0-1810-0AAAEA92A4F4}"/>
              </a:ext>
            </a:extLst>
          </p:cNvPr>
          <p:cNvSpPr txBox="1">
            <a:spLocks/>
          </p:cNvSpPr>
          <p:nvPr/>
        </p:nvSpPr>
        <p:spPr>
          <a:xfrm>
            <a:off x="1487161" y="5809704"/>
            <a:ext cx="4272197" cy="422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Forward: Cooley-Tukey(CT)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0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562D25A-5695-8572-EAF3-E895E1D7AD55}"/>
              </a:ext>
            </a:extLst>
          </p:cNvPr>
          <p:cNvSpPr txBox="1">
            <a:spLocks/>
          </p:cNvSpPr>
          <p:nvPr/>
        </p:nvSpPr>
        <p:spPr>
          <a:xfrm>
            <a:off x="5955397" y="5777719"/>
            <a:ext cx="4941947" cy="42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Inverse: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Gentleman-Sande(GS)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1" lang="ko-Kore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FDC495B-9778-B117-4256-AF41D4C67837}"/>
              </a:ext>
            </a:extLst>
          </p:cNvPr>
          <p:cNvSpPr txBox="1">
            <a:spLocks/>
          </p:cNvSpPr>
          <p:nvPr/>
        </p:nvSpPr>
        <p:spPr>
          <a:xfrm>
            <a:off x="6397773" y="6200551"/>
            <a:ext cx="3583801" cy="69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주파수 영역으로 변환된 데이터를 시간 영역의 다항식으로 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변환 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CEFB71-ABD4-A229-7EF8-5F64B550B2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9" r="21027"/>
          <a:stretch/>
        </p:blipFill>
        <p:spPr>
          <a:xfrm>
            <a:off x="9949363" y="2478472"/>
            <a:ext cx="1715605" cy="1353132"/>
          </a:xfrm>
          <a:prstGeom prst="rect">
            <a:avLst/>
          </a:prstGeom>
        </p:spPr>
      </p:pic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E536C48-8F9A-9C4C-5F7D-0B504C2ACCFB}"/>
              </a:ext>
            </a:extLst>
          </p:cNvPr>
          <p:cNvSpPr txBox="1">
            <a:spLocks/>
          </p:cNvSpPr>
          <p:nvPr/>
        </p:nvSpPr>
        <p:spPr>
          <a:xfrm>
            <a:off x="9686126" y="3739394"/>
            <a:ext cx="2093954" cy="60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버터플라이 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NTT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기본 연산 단위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87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762A-FAC4-E9C6-3FC0-C6BCD57A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E8A6-ACD0-DDB0-747F-7D1A10C2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Crystals-</a:t>
            </a:r>
            <a:r>
              <a:rPr lang="en" altLang="ko-Kore-KR" dirty="0" err="1"/>
              <a:t>Dilithium</a:t>
            </a:r>
            <a:r>
              <a:rPr lang="en" altLang="ko-Kore-KR" dirty="0"/>
              <a:t> on 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7B163-CA75-7ACD-E7B3-296F823B7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ARMv8 </a:t>
            </a:r>
            <a:r>
              <a:rPr kumimoji="1" lang="ko-Kore-KR" altLang="en-US" dirty="0"/>
              <a:t>플랫폼 상에서 </a:t>
            </a:r>
            <a:r>
              <a:rPr kumimoji="1" lang="en-US" altLang="ko-Kore-KR" b="1" dirty="0">
                <a:solidFill>
                  <a:srgbClr val="FF0000"/>
                </a:solidFill>
              </a:rPr>
              <a:t>Crystals-</a:t>
            </a:r>
            <a:r>
              <a:rPr kumimoji="1" lang="en-US" altLang="ko-Kore-KR" b="1" dirty="0" err="1">
                <a:solidFill>
                  <a:srgbClr val="FF0000"/>
                </a:solidFill>
              </a:rPr>
              <a:t>Dilithium</a:t>
            </a:r>
            <a:r>
              <a:rPr kumimoji="1" lang="ko-Kore-KR" altLang="en-US" dirty="0"/>
              <a:t>을 최적화한 연구 사례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Dilithium</a:t>
            </a:r>
            <a:r>
              <a:rPr kumimoji="1" lang="en-US" altLang="ko-Kore-KR" dirty="0"/>
              <a:t>: NIST PQC </a:t>
            </a:r>
            <a:r>
              <a:rPr kumimoji="1" lang="ko-Kore-KR" altLang="en-US" dirty="0"/>
              <a:t>공모전 표준으로 선정된 격자 기반 전자서명 알고리즘</a:t>
            </a:r>
            <a:endParaRPr kumimoji="1" lang="en-US" altLang="ko-Kore-KR" dirty="0"/>
          </a:p>
          <a:p>
            <a:pPr lvl="1"/>
            <a:r>
              <a:rPr lang="en" altLang="ko-Kore-KR" dirty="0"/>
              <a:t>Module-LWE </a:t>
            </a:r>
            <a:r>
              <a:rPr lang="ko-KR" altLang="en-US" dirty="0"/>
              <a:t>문제 기반</a:t>
            </a:r>
            <a:endParaRPr kumimoji="1" lang="en-US" altLang="ko-Kore-KR" dirty="0"/>
          </a:p>
          <a:p>
            <a:r>
              <a:rPr kumimoji="1" lang="ko-Kore-KR" altLang="en-US" dirty="0"/>
              <a:t>대상 플랫폼</a:t>
            </a:r>
            <a:r>
              <a:rPr kumimoji="1" lang="en-US" altLang="ko-Kore-KR" dirty="0"/>
              <a:t>: Jetson Xavier(ARMv8.2)</a:t>
            </a:r>
          </a:p>
          <a:p>
            <a:r>
              <a:rPr kumimoji="1" lang="ko-Kore-KR" altLang="en-US" dirty="0"/>
              <a:t>주요 최적화 전략</a:t>
            </a:r>
            <a:endParaRPr kumimoji="1" lang="en-US" altLang="ko-Kore-KR" dirty="0"/>
          </a:p>
          <a:p>
            <a:pPr lvl="1"/>
            <a:r>
              <a:rPr kumimoji="1" lang="en-US" altLang="ko-Kore-KR" b="1" dirty="0">
                <a:solidFill>
                  <a:srgbClr val="2E75B6"/>
                </a:solidFill>
              </a:rPr>
              <a:t>Merging: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불필요한 메모리 접근 감소</a:t>
            </a:r>
            <a:endParaRPr kumimoji="1" lang="en-US" altLang="ko-Kore-KR" dirty="0"/>
          </a:p>
          <a:p>
            <a:pPr lvl="1"/>
            <a:r>
              <a:rPr kumimoji="1" lang="en-US" altLang="ko-Kore-KR" b="1" dirty="0">
                <a:solidFill>
                  <a:srgbClr val="2E75B6"/>
                </a:solidFill>
              </a:rPr>
              <a:t>Register Holding: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레지스터 내 값 보존</a:t>
            </a:r>
            <a:endParaRPr kumimoji="1" lang="en-US" altLang="ko-Kore-KR" dirty="0"/>
          </a:p>
          <a:p>
            <a:pPr lvl="1"/>
            <a:r>
              <a:rPr kumimoji="1" lang="en-US" altLang="ko-Kore-KR" b="1" dirty="0">
                <a:solidFill>
                  <a:srgbClr val="2E75B6"/>
                </a:solidFill>
              </a:rPr>
              <a:t>Interleaving</a:t>
            </a:r>
            <a:r>
              <a:rPr kumimoji="1" lang="en-US" altLang="ko-KR" b="1" dirty="0">
                <a:solidFill>
                  <a:srgbClr val="2E75B6"/>
                </a:solidFill>
              </a:rPr>
              <a:t>:</a:t>
            </a:r>
            <a:r>
              <a:rPr kumimoji="1" lang="en-US" altLang="ko-KR" dirty="0"/>
              <a:t> ARM core + NEON </a:t>
            </a:r>
            <a:r>
              <a:rPr kumimoji="1" lang="ko-KR" altLang="en-US" dirty="0"/>
              <a:t>병렬 사용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2325DEE-594B-3074-76F8-AC9307FA1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81976"/>
              </p:ext>
            </p:extLst>
          </p:nvPr>
        </p:nvGraphicFramePr>
        <p:xfrm>
          <a:off x="803728" y="4661050"/>
          <a:ext cx="10584544" cy="208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25968">
                <a:tc>
                  <a:txBody>
                    <a:bodyPr/>
                    <a:lstStyle/>
                    <a:p>
                      <a:r>
                        <a:rPr lang="en-US" altLang="ko-KR" dirty="0"/>
                        <a:t>Dilithium-3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기존 </a:t>
                      </a:r>
                      <a:r>
                        <a:rPr lang="en-US" altLang="ko-KR"/>
                        <a:t>(</a:t>
                      </a:r>
                      <a:r>
                        <a:rPr lang="en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최적화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 err="1"/>
                        <a:t>KeyGen</a:t>
                      </a:r>
                      <a:endParaRPr lang="e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253,395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176,174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+43.83%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1,257,304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589,567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+113.25%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Verify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255,421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179,971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+41.92%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92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6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38EAC-48A7-C828-6BD3-8B3B4147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11A4-E776-1D9A-D93D-DD948499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Crystals-</a:t>
            </a:r>
            <a:r>
              <a:rPr lang="en" altLang="ko-Kore-KR" dirty="0" err="1"/>
              <a:t>Dilithium</a:t>
            </a:r>
            <a:r>
              <a:rPr lang="en" altLang="ko-Kore-KR" dirty="0"/>
              <a:t> on ARMv8</a:t>
            </a:r>
            <a:r>
              <a:rPr lang="ko-Kore-KR" altLang="en-US" dirty="0"/>
              <a:t> 최적화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C8387-B925-208F-6444-1D2AF1B1F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 err="1"/>
              <a:t>Dilithium</a:t>
            </a:r>
            <a:r>
              <a:rPr kumimoji="1" lang="ko-Kore-KR" altLang="en-US" dirty="0"/>
              <a:t>의 핵심 연산인 </a:t>
            </a:r>
            <a:r>
              <a:rPr kumimoji="1" lang="en-US" altLang="ko-Kore-KR" b="1" dirty="0">
                <a:solidFill>
                  <a:srgbClr val="FF0000"/>
                </a:solidFill>
              </a:rPr>
              <a:t>NTT/</a:t>
            </a:r>
            <a:r>
              <a:rPr kumimoji="1" lang="en-US" altLang="ko-Kore-KR" b="1" dirty="0" err="1">
                <a:solidFill>
                  <a:srgbClr val="FF0000"/>
                </a:solidFill>
              </a:rPr>
              <a:t>InvNTT</a:t>
            </a:r>
            <a:r>
              <a:rPr kumimoji="1" lang="en-US" altLang="ko-Kore-KR" b="1" dirty="0">
                <a:solidFill>
                  <a:srgbClr val="FF0000"/>
                </a:solidFill>
              </a:rPr>
              <a:t>/Point-wise</a:t>
            </a:r>
            <a:r>
              <a:rPr kumimoji="1" lang="ko-Kore-KR" altLang="en-US" b="1" dirty="0">
                <a:solidFill>
                  <a:srgbClr val="FF0000"/>
                </a:solidFill>
              </a:rPr>
              <a:t>에 대해 최적화 적용</a:t>
            </a:r>
            <a:endParaRPr kumimoji="1" lang="en-US" altLang="ko-Kore-KR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7DE424E-5E46-60B3-2DA2-62E7B2B06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23279"/>
              </p:ext>
            </p:extLst>
          </p:nvPr>
        </p:nvGraphicFramePr>
        <p:xfrm>
          <a:off x="547943" y="1922460"/>
          <a:ext cx="11096113" cy="447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923">
                  <a:extLst>
                    <a:ext uri="{9D8B030D-6E8A-4147-A177-3AD203B41FA5}">
                      <a16:colId xmlns:a16="http://schemas.microsoft.com/office/drawing/2014/main" val="4280760788"/>
                    </a:ext>
                  </a:extLst>
                </a:gridCol>
                <a:gridCol w="7621190">
                  <a:extLst>
                    <a:ext uri="{9D8B030D-6E8A-4147-A177-3AD203B41FA5}">
                      <a16:colId xmlns:a16="http://schemas.microsoft.com/office/drawing/2014/main" val="4186043205"/>
                    </a:ext>
                  </a:extLst>
                </a:gridCol>
              </a:tblGrid>
              <a:tr h="724875">
                <a:tc>
                  <a:txBody>
                    <a:bodyPr/>
                    <a:lstStyle/>
                    <a:p>
                      <a:r>
                        <a:rPr lang="ko-KR" altLang="en-US" dirty="0"/>
                        <a:t>핵심 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최적화 기법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460227"/>
                  </a:ext>
                </a:extLst>
              </a:tr>
              <a:tr h="1251155">
                <a:tc>
                  <a:txBody>
                    <a:bodyPr/>
                    <a:lstStyle/>
                    <a:p>
                      <a:r>
                        <a:rPr lang="en" b="1" dirty="0"/>
                        <a:t>NTT (</a:t>
                      </a:r>
                      <a:r>
                        <a:rPr lang="ko-KR" altLang="en-US" b="1" dirty="0" err="1"/>
                        <a:t>정방향</a:t>
                      </a:r>
                      <a:r>
                        <a:rPr lang="en-US" altLang="ko-KR" b="1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NEON </a:t>
                      </a:r>
                      <a:r>
                        <a:rPr lang="ko-KR" altLang="en-US" dirty="0"/>
                        <a:t>병렬화를 위한 </a:t>
                      </a:r>
                      <a:r>
                        <a:rPr lang="en" dirty="0"/>
                        <a:t>Butterfly task-parallelism </a:t>
                      </a:r>
                      <a:r>
                        <a:rPr lang="ko-KR" altLang="en-US" dirty="0"/>
                        <a:t>적용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Depth 0–2</a:t>
                      </a:r>
                      <a:r>
                        <a:rPr lang="ko-KR" altLang="en-US" dirty="0"/>
                        <a:t>는 </a:t>
                      </a:r>
                      <a:r>
                        <a:rPr lang="en" dirty="0"/>
                        <a:t>Merging </a:t>
                      </a:r>
                      <a:r>
                        <a:rPr lang="ko-KR" altLang="en-US" dirty="0"/>
                        <a:t>방식으로 메모리 접근 최소화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Depth 3–7</a:t>
                      </a:r>
                      <a:r>
                        <a:rPr lang="ko-KR" altLang="en-US" dirty="0"/>
                        <a:t>는 </a:t>
                      </a:r>
                      <a:r>
                        <a:rPr lang="en" dirty="0"/>
                        <a:t>vector register holding </a:t>
                      </a:r>
                      <a:r>
                        <a:rPr lang="en" dirty="0" err="1"/>
                        <a:t>방식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130140"/>
                  </a:ext>
                </a:extLst>
              </a:tr>
              <a:tr h="1251155">
                <a:tc>
                  <a:txBody>
                    <a:bodyPr/>
                    <a:lstStyle/>
                    <a:p>
                      <a:r>
                        <a:rPr lang="en" b="1" dirty="0"/>
                        <a:t>Inverse NTT (</a:t>
                      </a:r>
                      <a:r>
                        <a:rPr lang="ko-KR" altLang="en-US" b="1" dirty="0" err="1"/>
                        <a:t>역변환</a:t>
                      </a:r>
                      <a:r>
                        <a:rPr lang="en-US" altLang="ko-KR" b="1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NTT</a:t>
                      </a:r>
                      <a:r>
                        <a:rPr lang="ko-KR" altLang="en-US" dirty="0"/>
                        <a:t>와 유사한 방식의 병렬화 적용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Register holding </a:t>
                      </a:r>
                      <a:r>
                        <a:rPr lang="ko-KR" altLang="en-US" dirty="0"/>
                        <a:t>및 </a:t>
                      </a:r>
                      <a:r>
                        <a:rPr lang="en" dirty="0"/>
                        <a:t>interleaving </a:t>
                      </a:r>
                      <a:r>
                        <a:rPr lang="ko-KR" altLang="en-US" dirty="0"/>
                        <a:t>방식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1428"/>
                  </a:ext>
                </a:extLst>
              </a:tr>
              <a:tr h="1251155">
                <a:tc>
                  <a:txBody>
                    <a:bodyPr/>
                    <a:lstStyle/>
                    <a:p>
                      <a:r>
                        <a:rPr lang="en" b="1" dirty="0"/>
                        <a:t>Point-wise </a:t>
                      </a:r>
                      <a:r>
                        <a:rPr lang="en-US" b="1" dirty="0" err="1"/>
                        <a:t>곱셈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다항식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계수 병렬 처리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ARM core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계수 처리</a:t>
                      </a:r>
                      <a:r>
                        <a:rPr lang="en-US" altLang="ko-KR" dirty="0"/>
                        <a:t>(interleaving)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Montgomery reduction</a:t>
                      </a:r>
                      <a:r>
                        <a:rPr lang="ko-KR" altLang="en-US" dirty="0" err="1"/>
                        <a:t>에</a:t>
                      </a:r>
                      <a:r>
                        <a:rPr lang="ko-KR" altLang="en-US" dirty="0"/>
                        <a:t> </a:t>
                      </a:r>
                      <a:r>
                        <a:rPr lang="en" dirty="0"/>
                        <a:t>barrel shifter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" dirty="0"/>
                        <a:t>SMLSL </a:t>
                      </a:r>
                      <a:r>
                        <a:rPr lang="ko-KR" altLang="en-US" dirty="0"/>
                        <a:t>명령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7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277AC-FBD5-7797-3519-625795B1E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4E60-1CD4-447E-10D2-552C255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HAETAE on ARMv8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907B5-A8D7-B683-C06D-357135172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ARMv8 </a:t>
            </a:r>
            <a:r>
              <a:rPr kumimoji="1" lang="ko-Kore-KR" altLang="en-US" dirty="0"/>
              <a:t>플랫폼 상에서 </a:t>
            </a:r>
            <a:r>
              <a:rPr kumimoji="1" lang="en-US" altLang="ko-Kore-KR" b="1" dirty="0">
                <a:solidFill>
                  <a:srgbClr val="FF0000"/>
                </a:solidFill>
              </a:rPr>
              <a:t>HAETAE </a:t>
            </a:r>
            <a:r>
              <a:rPr kumimoji="1" lang="ko-Kore-KR" altLang="en-US" b="1" dirty="0">
                <a:solidFill>
                  <a:srgbClr val="FF0000"/>
                </a:solidFill>
              </a:rPr>
              <a:t>알고리즘</a:t>
            </a:r>
            <a:r>
              <a:rPr kumimoji="1" lang="ko-Kore-KR" altLang="en-US" dirty="0"/>
              <a:t>을 최적화한 연구 사례</a:t>
            </a:r>
            <a:endParaRPr lang="en-US" altLang="ko-KR" dirty="0"/>
          </a:p>
          <a:p>
            <a:pPr lvl="1"/>
            <a:r>
              <a:rPr lang="en-US" altLang="ko-KR" dirty="0"/>
              <a:t>HAETAE: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표준으로 선정된 격자 기반 전자서명 알고리즘</a:t>
            </a:r>
            <a:endParaRPr lang="en-US" altLang="ko-KR" dirty="0"/>
          </a:p>
          <a:p>
            <a:pPr lvl="1"/>
            <a:r>
              <a:rPr lang="en" altLang="ko-Kore-KR" dirty="0"/>
              <a:t>LWE </a:t>
            </a:r>
            <a:r>
              <a:rPr lang="ko-KR" altLang="en-US" dirty="0"/>
              <a:t>및 </a:t>
            </a:r>
            <a:r>
              <a:rPr lang="en" altLang="ko-Kore-KR" dirty="0"/>
              <a:t>SIS </a:t>
            </a:r>
            <a:r>
              <a:rPr lang="ko-KR" altLang="en-US" dirty="0"/>
              <a:t>문제 기반</a:t>
            </a:r>
            <a:r>
              <a:rPr lang="en-US" altLang="ko-KR" dirty="0"/>
              <a:t>, </a:t>
            </a:r>
            <a:r>
              <a:rPr lang="en" altLang="ko-Kore-KR" dirty="0"/>
              <a:t>Fiat-Shamir with Aborts</a:t>
            </a:r>
            <a:r>
              <a:rPr lang="ko-Kore-KR" altLang="en-US" dirty="0"/>
              <a:t> 구조</a:t>
            </a:r>
            <a:endParaRPr lang="en-US" altLang="ko-Kore-KR" dirty="0"/>
          </a:p>
          <a:p>
            <a:r>
              <a:rPr lang="ko-KR" altLang="en-US" dirty="0"/>
              <a:t>대상 플랫폼</a:t>
            </a:r>
            <a:r>
              <a:rPr lang="en-US" altLang="ko-KR" dirty="0"/>
              <a:t>: Apple M1 Processor</a:t>
            </a:r>
            <a:endParaRPr lang="ko-KR" altLang="en-US" dirty="0"/>
          </a:p>
          <a:p>
            <a:r>
              <a:rPr lang="ko-KR" altLang="en-US" dirty="0"/>
              <a:t>주요 최적화 전략</a:t>
            </a:r>
          </a:p>
          <a:p>
            <a:pPr lvl="1"/>
            <a:r>
              <a:rPr lang="en" altLang="ko-Kore-KR" b="1" dirty="0">
                <a:solidFill>
                  <a:srgbClr val="2E75B6"/>
                </a:solidFill>
              </a:rPr>
              <a:t>NEON </a:t>
            </a:r>
            <a:r>
              <a:rPr lang="ko-KR" altLang="en-US" b="1" dirty="0">
                <a:solidFill>
                  <a:srgbClr val="2E75B6"/>
                </a:solidFill>
              </a:rPr>
              <a:t>명령어</a:t>
            </a:r>
            <a:r>
              <a:rPr lang="en-US" altLang="ko-KR" b="1" dirty="0">
                <a:solidFill>
                  <a:srgbClr val="2E75B6"/>
                </a:solidFill>
              </a:rPr>
              <a:t>(</a:t>
            </a:r>
            <a:r>
              <a:rPr lang="en" altLang="ko-Kore-KR" b="1" dirty="0">
                <a:solidFill>
                  <a:srgbClr val="2E75B6"/>
                </a:solidFill>
              </a:rPr>
              <a:t>SQDMULH, ZIP, TRN </a:t>
            </a:r>
            <a:r>
              <a:rPr lang="ko-KR" altLang="en-US" b="1" dirty="0">
                <a:solidFill>
                  <a:srgbClr val="2E75B6"/>
                </a:solidFill>
              </a:rPr>
              <a:t>등</a:t>
            </a:r>
            <a:r>
              <a:rPr lang="en-US" altLang="ko-KR" b="1" dirty="0">
                <a:solidFill>
                  <a:srgbClr val="2E75B6"/>
                </a:solidFill>
              </a:rPr>
              <a:t>) </a:t>
            </a:r>
            <a:r>
              <a:rPr lang="ko-KR" altLang="en-US" b="1" dirty="0">
                <a:solidFill>
                  <a:srgbClr val="2E75B6"/>
                </a:solidFill>
              </a:rPr>
              <a:t>활용한 </a:t>
            </a:r>
            <a:r>
              <a:rPr lang="en" altLang="ko-Kore-KR" b="1" dirty="0">
                <a:solidFill>
                  <a:srgbClr val="2E75B6"/>
                </a:solidFill>
              </a:rPr>
              <a:t>SIMD </a:t>
            </a:r>
            <a:r>
              <a:rPr lang="ko-KR" altLang="en-US" b="1" dirty="0">
                <a:solidFill>
                  <a:srgbClr val="2E75B6"/>
                </a:solidFill>
              </a:rPr>
              <a:t>최적화</a:t>
            </a:r>
            <a:endParaRPr lang="en-US" altLang="ko-KR" dirty="0"/>
          </a:p>
          <a:p>
            <a:pPr lvl="1"/>
            <a:r>
              <a:rPr lang="ko-KR" altLang="en-US" dirty="0"/>
              <a:t>데이터 재정렬과 사전 계산을 통한 메모리 접근 최소화</a:t>
            </a:r>
          </a:p>
          <a:p>
            <a:endParaRPr lang="ko-KR" altLang="en-US" dirty="0"/>
          </a:p>
          <a:p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4183809-AFB2-1B7F-5C2B-357709FB6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9512"/>
              </p:ext>
            </p:extLst>
          </p:nvPr>
        </p:nvGraphicFramePr>
        <p:xfrm>
          <a:off x="803728" y="4460722"/>
          <a:ext cx="10584544" cy="208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25968">
                <a:tc>
                  <a:txBody>
                    <a:bodyPr/>
                    <a:lstStyle/>
                    <a:p>
                      <a:r>
                        <a:rPr lang="en" b="1" dirty="0"/>
                        <a:t>HAETAE-180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최적화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 err="1"/>
                        <a:t>KeyGen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1,502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1,295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+13.78%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Sign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4,198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3,721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>
                          <a:solidFill>
                            <a:srgbClr val="FF0000"/>
                          </a:solidFill>
                        </a:rPr>
                        <a:t>+11.36%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Verify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+21.47%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92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33ED-65C0-F1C1-BB93-7D67C73C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CEC3-F562-4F47-ECA9-F2E8365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HAETAE on ARMv8 </a:t>
            </a:r>
            <a:r>
              <a:rPr lang="ko-Kore-KR" altLang="en-US" dirty="0"/>
              <a:t>최적화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595B-26DC-C755-A98E-D8F5F9CEE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FF0000"/>
                </a:solidFill>
              </a:rPr>
              <a:t>NTT, Inverse-NTT, Montgomery </a:t>
            </a:r>
            <a:r>
              <a:rPr lang="ko-KR" altLang="en-US" dirty="0"/>
              <a:t>연산에 대해 최적화 적용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32D1EEC-891E-1A09-12E8-D75D22519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736286"/>
                  </p:ext>
                </p:extLst>
              </p:nvPr>
            </p:nvGraphicFramePr>
            <p:xfrm>
              <a:off x="411162" y="1915886"/>
              <a:ext cx="11368160" cy="4394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5311">
                      <a:extLst>
                        <a:ext uri="{9D8B030D-6E8A-4147-A177-3AD203B41FA5}">
                          <a16:colId xmlns:a16="http://schemas.microsoft.com/office/drawing/2014/main" val="1836722820"/>
                        </a:ext>
                      </a:extLst>
                    </a:gridCol>
                    <a:gridCol w="7112849">
                      <a:extLst>
                        <a:ext uri="{9D8B030D-6E8A-4147-A177-3AD203B41FA5}">
                          <a16:colId xmlns:a16="http://schemas.microsoft.com/office/drawing/2014/main" val="2304190310"/>
                        </a:ext>
                      </a:extLst>
                    </a:gridCol>
                  </a:tblGrid>
                  <a:tr h="523353"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핵심 연산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최적화 기법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6535259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NEON </a:t>
                          </a:r>
                          <a:r>
                            <a:rPr lang="ko-KR" altLang="en-US" dirty="0"/>
                            <a:t>벡터 레지스터를 이용한 병렬화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ZIP1/ZIP2, TRN1</a:t>
                          </a:r>
                          <a:r>
                            <a:rPr lang="ko-KR" altLang="en-US" dirty="0"/>
                            <a:t>을 이용해 데이터 정렬</a:t>
                          </a:r>
                          <a:r>
                            <a:rPr lang="en-US" altLang="ko-KR" dirty="0"/>
                            <a:t> 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SQDMULH</a:t>
                          </a:r>
                          <a:r>
                            <a:rPr lang="ko-KR" altLang="en-US" dirty="0" err="1"/>
                            <a:t>를</a:t>
                          </a:r>
                          <a:r>
                            <a:rPr lang="ko-KR" altLang="en-US" dirty="0"/>
                            <a:t> 활용하여 </a:t>
                          </a:r>
                          <a:r>
                            <a:rPr lang="ko-KR" altLang="en-US" dirty="0" err="1"/>
                            <a:t>모듈러</a:t>
                          </a:r>
                          <a:r>
                            <a:rPr lang="ko-KR" altLang="en-US" dirty="0"/>
                            <a:t> 곱셈 고속화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739302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Inverse-NTT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dirty="0"/>
                            <a:t>NTT</a:t>
                          </a:r>
                          <a:r>
                            <a:rPr lang="ko-KR" altLang="en-US" dirty="0"/>
                            <a:t>와 유사한 방식의 병렬화 적용 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사전 계산된 역 </a:t>
                          </a:r>
                          <a:r>
                            <a:rPr lang="en" dirty="0"/>
                            <a:t>zeta </a:t>
                          </a:r>
                          <a:r>
                            <a:rPr lang="ko-KR" altLang="en-US" dirty="0"/>
                            <a:t>값 활용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기법 적용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레지스터 재배열 및 조건 분기 최소화 기법 적용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362818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Pointwise Montgomery </a:t>
                          </a:r>
                          <a:r>
                            <a:rPr lang="ko-KR" altLang="en-US" b="1" dirty="0"/>
                            <a:t>곱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SQDMULH </a:t>
                          </a:r>
                          <a:r>
                            <a:rPr lang="ko-KR" altLang="en-US" dirty="0"/>
                            <a:t>및 </a:t>
                          </a:r>
                          <a:r>
                            <a:rPr lang="en" dirty="0"/>
                            <a:t>SHSUB </a:t>
                          </a:r>
                          <a:r>
                            <a:rPr lang="en" dirty="0" err="1"/>
                            <a:t>명령어</a:t>
                          </a:r>
                          <a:r>
                            <a:rPr lang="ko-KR" altLang="en-US" dirty="0" err="1"/>
                            <a:t>를</a:t>
                          </a:r>
                          <a:r>
                            <a:rPr lang="ko-KR" altLang="en-US" dirty="0"/>
                            <a:t> 통한 곱셈</a:t>
                          </a:r>
                          <a:r>
                            <a:rPr lang="en-US" altLang="ko-KR" dirty="0"/>
                            <a:t>+</a:t>
                          </a:r>
                          <a:r>
                            <a:rPr lang="ko-KR" altLang="en-US" dirty="0" err="1"/>
                            <a:t>모듈러</a:t>
                          </a:r>
                          <a:r>
                            <a:rPr lang="ko-KR" altLang="en-US" dirty="0"/>
                            <a:t> 연산 통합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altLang="ko-KR" dirty="0"/>
                            <a:t>4</a:t>
                          </a:r>
                          <a:r>
                            <a:rPr lang="ko-KR" altLang="en-US" dirty="0"/>
                            <a:t>개 계수를 한 번에 처리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병렬화</a:t>
                          </a:r>
                          <a:r>
                            <a:rPr lang="en-US" altLang="ko-KR" dirty="0"/>
                            <a:t>) </a:t>
                          </a:r>
                          <a:r>
                            <a:rPr lang="ko-KR" altLang="en-US" dirty="0"/>
                            <a:t>기법 적용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고정 레지스터 내</a:t>
                          </a:r>
                          <a:r>
                            <a:rPr lang="en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altLang="ko-Kore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ore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dirty="0"/>
                            <a:t>관리를 통해 반복 최소화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9247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32D1EEC-891E-1A09-12E8-D75D22519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736286"/>
                  </p:ext>
                </p:extLst>
              </p:nvPr>
            </p:nvGraphicFramePr>
            <p:xfrm>
              <a:off x="411162" y="1915886"/>
              <a:ext cx="11368160" cy="4394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5311">
                      <a:extLst>
                        <a:ext uri="{9D8B030D-6E8A-4147-A177-3AD203B41FA5}">
                          <a16:colId xmlns:a16="http://schemas.microsoft.com/office/drawing/2014/main" val="1836722820"/>
                        </a:ext>
                      </a:extLst>
                    </a:gridCol>
                    <a:gridCol w="7112849">
                      <a:extLst>
                        <a:ext uri="{9D8B030D-6E8A-4147-A177-3AD203B41FA5}">
                          <a16:colId xmlns:a16="http://schemas.microsoft.com/office/drawing/2014/main" val="2304190310"/>
                        </a:ext>
                      </a:extLst>
                    </a:gridCol>
                  </a:tblGrid>
                  <a:tr h="523353"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핵심 연산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최적화 기법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6535259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NEON </a:t>
                          </a:r>
                          <a:r>
                            <a:rPr lang="ko-KR" altLang="en-US" dirty="0"/>
                            <a:t>벡터 레지스터를 이용한 병렬화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ZIP1/ZIP2, TRN1</a:t>
                          </a:r>
                          <a:r>
                            <a:rPr lang="ko-KR" altLang="en-US" dirty="0"/>
                            <a:t>을 이용해 데이터 정렬</a:t>
                          </a:r>
                          <a:r>
                            <a:rPr lang="en-US" altLang="ko-KR" dirty="0"/>
                            <a:t> 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SQDMULH</a:t>
                          </a:r>
                          <a:r>
                            <a:rPr lang="ko-KR" altLang="en-US" dirty="0" err="1"/>
                            <a:t>를</a:t>
                          </a:r>
                          <a:r>
                            <a:rPr lang="ko-KR" altLang="en-US" dirty="0"/>
                            <a:t> 활용하여 </a:t>
                          </a:r>
                          <a:r>
                            <a:rPr lang="ko-KR" altLang="en-US" dirty="0" err="1"/>
                            <a:t>모듈러</a:t>
                          </a:r>
                          <a:r>
                            <a:rPr lang="ko-KR" altLang="en-US" dirty="0"/>
                            <a:t> 곱셈 고속화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739302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Inverse-NTT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dirty="0"/>
                            <a:t>NTT</a:t>
                          </a:r>
                          <a:r>
                            <a:rPr lang="ko-KR" altLang="en-US" dirty="0"/>
                            <a:t>와 유사한 방식의 병렬화 적용 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사전 계산된 역 </a:t>
                          </a:r>
                          <a:r>
                            <a:rPr lang="en" dirty="0"/>
                            <a:t>zeta </a:t>
                          </a:r>
                          <a:r>
                            <a:rPr lang="ko-KR" altLang="en-US" dirty="0"/>
                            <a:t>값 활용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기법 적용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레지스터 재배열 및 조건 분기 최소화 기법 적용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362818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Pointwise Montgomery </a:t>
                          </a:r>
                          <a:r>
                            <a:rPr lang="ko-KR" altLang="en-US" b="1" dirty="0"/>
                            <a:t>곱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893" t="-240196" r="-357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9247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95512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1380</Words>
  <Application>Microsoft Macintosh PowerPoint</Application>
  <PresentationFormat>와이드스크린</PresentationFormat>
  <Paragraphs>253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CryptoCraft 테마</vt:lpstr>
      <vt:lpstr>제목 테마</vt:lpstr>
      <vt:lpstr>ARMv8 상에서의 격자 기반 암호 최적 구현 연구 동향</vt:lpstr>
      <vt:lpstr>PowerPoint 프레젠테이션</vt:lpstr>
      <vt:lpstr>격자기반 양자내성암호 개요</vt:lpstr>
      <vt:lpstr>ARMv8 아키텍처</vt:lpstr>
      <vt:lpstr>NTT(Number-Theoretic Transform)</vt:lpstr>
      <vt:lpstr>Crystals-Dilithium on ARMv8</vt:lpstr>
      <vt:lpstr>Crystals-Dilithium on ARMv8 최적화 기법</vt:lpstr>
      <vt:lpstr>HAETAE on ARMv8 </vt:lpstr>
      <vt:lpstr>HAETAE on ARMv8 최적화 기법</vt:lpstr>
      <vt:lpstr>Fast Falcon Signature Generation and Verification Using ARMv8 NEON Instructions</vt:lpstr>
      <vt:lpstr>Falcon on ARMv8 최적화 기법</vt:lpstr>
      <vt:lpstr>Optimizing HAWK Signature Scheme Performance on ARMv8</vt:lpstr>
      <vt:lpstr>HAWK on ARMv8 최적화 기법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90</cp:revision>
  <dcterms:created xsi:type="dcterms:W3CDTF">2019-03-05T04:29:07Z</dcterms:created>
  <dcterms:modified xsi:type="dcterms:W3CDTF">2025-07-03T07:16:05Z</dcterms:modified>
</cp:coreProperties>
</file>