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10"/>
  </p:notesMasterIdLst>
  <p:handoutMasterIdLst>
    <p:handoutMasterId r:id="rId11"/>
  </p:handoutMasterIdLst>
  <p:sldIdLst>
    <p:sldId id="269" r:id="rId3"/>
    <p:sldId id="731" r:id="rId4"/>
    <p:sldId id="733" r:id="rId5"/>
    <p:sldId id="734" r:id="rId6"/>
    <p:sldId id="736" r:id="rId7"/>
    <p:sldId id="735" r:id="rId8"/>
    <p:sldId id="274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68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876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0" y="9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2025-09-01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2025-09-01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663AE6-38C1-0A04-F445-8EBF1FA2DB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DF1DB4E0-0FF2-922C-B135-5DF4E2D65DA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9EBA3643-E984-66E5-FF07-8C1A168E1B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8AFBC5E-20DB-2B0F-00AD-AF74C2A2F1B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002C913-610E-4BF0-B55F-9CE65BBA65D1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379626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DF2459-43CC-DDC0-E5D5-8A97BA7F9E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073ACDB-3CE3-E341-321A-354A3508300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105FE88A-AC5D-A901-7884-F05EC64545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2F7E9DC-D928-9AAB-6189-80EF0E39906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002C913-610E-4BF0-B55F-9CE65BBA65D1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004236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890C8A-1BAF-D19B-11AF-D8EAD2DD34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90FC0346-2628-AA6E-9B74-C293B287655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75C25A58-8B93-5561-31F5-E1C1523B41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F98A1A7-C720-BB1A-05B1-5EA3D4F8A8B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002C913-610E-4BF0-B55F-9CE65BBA65D1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328287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0D3B53-1A87-A90F-F0E7-317C5145DA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BDAFD45C-D297-6A7F-0B03-D297DAAE7E2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14442A8-E666-E2CB-E48B-7C9287470E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A815B37-724F-0EA6-6381-2E3155EAF23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002C913-610E-4BF0-B55F-9CE65BBA65D1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022609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24BBE2-A3F0-2931-3C77-30D1FB79E9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470256E5-2DB4-A8AA-BE9C-A6C119307D2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17032CEB-2BD2-F990-6E9C-E5EFB2F2C2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D319DBB-E2E2-9C3C-F910-C77BECF4285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002C913-610E-4BF0-B55F-9CE65BBA65D1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63355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223120"/>
            <a:ext cx="12192000" cy="2387600"/>
          </a:xfrm>
        </p:spPr>
        <p:txBody>
          <a:bodyPr anchor="ctr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-2" y="3794871"/>
            <a:ext cx="12192001" cy="1655762"/>
          </a:xfrm>
        </p:spPr>
        <p:txBody>
          <a:bodyPr anchor="ctr"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6" y="6195047"/>
            <a:ext cx="3026852" cy="64278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0202" y="6215220"/>
            <a:ext cx="1311798" cy="64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>
            <a:cxnSpLocks/>
          </p:cNvCxnSpPr>
          <p:nvPr userDrawn="1"/>
        </p:nvCxnSpPr>
        <p:spPr>
          <a:xfrm>
            <a:off x="4863597" y="2208981"/>
            <a:ext cx="199407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1055592" y="1691017"/>
            <a:ext cx="10071852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1055592" y="2606858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1055592" y="3526039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9" name="텍스트 개체 틀 4"/>
          <p:cNvSpPr>
            <a:spLocks noGrp="1"/>
          </p:cNvSpPr>
          <p:nvPr>
            <p:ph type="body" sz="quarter" idx="29" hasCustomPrompt="1"/>
          </p:nvPr>
        </p:nvSpPr>
        <p:spPr>
          <a:xfrm>
            <a:off x="1055593" y="4441880"/>
            <a:ext cx="10071849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11" name="모서리가 둥근 직사각형 19">
            <a:extLst>
              <a:ext uri="{FF2B5EF4-FFF2-40B4-BE49-F238E27FC236}">
                <a16:creationId xmlns:a16="http://schemas.microsoft.com/office/drawing/2014/main" id="{9A1001AF-7C71-4701-94B0-3772F84D3418}"/>
              </a:ext>
            </a:extLst>
          </p:cNvPr>
          <p:cNvSpPr/>
          <p:nvPr userDrawn="1"/>
        </p:nvSpPr>
        <p:spPr>
          <a:xfrm>
            <a:off x="1064556" y="1691018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9">
            <a:extLst>
              <a:ext uri="{FF2B5EF4-FFF2-40B4-BE49-F238E27FC236}">
                <a16:creationId xmlns:a16="http://schemas.microsoft.com/office/drawing/2014/main" id="{D9E18A4C-9D39-4312-9D41-EA0FA0703DAD}"/>
              </a:ext>
            </a:extLst>
          </p:cNvPr>
          <p:cNvSpPr/>
          <p:nvPr userDrawn="1"/>
        </p:nvSpPr>
        <p:spPr>
          <a:xfrm>
            <a:off x="1064556" y="26036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9">
            <a:extLst>
              <a:ext uri="{FF2B5EF4-FFF2-40B4-BE49-F238E27FC236}">
                <a16:creationId xmlns:a16="http://schemas.microsoft.com/office/drawing/2014/main" id="{DD43020D-DDFD-4ED7-A112-51545002358E}"/>
              </a:ext>
            </a:extLst>
          </p:cNvPr>
          <p:cNvSpPr/>
          <p:nvPr userDrawn="1"/>
        </p:nvSpPr>
        <p:spPr>
          <a:xfrm>
            <a:off x="1064556" y="3532617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9">
            <a:extLst>
              <a:ext uri="{FF2B5EF4-FFF2-40B4-BE49-F238E27FC236}">
                <a16:creationId xmlns:a16="http://schemas.microsoft.com/office/drawing/2014/main" id="{7B5C337D-B310-4C62-8229-6DD25DC8C899}"/>
              </a:ext>
            </a:extLst>
          </p:cNvPr>
          <p:cNvSpPr/>
          <p:nvPr userDrawn="1"/>
        </p:nvSpPr>
        <p:spPr>
          <a:xfrm>
            <a:off x="1064556" y="44452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2767280"/>
            <a:ext cx="121919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0" dirty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" name="직사각형 9"/>
          <p:cNvSpPr/>
          <p:nvPr userDrawn="1"/>
        </p:nvSpPr>
        <p:spPr>
          <a:xfrm>
            <a:off x="8623390" y="6412231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chemeClr val="tx1"/>
                </a:solidFill>
                <a:latin typeface="+mn-lt"/>
              </a:rPr>
              <a:t>‹#›</a:t>
            </a:fld>
            <a:endParaRPr lang="ko-KR" altLang="en-US" sz="20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/>
              <a:t>블록암호의 보안 취약점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송민호</a:t>
            </a:r>
            <a:endParaRPr lang="en-US" altLang="ko-KR" dirty="0"/>
          </a:p>
          <a:p>
            <a:r>
              <a:rPr lang="ko-KR" altLang="en-US" dirty="0"/>
              <a:t>유튜브</a:t>
            </a:r>
            <a:r>
              <a:rPr lang="en-US" altLang="ko-KR"/>
              <a:t>:https://youtu.be/yag-C03ZUTk</a:t>
            </a:r>
            <a:r>
              <a:rPr lang="ko-KR" altLang="en-US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EBF0C1-3E66-5CBC-CDB7-CE6DFD818B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01BAA1-1437-A4D2-E3D5-775C184CE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NIST IR 8459 </a:t>
            </a:r>
            <a:r>
              <a:rPr kumimoji="1" lang="ko-KR" altLang="en-US" dirty="0"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문제점 </a:t>
            </a:r>
            <a:r>
              <a:rPr kumimoji="1" lang="en-US" altLang="ko-KR" dirty="0"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–</a:t>
            </a:r>
            <a:r>
              <a:rPr kumimoji="1" lang="ko-KR" altLang="en-US" dirty="0"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 </a:t>
            </a:r>
            <a:r>
              <a:rPr kumimoji="1" lang="en-US" altLang="ko-KR" dirty="0"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ECB </a:t>
            </a:r>
            <a:r>
              <a:rPr kumimoji="1" lang="ko-KR" altLang="en-US" dirty="0"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모드의 보안 취약점</a:t>
            </a:r>
            <a:endParaRPr kumimoji="1"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B7315942-6468-21BF-8481-098C643C360C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411163" y="1152525"/>
                <a:ext cx="11369675" cy="5562040"/>
              </a:xfrm>
            </p:spPr>
            <p:txBody>
              <a:bodyPr>
                <a:normAutofit/>
              </a:bodyPr>
              <a:lstStyle/>
              <a:p>
                <a:r>
                  <a:rPr kumimoji="1" lang="en-US" altLang="ko-KR" sz="2400" dirty="0"/>
                  <a:t>ECB</a:t>
                </a:r>
                <a:r>
                  <a:rPr kumimoji="1" lang="ko-KR" altLang="en-US" sz="2400" dirty="0"/>
                  <a:t>는 </a:t>
                </a:r>
                <a:r>
                  <a:rPr kumimoji="1" lang="en-US" altLang="ko-KR" sz="2400" dirty="0"/>
                  <a:t>IV</a:t>
                </a:r>
                <a:r>
                  <a:rPr kumimoji="1" lang="ko-KR" altLang="en-US" sz="2400" dirty="0" err="1"/>
                  <a:t>를</a:t>
                </a:r>
                <a:r>
                  <a:rPr kumimoji="1" lang="ko-KR" altLang="en-US" sz="2400" dirty="0"/>
                  <a:t> 사용하지 않고 각 블록을 독립적으로 암호화함</a:t>
                </a:r>
                <a:endParaRPr kumimoji="1" lang="en-US" altLang="ko-KR" sz="2400" dirty="0"/>
              </a:p>
              <a:p>
                <a:pPr lvl="1"/>
                <a:r>
                  <a:rPr kumimoji="1" lang="ko-KR" altLang="en-US" sz="2000" dirty="0"/>
                  <a:t>동일한 </a:t>
                </a:r>
                <a:r>
                  <a:rPr kumimoji="1" lang="ko-KR" altLang="en-US" sz="2000" dirty="0" err="1"/>
                  <a:t>평문</a:t>
                </a:r>
                <a:r>
                  <a:rPr kumimoji="1" lang="ko-KR" altLang="en-US" sz="2000" dirty="0"/>
                  <a:t> 블록이면 항상 같은 암호문 블록이 만들어져 패턴이 노출되는 문제 발생</a:t>
                </a:r>
                <a:endParaRPr kumimoji="1" lang="en-US" altLang="ko-KR" sz="20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sz="2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kumimoji="1" lang="en-US" altLang="ko-KR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kumimoji="1" lang="en-US" altLang="ko-KR" sz="2000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kumimoji="1"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sz="2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kumimoji="1" lang="en-US" altLang="ko-KR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kumimoji="1"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R" sz="20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kumimoji="1" lang="en-US" altLang="ko-KR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kumimoji="1" lang="en-US" altLang="ko-KR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 </m:t>
                    </m:r>
                    <m:sSub>
                      <m:sSubPr>
                        <m:ctrlPr>
                          <a:rPr kumimoji="1"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sz="20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kumimoji="1" lang="en-US" altLang="ko-KR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kumimoji="1"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sz="20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kumimoji="1" lang="en-US" altLang="ko-KR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kumimoji="1" lang="ko-KR" altLang="en-US" sz="2000" dirty="0"/>
                  <a:t> 이면 항상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sz="2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kumimoji="1" lang="en-US" altLang="ko-KR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kumimoji="1"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sz="2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kumimoji="1" lang="en-US" altLang="ko-KR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kumimoji="1" lang="en-US" altLang="ko-KR" sz="2000" dirty="0"/>
              </a:p>
              <a:p>
                <a:pPr lvl="1"/>
                <a:r>
                  <a:rPr kumimoji="1" lang="ko-KR" altLang="en-US" sz="2000" dirty="0"/>
                  <a:t>암호문에서 특정 블록만 교체해도 주변 블록은 그대로 </a:t>
                </a:r>
                <a:r>
                  <a:rPr kumimoji="1" lang="ko-KR" altLang="en-US" sz="2000" dirty="0" err="1"/>
                  <a:t>복호화되어</a:t>
                </a:r>
                <a:r>
                  <a:rPr kumimoji="1" lang="ko-KR" altLang="en-US" sz="2000" dirty="0"/>
                  <a:t> 공격자가 </a:t>
                </a:r>
                <a:r>
                  <a:rPr kumimoji="1" lang="ko-KR" altLang="en-US" sz="2000" dirty="0" err="1"/>
                  <a:t>평문의</a:t>
                </a:r>
                <a:r>
                  <a:rPr kumimoji="1" lang="ko-KR" altLang="en-US" sz="2000" dirty="0"/>
                  <a:t> 일부를 의도한 값으로 </a:t>
                </a:r>
                <a:r>
                  <a:rPr kumimoji="1" lang="ko-KR" altLang="en-US" sz="2000" dirty="0" err="1"/>
                  <a:t>바꿔치기할</a:t>
                </a:r>
                <a:r>
                  <a:rPr kumimoji="1" lang="ko-KR" altLang="en-US" sz="2000" dirty="0"/>
                  <a:t> 수 있는 문제 발생 </a:t>
                </a:r>
                <a:r>
                  <a:rPr kumimoji="1" lang="en-US" altLang="ko-KR" sz="2000" dirty="0"/>
                  <a:t>–</a:t>
                </a:r>
                <a:r>
                  <a:rPr kumimoji="1" lang="ko-KR" altLang="en-US" sz="2000" dirty="0"/>
                  <a:t> 가변성 문제</a:t>
                </a:r>
                <a:endParaRPr kumimoji="1" lang="en-US" altLang="ko-KR" sz="2000" dirty="0"/>
              </a:p>
              <a:p>
                <a:pPr marL="0" indent="0">
                  <a:buNone/>
                </a:pPr>
                <a:endParaRPr kumimoji="1" lang="en-US" altLang="ko-KR" sz="2400" dirty="0"/>
              </a:p>
              <a:p>
                <a:r>
                  <a:rPr kumimoji="1" lang="en-US" altLang="ko-KR" sz="2400" dirty="0"/>
                  <a:t>ECB </a:t>
                </a:r>
                <a:r>
                  <a:rPr kumimoji="1" lang="ko-KR" altLang="en-US" sz="2400" dirty="0"/>
                  <a:t>사용 취약 사례</a:t>
                </a:r>
                <a:endParaRPr kumimoji="1" lang="en-US" altLang="ko-KR" sz="2400" dirty="0"/>
              </a:p>
              <a:p>
                <a:pPr lvl="1"/>
                <a:r>
                  <a:rPr kumimoji="1" lang="en-US" altLang="ko-KR" sz="2000" dirty="0"/>
                  <a:t>Bouncy Castle(CVE-2016-1000344)</a:t>
                </a:r>
              </a:p>
              <a:p>
                <a:pPr lvl="2"/>
                <a:r>
                  <a:rPr kumimoji="1" lang="ko-KR" altLang="en-US" sz="1600" dirty="0"/>
                  <a:t>일부 기능이 </a:t>
                </a:r>
                <a:r>
                  <a:rPr kumimoji="1" lang="en-US" altLang="ko-KR" sz="1600" dirty="0"/>
                  <a:t>ECB</a:t>
                </a:r>
                <a:r>
                  <a:rPr kumimoji="1" lang="ko-KR" altLang="en-US" sz="1600" dirty="0" err="1"/>
                  <a:t>를</a:t>
                </a:r>
                <a:r>
                  <a:rPr kumimoji="1" lang="ko-KR" altLang="en-US" sz="1600" dirty="0"/>
                  <a:t> 허용하여 패턴 노출의 위험이 있어</a:t>
                </a:r>
                <a:r>
                  <a:rPr kumimoji="1" lang="en-US" altLang="ko-KR" sz="1600" dirty="0"/>
                  <a:t> ECB</a:t>
                </a:r>
                <a:r>
                  <a:rPr kumimoji="1" lang="ko-KR" altLang="en-US" sz="1600" dirty="0"/>
                  <a:t> 지원을 제거함</a:t>
                </a:r>
                <a:endParaRPr kumimoji="1" lang="en-US" altLang="ko-KR" sz="1600" dirty="0"/>
              </a:p>
              <a:p>
                <a:pPr lvl="1"/>
                <a:r>
                  <a:rPr kumimoji="1" lang="en-US" altLang="ko-KR" sz="2000" dirty="0"/>
                  <a:t>Jenkins(CVE-2017-2598)</a:t>
                </a:r>
              </a:p>
              <a:p>
                <a:pPr lvl="2"/>
                <a:r>
                  <a:rPr kumimoji="1" lang="ko-KR" altLang="en-US" sz="1600" dirty="0" err="1"/>
                  <a:t>비밀값을</a:t>
                </a:r>
                <a:r>
                  <a:rPr kumimoji="1" lang="ko-KR" altLang="en-US" sz="1600" dirty="0"/>
                  <a:t> </a:t>
                </a:r>
                <a:r>
                  <a:rPr kumimoji="1" lang="en-US" altLang="ko-KR" sz="1600" dirty="0"/>
                  <a:t>ECB</a:t>
                </a:r>
                <a:r>
                  <a:rPr kumimoji="1" lang="ko-KR" altLang="en-US" sz="1600" dirty="0"/>
                  <a:t>로 저장하는데 패턴 노출 및 블록 대치 위험성이 있어 </a:t>
                </a:r>
                <a:r>
                  <a:rPr kumimoji="1" lang="en-US" altLang="ko-KR" sz="1600" dirty="0"/>
                  <a:t>AEAD(AES-GCM/CCM)</a:t>
                </a:r>
                <a:r>
                  <a:rPr kumimoji="1" lang="ko-KR" altLang="en-US" sz="1600" dirty="0"/>
                  <a:t>로 교체함</a:t>
                </a:r>
                <a:endParaRPr kumimoji="1" lang="en-US" altLang="ko-KR" sz="1600" dirty="0"/>
              </a:p>
              <a:p>
                <a:pPr lvl="1"/>
                <a:r>
                  <a:rPr kumimoji="1" lang="en-US" altLang="ko-KR" sz="2000" dirty="0"/>
                  <a:t>Zoom(CVE-2020-11500)</a:t>
                </a:r>
              </a:p>
              <a:p>
                <a:pPr lvl="2"/>
                <a:r>
                  <a:rPr kumimoji="1" lang="ko-KR" altLang="en-US" sz="1600" dirty="0"/>
                  <a:t>통화 스트림을 </a:t>
                </a:r>
                <a:r>
                  <a:rPr kumimoji="1" lang="en-US" altLang="ko-KR" sz="1600" dirty="0"/>
                  <a:t>ECB</a:t>
                </a:r>
                <a:r>
                  <a:rPr kumimoji="1" lang="ko-KR" altLang="en-US" sz="1600" dirty="0"/>
                  <a:t>로 암호화하는데 패턴 노출의 위험이 있어 </a:t>
                </a:r>
                <a:r>
                  <a:rPr kumimoji="1" lang="en-US" altLang="ko-KR" sz="1600" dirty="0"/>
                  <a:t>AES-GCM</a:t>
                </a:r>
                <a:r>
                  <a:rPr kumimoji="1" lang="ko-KR" altLang="en-US" sz="1600" dirty="0" err="1"/>
                  <a:t>으로</a:t>
                </a:r>
                <a:r>
                  <a:rPr kumimoji="1" lang="ko-KR" altLang="en-US" sz="1600" dirty="0"/>
                  <a:t> 전환함</a:t>
                </a:r>
                <a:endParaRPr kumimoji="1" lang="en-US" altLang="ko-KR" sz="1600" dirty="0"/>
              </a:p>
            </p:txBody>
          </p:sp>
        </mc:Choice>
        <mc:Fallback xmlns="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B7315942-6468-21BF-8481-098C643C360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411163" y="1152525"/>
                <a:ext cx="11369675" cy="5562040"/>
              </a:xfrm>
              <a:blipFill>
                <a:blip r:embed="rId3"/>
                <a:stretch>
                  <a:fillRect l="-781" t="-1367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1665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3A67EF-F4E5-85DD-4214-1122D2A3CD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74A2AA-B8F2-E9F1-62C0-B7353A1E8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NIST IR 8459 </a:t>
            </a:r>
            <a:r>
              <a:rPr kumimoji="1" lang="ko-KR" altLang="en-US" dirty="0"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문제점들 </a:t>
            </a:r>
            <a:r>
              <a:rPr kumimoji="1" lang="en-US" altLang="ko-KR" dirty="0"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–</a:t>
            </a:r>
            <a:r>
              <a:rPr kumimoji="1" lang="ko-KR" altLang="en-US" dirty="0"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 </a:t>
            </a:r>
            <a:r>
              <a:rPr kumimoji="1" lang="en-US" altLang="ko-KR" dirty="0"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IV/</a:t>
            </a:r>
            <a:r>
              <a:rPr kumimoji="1" lang="ko-KR" altLang="en-US" dirty="0"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카운터 블록 생성 오류</a:t>
            </a:r>
            <a:endParaRPr kumimoji="1"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CD44CF7-650A-AE6F-31F0-1EC36DE726B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562040"/>
          </a:xfrm>
        </p:spPr>
        <p:txBody>
          <a:bodyPr>
            <a:normAutofit/>
          </a:bodyPr>
          <a:lstStyle/>
          <a:p>
            <a:r>
              <a:rPr kumimoji="1" lang="en-US" altLang="ko-KR" sz="2400" dirty="0"/>
              <a:t>IV/</a:t>
            </a:r>
            <a:r>
              <a:rPr kumimoji="1" lang="ko-KR" altLang="en-US" sz="2400" dirty="0"/>
              <a:t>카운터 블록 생성 오류</a:t>
            </a:r>
            <a:endParaRPr kumimoji="1" lang="en-US" altLang="ko-KR" sz="2400" dirty="0"/>
          </a:p>
          <a:p>
            <a:pPr lvl="1"/>
            <a:r>
              <a:rPr kumimoji="1" lang="en-US" altLang="ko-KR" sz="2000" dirty="0"/>
              <a:t>CBC/CFB:</a:t>
            </a:r>
            <a:r>
              <a:rPr kumimoji="1" lang="ko-KR" altLang="en-US" sz="2000" dirty="0"/>
              <a:t> </a:t>
            </a:r>
            <a:r>
              <a:rPr kumimoji="1" lang="en-US" altLang="ko-KR" sz="2000" dirty="0"/>
              <a:t>IV</a:t>
            </a:r>
            <a:r>
              <a:rPr kumimoji="1" lang="ko-KR" altLang="en-US" sz="2000" dirty="0"/>
              <a:t>는 예측 불가능해야 하며 매 메시지마다 새 </a:t>
            </a:r>
            <a:r>
              <a:rPr kumimoji="1" lang="en-US" altLang="ko-KR" sz="2000" dirty="0"/>
              <a:t>IV</a:t>
            </a:r>
            <a:r>
              <a:rPr kumimoji="1" lang="ko-KR" altLang="en-US" sz="2000" dirty="0" err="1"/>
              <a:t>를</a:t>
            </a:r>
            <a:r>
              <a:rPr kumimoji="1" lang="ko-KR" altLang="en-US" sz="2000" dirty="0"/>
              <a:t> 사용해야 함</a:t>
            </a:r>
            <a:endParaRPr kumimoji="1" lang="en-US" altLang="ko-KR" sz="2000" dirty="0"/>
          </a:p>
          <a:p>
            <a:pPr lvl="2"/>
            <a:r>
              <a:rPr kumimoji="1" lang="en-US" altLang="ko-KR" dirty="0"/>
              <a:t>IV</a:t>
            </a:r>
            <a:r>
              <a:rPr kumimoji="1" lang="ko-KR" altLang="en-US" dirty="0"/>
              <a:t>가 미리 알려지거나 재사용되면 첫 블록 패턴을 통해 </a:t>
            </a:r>
            <a:r>
              <a:rPr kumimoji="1" lang="ko-KR" altLang="en-US" dirty="0" err="1"/>
              <a:t>평문</a:t>
            </a:r>
            <a:r>
              <a:rPr kumimoji="1" lang="ko-KR" altLang="en-US" dirty="0"/>
              <a:t> 추정 가능</a:t>
            </a:r>
            <a:endParaRPr kumimoji="1" lang="en-US" altLang="ko-KR" dirty="0"/>
          </a:p>
          <a:p>
            <a:pPr lvl="1"/>
            <a:r>
              <a:rPr kumimoji="1" lang="en-US" altLang="ko-KR" sz="2000" dirty="0"/>
              <a:t>OFB:</a:t>
            </a:r>
            <a:r>
              <a:rPr kumimoji="1" lang="ko-KR" altLang="en-US" sz="2000" dirty="0"/>
              <a:t> </a:t>
            </a:r>
            <a:r>
              <a:rPr kumimoji="1" lang="en-US" altLang="ko-KR" sz="2000" dirty="0"/>
              <a:t>IV</a:t>
            </a:r>
            <a:r>
              <a:rPr kumimoji="1" lang="ko-KR" altLang="en-US" sz="2000" dirty="0"/>
              <a:t>는 유일해야 하며 이전 </a:t>
            </a:r>
            <a:r>
              <a:rPr kumimoji="1" lang="ko-KR" altLang="en-US" sz="2000" dirty="0" err="1"/>
              <a:t>키스트림</a:t>
            </a:r>
            <a:r>
              <a:rPr kumimoji="1" lang="ko-KR" altLang="en-US" sz="2000" dirty="0"/>
              <a:t> 출력을 </a:t>
            </a:r>
            <a:r>
              <a:rPr kumimoji="1" lang="en-US" altLang="ko-KR" sz="2000" dirty="0"/>
              <a:t>IV</a:t>
            </a:r>
            <a:r>
              <a:rPr kumimoji="1" lang="ko-KR" altLang="en-US" sz="2000" dirty="0"/>
              <a:t>로 재사용하면 안됨</a:t>
            </a:r>
            <a:endParaRPr kumimoji="1" lang="en-US" altLang="ko-KR" sz="2000" dirty="0"/>
          </a:p>
          <a:p>
            <a:pPr lvl="2"/>
            <a:r>
              <a:rPr kumimoji="1" lang="en-US" altLang="ko-KR" dirty="0"/>
              <a:t>IV</a:t>
            </a:r>
            <a:r>
              <a:rPr kumimoji="1" lang="ko-KR" altLang="en-US" dirty="0"/>
              <a:t>가 같으면 같은 </a:t>
            </a:r>
            <a:r>
              <a:rPr kumimoji="1" lang="ko-KR" altLang="en-US" dirty="0" err="1"/>
              <a:t>키스트림이</a:t>
            </a:r>
            <a:r>
              <a:rPr kumimoji="1" lang="ko-KR" altLang="en-US" dirty="0"/>
              <a:t> 만들어져 한 쪽 </a:t>
            </a:r>
            <a:r>
              <a:rPr kumimoji="1" lang="ko-KR" altLang="en-US" dirty="0" err="1"/>
              <a:t>평문을</a:t>
            </a:r>
            <a:r>
              <a:rPr kumimoji="1" lang="ko-KR" altLang="en-US" dirty="0"/>
              <a:t> 통해 다른 쪽 </a:t>
            </a:r>
            <a:r>
              <a:rPr kumimoji="1" lang="ko-KR" altLang="en-US" dirty="0" err="1"/>
              <a:t>평문</a:t>
            </a:r>
            <a:r>
              <a:rPr kumimoji="1" lang="ko-KR" altLang="en-US" dirty="0"/>
              <a:t> 복원 가능</a:t>
            </a:r>
            <a:endParaRPr kumimoji="1" lang="en-US" altLang="ko-KR" dirty="0"/>
          </a:p>
          <a:p>
            <a:pPr lvl="1"/>
            <a:r>
              <a:rPr kumimoji="1" lang="en-US" altLang="ko-KR" sz="2000" dirty="0"/>
              <a:t>CTR:</a:t>
            </a:r>
            <a:r>
              <a:rPr kumimoji="1" lang="ko-KR" altLang="en-US" sz="2000" dirty="0"/>
              <a:t> 고유한 카운터 블록을</a:t>
            </a:r>
            <a:r>
              <a:rPr kumimoji="1" lang="en-US" altLang="ko-KR" sz="2000" dirty="0"/>
              <a:t> </a:t>
            </a:r>
            <a:r>
              <a:rPr kumimoji="1" lang="ko-KR" altLang="en-US" sz="2000" dirty="0" err="1"/>
              <a:t>사용해야함</a:t>
            </a:r>
            <a:endParaRPr kumimoji="1" lang="en-US" altLang="ko-KR" sz="2000" dirty="0"/>
          </a:p>
          <a:p>
            <a:pPr lvl="2"/>
            <a:r>
              <a:rPr kumimoji="1" lang="ko-KR" altLang="en-US" dirty="0"/>
              <a:t>같은 카운터 블록 사용시 알고 있는 평문으로 나머지 복원 가능</a:t>
            </a:r>
            <a:endParaRPr kumimoji="1" lang="en-US" altLang="ko-KR" dirty="0"/>
          </a:p>
          <a:p>
            <a:pPr lvl="2"/>
            <a:endParaRPr kumimoji="1" lang="en-US" altLang="ko-KR" sz="2000" dirty="0"/>
          </a:p>
          <a:p>
            <a:r>
              <a:rPr kumimoji="1" lang="en-US" altLang="ko-KR" sz="2400" dirty="0"/>
              <a:t>CBC</a:t>
            </a:r>
            <a:r>
              <a:rPr kumimoji="1" lang="ko-KR" altLang="en-US" sz="2400" dirty="0"/>
              <a:t> 취약 사례 </a:t>
            </a:r>
            <a:r>
              <a:rPr kumimoji="1" lang="en-US" altLang="ko-KR" sz="2400" dirty="0"/>
              <a:t>–</a:t>
            </a:r>
            <a:r>
              <a:rPr kumimoji="1" lang="ko-KR" altLang="en-US" sz="2400" dirty="0"/>
              <a:t> </a:t>
            </a:r>
            <a:r>
              <a:rPr kumimoji="1" lang="en-US" altLang="ko-KR" sz="2400" dirty="0"/>
              <a:t>BEAST</a:t>
            </a:r>
            <a:r>
              <a:rPr kumimoji="1" lang="ko-KR" altLang="en-US" sz="2400" dirty="0"/>
              <a:t> 공격</a:t>
            </a:r>
            <a:endParaRPr kumimoji="1" lang="en-US" altLang="ko-KR" sz="2400" dirty="0"/>
          </a:p>
          <a:p>
            <a:pPr lvl="1"/>
            <a:r>
              <a:rPr kumimoji="1" lang="en-US" altLang="ko-KR" sz="2000" dirty="0"/>
              <a:t>TLS 1.0</a:t>
            </a:r>
            <a:r>
              <a:rPr kumimoji="1" lang="ko-KR" altLang="en-US" sz="2000" dirty="0"/>
              <a:t>에서 </a:t>
            </a:r>
            <a:r>
              <a:rPr kumimoji="1" lang="en-US" altLang="ko-KR" sz="2000" dirty="0"/>
              <a:t>CBC</a:t>
            </a:r>
            <a:r>
              <a:rPr kumimoji="1" lang="ko-KR" altLang="en-US" sz="2000" dirty="0"/>
              <a:t>모드의 다음 </a:t>
            </a:r>
            <a:r>
              <a:rPr kumimoji="1" lang="en-US" altLang="ko-KR" sz="2000" dirty="0"/>
              <a:t>IV</a:t>
            </a:r>
            <a:r>
              <a:rPr kumimoji="1" lang="ko-KR" altLang="en-US" sz="2000" dirty="0" err="1"/>
              <a:t>를</a:t>
            </a:r>
            <a:r>
              <a:rPr kumimoji="1" lang="ko-KR" altLang="en-US" sz="2000" dirty="0"/>
              <a:t> 이전 암호문의 마지막 블록으로 사용함</a:t>
            </a:r>
            <a:endParaRPr kumimoji="1" lang="en-US" altLang="ko-KR" sz="2000" dirty="0"/>
          </a:p>
          <a:p>
            <a:pPr lvl="1"/>
            <a:r>
              <a:rPr kumimoji="1" lang="ko-KR" altLang="en-US" sz="2000" dirty="0"/>
              <a:t>암호화 전에 </a:t>
            </a:r>
            <a:r>
              <a:rPr kumimoji="1" lang="en-US" altLang="ko-KR" sz="2000" dirty="0"/>
              <a:t>IV</a:t>
            </a:r>
            <a:r>
              <a:rPr kumimoji="1" lang="ko-KR" altLang="en-US" sz="2000" dirty="0"/>
              <a:t>가 알려져 선택</a:t>
            </a:r>
            <a:r>
              <a:rPr kumimoji="1" lang="en-US" altLang="ko-KR" sz="2000" dirty="0"/>
              <a:t>-</a:t>
            </a:r>
            <a:r>
              <a:rPr kumimoji="1" lang="ko-KR" altLang="en-US" sz="2000" dirty="0" err="1"/>
              <a:t>평문</a:t>
            </a:r>
            <a:r>
              <a:rPr kumimoji="1" lang="ko-KR" altLang="en-US" sz="2000" dirty="0"/>
              <a:t> 공격이 가능해짐</a:t>
            </a:r>
            <a:endParaRPr kumimoji="1" lang="en-US" altLang="ko-KR" sz="2000" dirty="0"/>
          </a:p>
          <a:p>
            <a:pPr lvl="1"/>
            <a:r>
              <a:rPr kumimoji="1" lang="en-US" altLang="ko-KR" sz="2000" dirty="0"/>
              <a:t>TLS 1.1</a:t>
            </a:r>
            <a:r>
              <a:rPr kumimoji="1" lang="ko-KR" altLang="en-US" sz="2000" dirty="0"/>
              <a:t>에서는 독립적인 </a:t>
            </a:r>
            <a:r>
              <a:rPr kumimoji="1" lang="en-US" altLang="ko-KR" sz="2000" dirty="0"/>
              <a:t>IV</a:t>
            </a:r>
            <a:r>
              <a:rPr kumimoji="1" lang="ko-KR" altLang="en-US" sz="2000" dirty="0" err="1"/>
              <a:t>를</a:t>
            </a:r>
            <a:r>
              <a:rPr kumimoji="1" lang="ko-KR" altLang="en-US" sz="2000" dirty="0"/>
              <a:t> 사용하도록 바뀌었으며 </a:t>
            </a:r>
            <a:r>
              <a:rPr kumimoji="1" lang="en-US" altLang="ko-KR" sz="2000" dirty="0"/>
              <a:t>TLS 1.2</a:t>
            </a:r>
            <a:r>
              <a:rPr kumimoji="1" lang="ko-KR" altLang="en-US" sz="2000" dirty="0"/>
              <a:t> 이후로는 </a:t>
            </a:r>
            <a:r>
              <a:rPr kumimoji="1" lang="en-US" altLang="ko-KR" sz="2000" dirty="0"/>
              <a:t>AEAD</a:t>
            </a:r>
            <a:r>
              <a:rPr kumimoji="1" lang="ko-KR" altLang="en-US" sz="2000" dirty="0"/>
              <a:t> 사용</a:t>
            </a:r>
            <a:r>
              <a:rPr kumimoji="1" lang="en-US" altLang="ko-KR" sz="2000" dirty="0"/>
              <a:t>,</a:t>
            </a:r>
            <a:r>
              <a:rPr kumimoji="1" lang="ko-KR" altLang="en-US" sz="2000" dirty="0"/>
              <a:t> </a:t>
            </a:r>
            <a:r>
              <a:rPr kumimoji="1" lang="en-US" altLang="ko-KR" sz="2000" dirty="0"/>
              <a:t>TLS 1.3</a:t>
            </a:r>
            <a:r>
              <a:rPr kumimoji="1" lang="ko-KR" altLang="en-US" sz="2000" dirty="0"/>
              <a:t>에서는 </a:t>
            </a:r>
            <a:r>
              <a:rPr kumimoji="1" lang="en-US" altLang="ko-KR" sz="2000" dirty="0"/>
              <a:t>CBC </a:t>
            </a:r>
            <a:r>
              <a:rPr kumimoji="1" lang="ko-KR" altLang="en-US" sz="2000" dirty="0"/>
              <a:t>모드가 제거됨</a:t>
            </a:r>
            <a:endParaRPr kumimoji="1"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779089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FD7466-D8D5-AD88-A9DC-9D8881A60C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280BC4-9DF2-A9DC-5517-18B0CB2BE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NIST IR 8459 </a:t>
            </a:r>
            <a:r>
              <a:rPr kumimoji="1" lang="ko-KR" altLang="en-US" dirty="0"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문제점들 </a:t>
            </a:r>
            <a:r>
              <a:rPr kumimoji="1" lang="en-US" altLang="ko-KR" dirty="0"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–</a:t>
            </a:r>
            <a:r>
              <a:rPr kumimoji="1" lang="ko-KR" altLang="en-US" dirty="0"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 가변성 문제</a:t>
            </a:r>
            <a:endParaRPr kumimoji="1"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6D67F392-33D7-1205-ECB4-D701292ECCB5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411163" y="1152525"/>
                <a:ext cx="11369675" cy="5562040"/>
              </a:xfrm>
            </p:spPr>
            <p:txBody>
              <a:bodyPr>
                <a:normAutofit/>
              </a:bodyPr>
              <a:lstStyle/>
              <a:p>
                <a:r>
                  <a:rPr kumimoji="1" lang="ko-KR" altLang="en-US" sz="2400" dirty="0"/>
                  <a:t>가변성</a:t>
                </a:r>
                <a:r>
                  <a:rPr kumimoji="1" lang="en-US" altLang="ko-KR" sz="2400" dirty="0"/>
                  <a:t>(Malleability) </a:t>
                </a:r>
                <a:r>
                  <a:rPr kumimoji="1" lang="ko-KR" altLang="en-US" sz="2400" dirty="0"/>
                  <a:t>문제</a:t>
                </a:r>
                <a:endParaRPr kumimoji="1" lang="en-US" altLang="ko-KR" sz="2400" dirty="0"/>
              </a:p>
              <a:p>
                <a:pPr lvl="1"/>
                <a:r>
                  <a:rPr kumimoji="1" lang="ko-KR" altLang="en-US" sz="2000" dirty="0"/>
                  <a:t>무결성 없는 모드는 암호문을 조금만 바꿔도 예측 가능한 방식으로 </a:t>
                </a:r>
                <a:r>
                  <a:rPr kumimoji="1" lang="ko-KR" altLang="en-US" sz="2000" dirty="0" err="1"/>
                  <a:t>평문이</a:t>
                </a:r>
                <a:r>
                  <a:rPr kumimoji="1" lang="ko-KR" altLang="en-US" sz="2000" dirty="0"/>
                  <a:t> 바뀜</a:t>
                </a:r>
                <a:endParaRPr kumimoji="1" lang="en-US" altLang="ko-KR" sz="2000" dirty="0"/>
              </a:p>
              <a:p>
                <a:pPr lvl="1"/>
                <a:endParaRPr kumimoji="1" lang="en-US" altLang="ko-KR" sz="2000" dirty="0"/>
              </a:p>
              <a:p>
                <a:pPr lvl="1"/>
                <a:r>
                  <a:rPr kumimoji="1" lang="en-US" altLang="ko-KR" sz="2000" dirty="0"/>
                  <a:t>ECB</a:t>
                </a:r>
                <a:r>
                  <a:rPr kumimoji="1" lang="ko-KR" altLang="en-US" sz="2000" dirty="0"/>
                  <a:t> </a:t>
                </a:r>
                <a:r>
                  <a:rPr kumimoji="1" lang="en-US" altLang="ko-KR" sz="2000" dirty="0"/>
                  <a:t>-</a:t>
                </a:r>
                <a:r>
                  <a:rPr kumimoji="1" lang="ko-KR" altLang="en-US" sz="2000" dirty="0"/>
                  <a:t> 각 블록을 독립적으로 암호화</a:t>
                </a:r>
                <a:endParaRPr kumimoji="1" lang="en-US" altLang="ko-KR" sz="2000" dirty="0"/>
              </a:p>
              <a:p>
                <a:pPr lvl="2"/>
                <a:r>
                  <a:rPr kumimoji="1" lang="ko-KR" altLang="en-US" dirty="0"/>
                  <a:t>블록 </a:t>
                </a:r>
                <a:r>
                  <a:rPr kumimoji="1" lang="ko-KR" altLang="en-US" dirty="0" err="1"/>
                  <a:t>바꿔치기로</a:t>
                </a:r>
                <a:r>
                  <a:rPr kumimoji="1" lang="ko-KR" altLang="en-US" dirty="0"/>
                  <a:t> 주변 블록 영향 없이 해당 블록의 </a:t>
                </a:r>
                <a:r>
                  <a:rPr kumimoji="1" lang="ko-KR" altLang="en-US" dirty="0" err="1"/>
                  <a:t>평문만</a:t>
                </a:r>
                <a:r>
                  <a:rPr kumimoji="1" lang="ko-KR" altLang="en-US" dirty="0"/>
                  <a:t> 바꿀 수 있음</a:t>
                </a:r>
                <a:endParaRPr kumimoji="1" lang="en-US" altLang="ko-KR" dirty="0"/>
              </a:p>
              <a:p>
                <a:pPr lvl="1"/>
                <a:r>
                  <a:rPr kumimoji="1" lang="en-US" altLang="ko-KR" sz="2000" dirty="0"/>
                  <a:t>CBC</a:t>
                </a:r>
                <a:r>
                  <a:rPr kumimoji="1" lang="ko-KR" altLang="en-US" sz="2000" dirty="0"/>
                  <a:t> </a:t>
                </a:r>
                <a:r>
                  <a:rPr kumimoji="1" lang="en-US" altLang="ko-KR" sz="2000" dirty="0"/>
                  <a:t>-</a:t>
                </a:r>
                <a:r>
                  <a:rPr kumimoji="1" lang="ko-KR" altLang="en-US" sz="2000" dirty="0"/>
                  <a:t> </a:t>
                </a:r>
                <a:r>
                  <a:rPr kumimoji="1" lang="ko-KR" altLang="en-US" sz="2000" dirty="0" err="1"/>
                  <a:t>체이닝</a:t>
                </a:r>
                <a:r>
                  <a:rPr kumimoji="1" lang="ko-KR" altLang="en-US" sz="2000" dirty="0"/>
                  <a:t> 모드로 첫 블록은 </a:t>
                </a:r>
                <a:r>
                  <a:rPr kumimoji="1" lang="en-US" altLang="ko-KR" sz="2000" dirty="0"/>
                  <a:t>IV</a:t>
                </a:r>
                <a:r>
                  <a:rPr kumimoji="1" lang="ko-KR" altLang="en-US" sz="2000" dirty="0"/>
                  <a:t>로 시작</a:t>
                </a:r>
                <a:endParaRPr kumimoji="1" lang="en-US" altLang="ko-KR" sz="2000" dirty="0"/>
              </a:p>
              <a:p>
                <a:pPr lvl="2"/>
                <a:r>
                  <a:rPr kumimoji="1" lang="en-US" altLang="ko-KR" dirty="0"/>
                  <a:t>IV</a:t>
                </a:r>
                <a:r>
                  <a:rPr kumimoji="1" lang="ko-KR" altLang="en-US" dirty="0"/>
                  <a:t> 비트를 뒤집으면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en-US" altLang="ko-KR" dirty="0"/>
                  <a:t> </a:t>
                </a:r>
                <a:r>
                  <a:rPr kumimoji="1" lang="ko-KR" altLang="en-US" dirty="0"/>
                  <a:t>동일 비트가 뒤집힘</a:t>
                </a:r>
                <a:endParaRPr kumimoji="1" lang="en-US" altLang="ko-KR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en-US" altLang="ko-KR" dirty="0"/>
                  <a:t> </a:t>
                </a:r>
                <a:r>
                  <a:rPr kumimoji="1" lang="ko-KR" altLang="en-US" dirty="0"/>
                  <a:t>비트를 뒤집으면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ko-KR" altLang="en-US" dirty="0"/>
                  <a:t>는 깨지고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kumimoji="1" lang="ko-KR" altLang="en-US" dirty="0"/>
                  <a:t> 동일 비트가 뒤집힘</a:t>
                </a:r>
                <a:endParaRPr kumimoji="1" lang="en-US" altLang="ko-KR" dirty="0"/>
              </a:p>
              <a:p>
                <a:pPr lvl="1"/>
                <a:r>
                  <a:rPr kumimoji="1" lang="en-US" altLang="ko-KR" sz="2000" dirty="0"/>
                  <a:t>CTR/OFB</a:t>
                </a:r>
                <a:r>
                  <a:rPr kumimoji="1" lang="ko-KR" altLang="en-US" sz="2000" dirty="0"/>
                  <a:t> </a:t>
                </a:r>
                <a:r>
                  <a:rPr kumimoji="1" lang="en-US" altLang="ko-KR" sz="2000" dirty="0"/>
                  <a:t>-</a:t>
                </a:r>
                <a:r>
                  <a:rPr kumimoji="1" lang="ko-KR" altLang="en-US" sz="2000" dirty="0"/>
                  <a:t> </a:t>
                </a:r>
                <a:r>
                  <a:rPr kumimoji="1" lang="ko-KR" altLang="en-US" sz="2000" dirty="0" err="1"/>
                  <a:t>키스트림으로</a:t>
                </a:r>
                <a:r>
                  <a:rPr kumimoji="1" lang="ko-KR" altLang="en-US" sz="2000" dirty="0"/>
                  <a:t> </a:t>
                </a:r>
                <a:r>
                  <a:rPr kumimoji="1" lang="en-US" altLang="ko-KR" sz="2000" dirty="0"/>
                  <a:t>XOR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en-US" altLang="ko-KR" dirty="0"/>
                  <a:t> </a:t>
                </a:r>
                <a:r>
                  <a:rPr kumimoji="1" lang="ko-KR" altLang="en-US" dirty="0"/>
                  <a:t>비트를 뒤집으면 다른 블록 영향 없이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ko-KR" altLang="en-US" dirty="0"/>
                  <a:t> 동일 비트가 뒤집힘</a:t>
                </a:r>
                <a:endParaRPr kumimoji="1" lang="en-US" altLang="ko-KR" dirty="0"/>
              </a:p>
              <a:p>
                <a:pPr lvl="1"/>
                <a:endParaRPr kumimoji="1" lang="en-US" altLang="ko-KR" sz="2000" dirty="0"/>
              </a:p>
              <a:p>
                <a:r>
                  <a:rPr kumimoji="1" lang="ko-KR" altLang="en-US" sz="2400" dirty="0"/>
                  <a:t>무결성 없는 모드는 전부 가변적이므로 </a:t>
                </a:r>
                <a:r>
                  <a:rPr kumimoji="1" lang="en-US" altLang="ko-KR" sz="2400" dirty="0"/>
                  <a:t>AEAD(AES-GCM/CCM)</a:t>
                </a:r>
                <a:r>
                  <a:rPr kumimoji="1" lang="ko-KR" altLang="en-US" sz="2400" dirty="0"/>
                  <a:t>같이 무결성까지 검증하는 모드 사용을 권고함</a:t>
                </a:r>
                <a:endParaRPr kumimoji="1" lang="en-US" altLang="ko-KR" sz="2400" dirty="0"/>
              </a:p>
              <a:p>
                <a:endParaRPr kumimoji="1" lang="en-US" altLang="ko-KR" sz="2400" dirty="0"/>
              </a:p>
            </p:txBody>
          </p:sp>
        </mc:Choice>
        <mc:Fallback xmlns="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6D67F392-33D7-1205-ECB4-D701292ECC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411163" y="1152525"/>
                <a:ext cx="11369675" cy="5562040"/>
              </a:xfrm>
              <a:blipFill>
                <a:blip r:embed="rId3"/>
                <a:stretch>
                  <a:fillRect l="-781" t="-911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63129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890C32-CDC5-987A-82D4-4EFFBBBF1B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13BDB5-23A2-0A3C-6BD0-C21F4497D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NIST IR 8459 </a:t>
            </a:r>
            <a:r>
              <a:rPr kumimoji="1" lang="ko-KR" altLang="en-US" dirty="0"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문제점들 </a:t>
            </a:r>
            <a:r>
              <a:rPr kumimoji="1" lang="en-US" altLang="ko-KR" dirty="0"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–</a:t>
            </a:r>
            <a:r>
              <a:rPr kumimoji="1" lang="ko-KR" altLang="en-US" dirty="0"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 패딩 오라클 공격</a:t>
            </a:r>
            <a:endParaRPr kumimoji="1"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94E8524-1E27-D0F4-01A7-E8AEA0949C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562040"/>
          </a:xfrm>
        </p:spPr>
        <p:txBody>
          <a:bodyPr>
            <a:normAutofit/>
          </a:bodyPr>
          <a:lstStyle/>
          <a:p>
            <a:r>
              <a:rPr kumimoji="1" lang="ko-KR" altLang="en-US" sz="2400" dirty="0"/>
              <a:t>패딩 오라클 공격</a:t>
            </a:r>
            <a:endParaRPr kumimoji="1" lang="en-US" altLang="ko-KR" sz="2400" dirty="0"/>
          </a:p>
          <a:p>
            <a:pPr lvl="1"/>
            <a:r>
              <a:rPr kumimoji="1" lang="en-US" altLang="ko-KR" sz="2000" dirty="0"/>
              <a:t>CBC </a:t>
            </a:r>
            <a:r>
              <a:rPr kumimoji="1" lang="ko-KR" altLang="en-US" sz="2000" dirty="0"/>
              <a:t>복호화 시 패딩 성공</a:t>
            </a:r>
            <a:r>
              <a:rPr kumimoji="1" lang="en-US" altLang="ko-KR" sz="2000" dirty="0"/>
              <a:t>/</a:t>
            </a:r>
            <a:r>
              <a:rPr kumimoji="1" lang="ko-KR" altLang="en-US" sz="2000" dirty="0"/>
              <a:t>실패 신호</a:t>
            </a:r>
            <a:r>
              <a:rPr kumimoji="1" lang="en-US" altLang="ko-KR" sz="2000" dirty="0"/>
              <a:t>(</a:t>
            </a:r>
            <a:r>
              <a:rPr kumimoji="1" lang="ko-KR" altLang="en-US" sz="2000" dirty="0"/>
              <a:t>에러</a:t>
            </a:r>
            <a:r>
              <a:rPr kumimoji="1" lang="en-US" altLang="ko-KR" sz="2000" dirty="0"/>
              <a:t>,</a:t>
            </a:r>
            <a:r>
              <a:rPr kumimoji="1" lang="ko-KR" altLang="en-US" sz="2000" dirty="0"/>
              <a:t> 타이밍</a:t>
            </a:r>
            <a:r>
              <a:rPr kumimoji="1" lang="en-US" altLang="ko-KR" sz="2000" dirty="0"/>
              <a:t>)</a:t>
            </a:r>
            <a:r>
              <a:rPr kumimoji="1" lang="ko-KR" altLang="en-US" sz="2000" dirty="0"/>
              <a:t>가 보이면 공격자가</a:t>
            </a:r>
            <a:br>
              <a:rPr kumimoji="1" lang="en-US" altLang="ko-KR" sz="2000" dirty="0"/>
            </a:br>
            <a:r>
              <a:rPr kumimoji="1" lang="ko-KR" altLang="en-US" sz="2000" dirty="0"/>
              <a:t>암호문 블록을 조금씩 바꿔 </a:t>
            </a:r>
            <a:r>
              <a:rPr kumimoji="1" lang="ko-KR" altLang="en-US" sz="2000" dirty="0" err="1"/>
              <a:t>평문을</a:t>
            </a:r>
            <a:r>
              <a:rPr kumimoji="1" lang="ko-KR" altLang="en-US" sz="2000" dirty="0"/>
              <a:t> 바이트 단위로 알아낼 수 있는 공격</a:t>
            </a:r>
            <a:endParaRPr kumimoji="1" lang="en-US" altLang="ko-KR" sz="2000" dirty="0"/>
          </a:p>
          <a:p>
            <a:pPr lvl="1"/>
            <a:endParaRPr kumimoji="1" lang="en-US" altLang="ko-KR" sz="2000" dirty="0"/>
          </a:p>
          <a:p>
            <a:r>
              <a:rPr kumimoji="1" lang="ko-KR" altLang="en-US" sz="2400" dirty="0"/>
              <a:t>무결성 확보를 위해 </a:t>
            </a:r>
            <a:r>
              <a:rPr kumimoji="1" lang="en-US" altLang="ko-KR" sz="2400" dirty="0"/>
              <a:t>CBC+MAC </a:t>
            </a:r>
            <a:r>
              <a:rPr kumimoji="1" lang="ko-KR" altLang="en-US" sz="2400" dirty="0"/>
              <a:t>사용</a:t>
            </a:r>
            <a:endParaRPr kumimoji="1" lang="en-US" altLang="ko-KR" sz="2400" dirty="0"/>
          </a:p>
          <a:p>
            <a:pPr lvl="1"/>
            <a:r>
              <a:rPr kumimoji="1" lang="ko-KR" altLang="en-US" sz="2000" dirty="0"/>
              <a:t>그러나 여전히 </a:t>
            </a:r>
            <a:r>
              <a:rPr kumimoji="1" lang="en-US" altLang="ko-KR" sz="2000" dirty="0"/>
              <a:t>SSL 3.0</a:t>
            </a:r>
            <a:r>
              <a:rPr kumimoji="1" lang="ko-KR" altLang="en-US" sz="2000" dirty="0"/>
              <a:t> </a:t>
            </a:r>
            <a:r>
              <a:rPr kumimoji="1" lang="en-US" altLang="ko-KR" sz="2000" dirty="0"/>
              <a:t>/</a:t>
            </a:r>
            <a:r>
              <a:rPr kumimoji="1" lang="ko-KR" altLang="en-US" sz="2000" dirty="0"/>
              <a:t> </a:t>
            </a:r>
            <a:r>
              <a:rPr kumimoji="1" lang="en-US" altLang="ko-KR" sz="2000" dirty="0"/>
              <a:t>TLS 1.0</a:t>
            </a:r>
            <a:r>
              <a:rPr kumimoji="1" lang="ko-KR" altLang="en-US" sz="2000" dirty="0"/>
              <a:t>에서 패딩 오라클 문제</a:t>
            </a:r>
            <a:r>
              <a:rPr kumimoji="1" lang="en-US" altLang="ko-KR" sz="2000" dirty="0"/>
              <a:t>(CVE-2003-0078)</a:t>
            </a:r>
            <a:r>
              <a:rPr kumimoji="1" lang="ko-KR" altLang="en-US" sz="2000" dirty="0"/>
              <a:t> 발생</a:t>
            </a:r>
            <a:endParaRPr kumimoji="1" lang="en-US" altLang="ko-KR" sz="2000" dirty="0"/>
          </a:p>
          <a:p>
            <a:pPr lvl="1"/>
            <a:r>
              <a:rPr kumimoji="1" lang="en-US" altLang="ko-KR" sz="2000" dirty="0"/>
              <a:t>TLS 1.1/1.2</a:t>
            </a:r>
            <a:r>
              <a:rPr kumimoji="1" lang="ko-KR" altLang="en-US" sz="2000" dirty="0"/>
              <a:t>에서 완화책을 넣었지만 </a:t>
            </a:r>
            <a:r>
              <a:rPr kumimoji="1" lang="en-US" altLang="ko-KR" sz="2000" dirty="0"/>
              <a:t>Lucky13</a:t>
            </a:r>
            <a:r>
              <a:rPr kumimoji="1" lang="ko-KR" altLang="en-US" sz="2000" dirty="0"/>
              <a:t> 공격이 타이밍 차이만으로도 오라클을 악용 가능함을 입증함</a:t>
            </a:r>
            <a:endParaRPr kumimoji="1" lang="en-US" altLang="ko-KR" sz="2000" dirty="0"/>
          </a:p>
          <a:p>
            <a:pPr lvl="1"/>
            <a:r>
              <a:rPr kumimoji="1" lang="en-US" altLang="ko-KR" sz="2000" dirty="0"/>
              <a:t>Lucky 13</a:t>
            </a:r>
            <a:r>
              <a:rPr kumimoji="1" lang="ko-KR" altLang="en-US" sz="2000" dirty="0"/>
              <a:t> 공격의 완전 방어는 매우 어렵고 실제로 </a:t>
            </a:r>
            <a:r>
              <a:rPr kumimoji="1" lang="en-US" altLang="ko-KR" sz="2000" dirty="0"/>
              <a:t>OpenSSL </a:t>
            </a:r>
            <a:r>
              <a:rPr kumimoji="1" lang="ko-KR" altLang="en-US" sz="2000" dirty="0"/>
              <a:t>패치가 새로운 취약점</a:t>
            </a:r>
            <a:r>
              <a:rPr kumimoji="1" lang="en-US" altLang="ko-KR" sz="2000" dirty="0"/>
              <a:t>(CVE-2016-2107)</a:t>
            </a:r>
            <a:r>
              <a:rPr kumimoji="1" lang="ko-KR" altLang="en-US" sz="2000" dirty="0"/>
              <a:t>을 유발한 사례도 존재함</a:t>
            </a:r>
            <a:endParaRPr kumimoji="1" lang="en-US" altLang="ko-KR" sz="2000" dirty="0"/>
          </a:p>
          <a:p>
            <a:pPr lvl="1"/>
            <a:endParaRPr kumimoji="1" lang="en-US" altLang="ko-KR" sz="2000" dirty="0"/>
          </a:p>
          <a:p>
            <a:r>
              <a:rPr kumimoji="1" lang="ko-KR" altLang="en-US" sz="2400" dirty="0"/>
              <a:t>가능하면 </a:t>
            </a:r>
            <a:r>
              <a:rPr kumimoji="1" lang="en-US" altLang="ko-KR" sz="2400" dirty="0"/>
              <a:t>TLS 1.3</a:t>
            </a:r>
            <a:r>
              <a:rPr kumimoji="1" lang="ko-KR" altLang="en-US" sz="2400" dirty="0"/>
              <a:t>의 </a:t>
            </a:r>
            <a:r>
              <a:rPr kumimoji="1" lang="en-US" altLang="ko-KR" sz="2400" dirty="0"/>
              <a:t>AEAD</a:t>
            </a:r>
            <a:r>
              <a:rPr kumimoji="1" lang="ko-KR" altLang="en-US" sz="2400" dirty="0"/>
              <a:t> 사용을 권고함</a:t>
            </a:r>
            <a:endParaRPr kumimoji="1" lang="en-US" altLang="ko-KR" sz="2400" dirty="0"/>
          </a:p>
          <a:p>
            <a:endParaRPr kumimoji="1"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10236927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A8DA0F-7FD7-2F17-754A-3CCE5E207E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F2CFC4-B150-EA40-6843-A07D3E656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NIST IR 8459 </a:t>
            </a:r>
            <a:r>
              <a:rPr kumimoji="1" lang="ko-KR" altLang="en-US" dirty="0"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문제점들 </a:t>
            </a:r>
            <a:r>
              <a:rPr kumimoji="1" lang="en-US" altLang="ko-KR" dirty="0"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–</a:t>
            </a:r>
            <a:r>
              <a:rPr kumimoji="1" lang="ko-KR" altLang="en-US" dirty="0"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 대용량 데이터 처리의 한계</a:t>
            </a:r>
            <a:endParaRPr kumimoji="1"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340F98FF-F418-758B-F71F-C50B75ABE0D2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411163" y="1152525"/>
                <a:ext cx="11369675" cy="5562040"/>
              </a:xfrm>
            </p:spPr>
            <p:txBody>
              <a:bodyPr>
                <a:normAutofit/>
              </a:bodyPr>
              <a:lstStyle/>
              <a:p>
                <a:r>
                  <a:rPr kumimoji="1" lang="ko-KR" altLang="en-US" sz="2400" dirty="0"/>
                  <a:t>키당 데이터 한계가 존재함</a:t>
                </a:r>
                <a:endParaRPr kumimoji="1" lang="en-US" altLang="ko-KR" sz="2400" dirty="0"/>
              </a:p>
              <a:p>
                <a:pPr lvl="1"/>
                <a:r>
                  <a:rPr kumimoji="1" lang="en-US" altLang="ko-KR" sz="2000" dirty="0"/>
                  <a:t>Birthday Paradox</a:t>
                </a:r>
                <a:r>
                  <a:rPr kumimoji="1" lang="ko-KR" altLang="en-US" sz="2000" dirty="0"/>
                  <a:t>로 인해 블록 크기가 </a:t>
                </a:r>
                <a:r>
                  <a:rPr kumimoji="1" lang="en-US" altLang="ko-KR" sz="2000" dirty="0"/>
                  <a:t>n</a:t>
                </a:r>
                <a:r>
                  <a:rPr kumimoji="1" lang="ko-KR" altLang="en-US" sz="2000" dirty="0"/>
                  <a:t>비트인 모드는 같은 키로 처리한 블록 수 </a:t>
                </a:r>
                <a14:m>
                  <m:oMath xmlns:m="http://schemas.openxmlformats.org/officeDocument/2006/math">
                    <m:r>
                      <a:rPr kumimoji="1" lang="ko-KR" altLang="en-US" sz="200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kumimoji="1" lang="ko-KR" altLang="en-US" sz="2000" dirty="0"/>
                  <a:t>가 커지면  이론적 안전 보장</a:t>
                </a:r>
                <a:r>
                  <a:rPr kumimoji="1" lang="en-US" altLang="ko-KR" sz="2000" dirty="0"/>
                  <a:t>(IND-CPA)</a:t>
                </a:r>
                <a:r>
                  <a:rPr kumimoji="1" lang="ko-KR" altLang="en-US" sz="2000" dirty="0"/>
                  <a:t>이 무의미해짐</a:t>
                </a:r>
                <a:r>
                  <a:rPr kumimoji="1" lang="en-US" altLang="ko-KR" sz="2000" dirty="0"/>
                  <a:t>.</a:t>
                </a:r>
                <a:r>
                  <a:rPr kumimoji="1" lang="ko-KR" altLang="en-US" sz="2000" dirty="0"/>
                  <a:t> 안전 범위는</a:t>
                </a:r>
                <a:r>
                  <a:rPr kumimoji="1" lang="en-US" altLang="ko-KR" sz="20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l-GR" altLang="ko-KR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r>
                      <a:rPr kumimoji="1" lang="el-GR" altLang="ko-KR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≪</m:t>
                    </m:r>
                    <m:sSup>
                      <m:sSupPr>
                        <m:ctrlPr>
                          <a:rPr kumimoji="1"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kumimoji="1" lang="en-US" altLang="ko-KR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kumimoji="1" lang="en-US" altLang="ko-KR" sz="2000" b="0" i="1" smtClean="0">
                            <a:latin typeface="Cambria Math" panose="02040503050406030204" pitchFamily="18" charset="0"/>
                          </a:rPr>
                          <m:t>/2</m:t>
                        </m:r>
                      </m:sup>
                    </m:sSup>
                  </m:oMath>
                </a14:m>
                <a:r>
                  <a:rPr kumimoji="1" lang="ko-KR" altLang="en-US" sz="2000" dirty="0"/>
                  <a:t> </a:t>
                </a:r>
                <a:endParaRPr kumimoji="1" lang="en-US" altLang="ko-KR" sz="2000" dirty="0"/>
              </a:p>
              <a:p>
                <a:pPr lvl="1"/>
                <a14:m>
                  <m:oMath xmlns:m="http://schemas.openxmlformats.org/officeDocument/2006/math">
                    <m:r>
                      <a:rPr kumimoji="1" lang="ko-KR" altLang="en-US" sz="200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kumimoji="1" lang="ko-KR" altLang="en-US" sz="2000" dirty="0"/>
                  <a:t>가 커지면 충돌 확률이 높아져 무작위성 가정이 붕괴됨</a:t>
                </a:r>
                <a:endParaRPr kumimoji="1" lang="en-US" altLang="ko-KR" sz="2000" dirty="0"/>
              </a:p>
              <a:p>
                <a:pPr lvl="1"/>
                <a:endParaRPr kumimoji="1" lang="en-US" altLang="ko-KR" sz="2000" dirty="0"/>
              </a:p>
              <a:p>
                <a:r>
                  <a:rPr kumimoji="1" lang="ko-KR" altLang="en-US" sz="2400" dirty="0"/>
                  <a:t>실제 공격 사례</a:t>
                </a:r>
                <a:endParaRPr kumimoji="1" lang="en-US" altLang="ko-KR" sz="2400" dirty="0"/>
              </a:p>
              <a:p>
                <a:pPr lvl="1"/>
                <a:r>
                  <a:rPr kumimoji="1" lang="en-US" altLang="ko-KR" sz="2000" dirty="0"/>
                  <a:t>64</a:t>
                </a:r>
                <a:r>
                  <a:rPr kumimoji="1" lang="ko-KR" altLang="en-US" sz="2000" dirty="0"/>
                  <a:t>비트 블록을 사용하는 </a:t>
                </a:r>
                <a:r>
                  <a:rPr kumimoji="1" lang="en-US" altLang="ko-KR" sz="2000" dirty="0"/>
                  <a:t>3DES</a:t>
                </a:r>
                <a:r>
                  <a:rPr kumimoji="1" lang="ko-KR" altLang="en-US" sz="2000" dirty="0"/>
                  <a:t>는 </a:t>
                </a:r>
                <a:r>
                  <a:rPr kumimoji="1" lang="en-US" altLang="ko-KR" sz="2000" dirty="0"/>
                  <a:t>128</a:t>
                </a:r>
                <a:r>
                  <a:rPr kumimoji="1" lang="ko-KR" altLang="en-US" sz="2000" dirty="0"/>
                  <a:t>비트에 비해 임계점이 훨씬 작음</a:t>
                </a:r>
                <a:endParaRPr kumimoji="1" lang="en-US" altLang="ko-KR" sz="2000" dirty="0"/>
              </a:p>
              <a:p>
                <a:pPr lvl="1"/>
                <a:r>
                  <a:rPr kumimoji="1" lang="en-US" altLang="ko-KR" sz="2000" dirty="0"/>
                  <a:t>Sweet32</a:t>
                </a:r>
                <a:r>
                  <a:rPr kumimoji="1" lang="ko-KR" altLang="en-US" sz="2000" dirty="0"/>
                  <a:t>가 </a:t>
                </a:r>
                <a:r>
                  <a:rPr kumimoji="1" lang="en-US" altLang="ko-KR" sz="2000" dirty="0"/>
                  <a:t>TLS</a:t>
                </a:r>
                <a:r>
                  <a:rPr kumimoji="1" lang="ko-KR" altLang="en-US" sz="2000" dirty="0"/>
                  <a:t>에서 실제 공격으로 입증함</a:t>
                </a:r>
                <a:endParaRPr kumimoji="1" lang="en-US" altLang="ko-KR" sz="2000" dirty="0"/>
              </a:p>
              <a:p>
                <a:pPr lvl="1"/>
                <a:endParaRPr kumimoji="1" lang="en-US" altLang="ko-KR" sz="2000" dirty="0"/>
              </a:p>
              <a:p>
                <a:r>
                  <a:rPr kumimoji="1" lang="ko-KR" altLang="en-US" sz="2400" dirty="0"/>
                  <a:t>운영 대책</a:t>
                </a:r>
                <a:endParaRPr kumimoji="1" lang="en-US" altLang="ko-KR" sz="2400" dirty="0"/>
              </a:p>
              <a:p>
                <a:pPr lvl="1"/>
                <a:r>
                  <a:rPr kumimoji="1" lang="ko-KR" altLang="en-US" sz="2000" dirty="0"/>
                  <a:t>키당 데이터 한도를 정해야 함</a:t>
                </a:r>
                <a:endParaRPr kumimoji="1" lang="en-US" altLang="ko-KR" sz="2000" dirty="0"/>
              </a:p>
              <a:p>
                <a:pPr lvl="1"/>
                <a:r>
                  <a:rPr kumimoji="1" lang="ko-KR" altLang="en-US" sz="2000" dirty="0"/>
                  <a:t>사용하는 키를 주기적으로 교체해줘야 함</a:t>
                </a:r>
                <a:endParaRPr kumimoji="1" lang="en-US" altLang="ko-KR" sz="2000" dirty="0"/>
              </a:p>
              <a:p>
                <a:pPr lvl="2"/>
                <a:r>
                  <a:rPr kumimoji="1" lang="en-US" altLang="ko-KR" sz="1600" dirty="0"/>
                  <a:t>AEAD</a:t>
                </a:r>
                <a:r>
                  <a:rPr kumimoji="1" lang="ko-KR" altLang="en-US" sz="1600" dirty="0"/>
                  <a:t>모드를 사용해도 블록 크기 한계는 그대로이기 때문에 키 교체 필수</a:t>
                </a:r>
                <a:endParaRPr kumimoji="1" lang="en-US" altLang="ko-KR" sz="1600" dirty="0"/>
              </a:p>
            </p:txBody>
          </p:sp>
        </mc:Choice>
        <mc:Fallback xmlns="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340F98FF-F418-758B-F71F-C50B75ABE0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411163" y="1152525"/>
                <a:ext cx="11369675" cy="5562040"/>
              </a:xfrm>
              <a:blipFill>
                <a:blip r:embed="rId3"/>
                <a:stretch>
                  <a:fillRect l="-781" t="-911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00402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4499981"/>
      </p:ext>
    </p:extLst>
  </p:cSld>
  <p:clrMapOvr>
    <a:masterClrMapping/>
  </p:clrMapOvr>
</p:sld>
</file>

<file path=ppt/theme/theme1.xml><?xml version="1.0" encoding="utf-8"?>
<a:theme xmlns:a="http://schemas.openxmlformats.org/drawing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</TotalTime>
  <Words>578</Words>
  <Application>Microsoft Office PowerPoint</Application>
  <PresentationFormat>와이드스크린</PresentationFormat>
  <Paragraphs>70</Paragraphs>
  <Slides>7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7</vt:i4>
      </vt:variant>
    </vt:vector>
  </HeadingPairs>
  <TitlesOfParts>
    <vt:vector size="13" baseType="lpstr">
      <vt:lpstr>Gmarket Sans TTF Medium</vt:lpstr>
      <vt:lpstr>맑은 고딕</vt:lpstr>
      <vt:lpstr>Arial</vt:lpstr>
      <vt:lpstr>Cambria Math</vt:lpstr>
      <vt:lpstr>CryptoCraft 테마</vt:lpstr>
      <vt:lpstr>제목 테마</vt:lpstr>
      <vt:lpstr>블록암호의 보안 취약점</vt:lpstr>
      <vt:lpstr>NIST IR 8459 문제점 – ECB 모드의 보안 취약점</vt:lpstr>
      <vt:lpstr>NIST IR 8459 문제점들 – IV/카운터 블록 생성 오류</vt:lpstr>
      <vt:lpstr>NIST IR 8459 문제점들 – 가변성 문제</vt:lpstr>
      <vt:lpstr>NIST IR 8459 문제점들 – 패딩 오라클 공격</vt:lpstr>
      <vt:lpstr>NIST IR 8459 문제점들 – 대용량 데이터 처리의 한계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HD</dc:creator>
  <cp:lastModifiedBy>송민호</cp:lastModifiedBy>
  <cp:revision>66</cp:revision>
  <dcterms:created xsi:type="dcterms:W3CDTF">2019-03-05T04:29:07Z</dcterms:created>
  <dcterms:modified xsi:type="dcterms:W3CDTF">2025-09-01T00:28:58Z</dcterms:modified>
</cp:coreProperties>
</file>