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2"/>
  </p:notesMasterIdLst>
  <p:handoutMasterIdLst>
    <p:handoutMasterId r:id="rId13"/>
  </p:handoutMasterIdLst>
  <p:sldIdLst>
    <p:sldId id="269" r:id="rId3"/>
    <p:sldId id="282" r:id="rId4"/>
    <p:sldId id="283" r:id="rId5"/>
    <p:sldId id="284" r:id="rId6"/>
    <p:sldId id="286" r:id="rId7"/>
    <p:sldId id="287" r:id="rId8"/>
    <p:sldId id="288" r:id="rId9"/>
    <p:sldId id="285" r:id="rId10"/>
    <p:sldId id="27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5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960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>
                <a:latin typeface="AppleGothic" pitchFamily="2" charset="-127"/>
                <a:ea typeface="AppleGothic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>
            <a:lvl1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1pPr>
            <a:lvl2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2pPr>
            <a:lvl3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3pPr>
            <a:lvl4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4pPr>
            <a:lvl5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AppleGothic" pitchFamily="2" charset="-127"/>
                <a:ea typeface="AppleGothic" pitchFamily="2" charset="-127"/>
                <a:cs typeface="AppleGothic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AppleGothic" pitchFamily="2" charset="-127"/>
                <a:ea typeface="AppleGothic" pitchFamily="2" charset="-127"/>
                <a:cs typeface="AppleGothic" pitchFamily="2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Gothic" pitchFamily="2" charset="-127"/>
              <a:ea typeface="AppleGothic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8000" dirty="0">
                <a:latin typeface="AppleGothic" pitchFamily="2" charset="-127"/>
                <a:ea typeface="AppleGothic" pitchFamily="2" charset="-127"/>
              </a:rPr>
              <a:t>감 사 합 </a:t>
            </a:r>
            <a:r>
              <a:rPr lang="ko-KR" altLang="en-US" sz="8000" dirty="0" err="1">
                <a:latin typeface="AppleGothic" pitchFamily="2" charset="-127"/>
                <a:ea typeface="AppleGothic" pitchFamily="2" charset="-127"/>
              </a:rPr>
              <a:t>니</a:t>
            </a:r>
            <a:r>
              <a:rPr lang="ko-KR" altLang="en-US" sz="8000" dirty="0">
                <a:latin typeface="AppleGothic" pitchFamily="2" charset="-127"/>
                <a:ea typeface="AppleGothic" pitchFamily="2" charset="-127"/>
              </a:rPr>
              <a:t> 다</a:t>
            </a: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ppleGothic" pitchFamily="2" charset="-127"/>
          <a:ea typeface="AppleGothic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ppleGothic" pitchFamily="2" charset="-127"/>
          <a:ea typeface="AppleGothic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+mj-ea"/>
                <a:ea typeface="+mj-ea"/>
              </a:rPr>
              <a:t>HCTR2</a:t>
            </a:r>
            <a:r>
              <a:rPr lang="ko-KR" altLang="en-US" sz="4000" dirty="0">
                <a:latin typeface="+mj-ea"/>
                <a:ea typeface="+mj-ea"/>
              </a:rPr>
              <a:t> 모드에서의 국산 블록 암호 적용 및 분석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https://youtu.be/rQMCMh2qcQU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1. HCTR2 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76688481-FE5A-4CD3-D345-692755F3FD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490" y="1032209"/>
            <a:ext cx="11638083" cy="5497728"/>
          </a:xfrm>
        </p:spPr>
        <p:txBody>
          <a:bodyPr>
            <a:normAutofit/>
          </a:bodyPr>
          <a:lstStyle/>
          <a:p>
            <a:r>
              <a:rPr kumimoji="1" lang="ko-KR" altLang="en-US" sz="2000" dirty="0"/>
              <a:t>워크숍과 보고서에서 확인된 문제들을 해결하기 위해서 두 개의 방향으로 표준화를 진행</a:t>
            </a:r>
            <a:endParaRPr kumimoji="1" lang="en-US" altLang="ko-KR" sz="2000" dirty="0"/>
          </a:p>
          <a:p>
            <a:pPr lvl="1"/>
            <a:r>
              <a:rPr lang="en-US" altLang="ko-KR" sz="1800" dirty="0"/>
              <a:t>(SP 800-197)</a:t>
            </a:r>
            <a:r>
              <a:rPr kumimoji="1" lang="en-US" altLang="ko-KR" sz="1800" dirty="0"/>
              <a:t>Wider Variant of AES – </a:t>
            </a:r>
            <a:r>
              <a:rPr kumimoji="1" lang="ko-KR" altLang="en-US" sz="1800" dirty="0"/>
              <a:t>고정된 </a:t>
            </a:r>
            <a:r>
              <a:rPr kumimoji="1" lang="ko-KR" altLang="en-US" sz="1800" b="1" dirty="0">
                <a:highlight>
                  <a:srgbClr val="FFFF00"/>
                </a:highlight>
              </a:rPr>
              <a:t>큰 블록 크기</a:t>
            </a:r>
            <a:r>
              <a:rPr kumimoji="1" lang="ko-KR" altLang="en-US" sz="1800" dirty="0"/>
              <a:t>로 생일 경계 문제를 해결</a:t>
            </a:r>
            <a:endParaRPr kumimoji="1" lang="en-US" altLang="ko-KR" sz="1800" dirty="0"/>
          </a:p>
          <a:p>
            <a:pPr lvl="1"/>
            <a:r>
              <a:rPr lang="en-US" altLang="ko-KR" sz="1800" dirty="0"/>
              <a:t>(SP 800-197A)</a:t>
            </a:r>
            <a:r>
              <a:rPr kumimoji="1" lang="en-US" altLang="ko-KR" sz="1800" dirty="0"/>
              <a:t>Accordion mode – </a:t>
            </a:r>
            <a:r>
              <a:rPr kumimoji="1" lang="ko-KR" altLang="en-US" sz="1800" b="1" dirty="0">
                <a:highlight>
                  <a:srgbClr val="FFFF00"/>
                </a:highlight>
              </a:rPr>
              <a:t>가변 길이 입력</a:t>
            </a:r>
            <a:r>
              <a:rPr kumimoji="1" lang="ko-KR" altLang="en-US" sz="1800" dirty="0"/>
              <a:t>으로 유연성을 제공</a:t>
            </a:r>
            <a:r>
              <a:rPr kumimoji="1" lang="en-US" altLang="ko-KR" sz="1800" dirty="0"/>
              <a:t>(</a:t>
            </a:r>
            <a:r>
              <a:rPr kumimoji="1" lang="ko-KR" altLang="en-US" sz="1800" dirty="0"/>
              <a:t>패딩 문제</a:t>
            </a:r>
            <a:r>
              <a:rPr kumimoji="1" lang="en-US" altLang="ko-KR" sz="1800" dirty="0"/>
              <a:t>). </a:t>
            </a:r>
            <a:br>
              <a:rPr kumimoji="1" lang="en-US" altLang="ko-KR" sz="1800" dirty="0"/>
            </a:br>
            <a:r>
              <a:rPr kumimoji="1" lang="en-US" altLang="ko-KR" sz="1800" dirty="0"/>
              <a:t>					  Tweak</a:t>
            </a:r>
            <a:r>
              <a:rPr kumimoji="1" lang="ko-KR" altLang="en-US" sz="1800" dirty="0"/>
              <a:t> 값을 통한 키 재사용 문제 해결</a:t>
            </a:r>
            <a:endParaRPr kumimoji="1" lang="en-US" altLang="ko-KR" sz="1400" dirty="0"/>
          </a:p>
          <a:p>
            <a:pPr lvl="1"/>
            <a:endParaRPr kumimoji="1" lang="en-US" altLang="ko-KR" sz="1400" dirty="0"/>
          </a:p>
          <a:p>
            <a:r>
              <a:rPr lang="en-US" altLang="ko-KR" sz="2000" dirty="0"/>
              <a:t>NIST</a:t>
            </a:r>
            <a:r>
              <a:rPr lang="ko-KR" altLang="en-US" sz="2000" dirty="0"/>
              <a:t>에서는 세 가지 범용 아코디언을 개발할 예정</a:t>
            </a:r>
            <a:endParaRPr lang="en-US" altLang="ko-KR" sz="2000" dirty="0"/>
          </a:p>
          <a:p>
            <a:pPr lvl="1"/>
            <a:r>
              <a:rPr lang="en-US" altLang="ko-KR" sz="1800" dirty="0"/>
              <a:t>Acc128 – </a:t>
            </a:r>
            <a:r>
              <a:rPr lang="ko-KR" altLang="en-US" sz="1800" dirty="0"/>
              <a:t>기존의 </a:t>
            </a:r>
            <a:r>
              <a:rPr lang="en-US" altLang="ko-KR" sz="1800" dirty="0"/>
              <a:t>128</a:t>
            </a:r>
            <a:r>
              <a:rPr lang="ko-KR" altLang="en-US" sz="1800" dirty="0"/>
              <a:t>비트 블록 크기의 블록 암호를 지원</a:t>
            </a:r>
            <a:endParaRPr lang="en-US" altLang="ko-KR" sz="1800" dirty="0"/>
          </a:p>
          <a:p>
            <a:pPr lvl="2"/>
            <a:r>
              <a:rPr lang="ko-KR" altLang="en-US" sz="1600" dirty="0"/>
              <a:t>생일 역설 문제로 인해서 단일 키로 </a:t>
            </a:r>
            <a:r>
              <a:rPr lang="ko-KR" altLang="en-US" sz="1600" dirty="0" err="1"/>
              <a:t>연산되는</a:t>
            </a:r>
            <a:r>
              <a:rPr lang="ko-KR" altLang="en-US" sz="1600" dirty="0"/>
              <a:t> 데이터를 </a:t>
            </a:r>
            <a:r>
              <a:rPr lang="en-US" altLang="ko-KR" sz="1600" dirty="0"/>
              <a:t>2^48</a:t>
            </a:r>
            <a:r>
              <a:rPr lang="ko-KR" altLang="en-US" sz="1600" dirty="0"/>
              <a:t>비트로 제한될 것으로 예상</a:t>
            </a:r>
            <a:endParaRPr lang="en-US" altLang="ko-KR" sz="1600" dirty="0"/>
          </a:p>
          <a:p>
            <a:pPr lvl="1"/>
            <a:r>
              <a:rPr lang="en-US" altLang="ko-KR" sz="1800" dirty="0"/>
              <a:t>Acc256 – </a:t>
            </a:r>
            <a:r>
              <a:rPr lang="ko-KR" altLang="en-US" sz="1800" dirty="0"/>
              <a:t>높은 데이터 한계를 지원하는 </a:t>
            </a:r>
            <a:r>
              <a:rPr lang="en-US" altLang="ko-KR" sz="1800" dirty="0"/>
              <a:t>256</a:t>
            </a:r>
            <a:r>
              <a:rPr lang="ko-KR" altLang="en-US" sz="1800" dirty="0"/>
              <a:t>비트 블록 크기의 블록 암호를 지원</a:t>
            </a:r>
            <a:endParaRPr lang="en-US" altLang="ko-KR" sz="1800" dirty="0"/>
          </a:p>
          <a:p>
            <a:pPr lvl="2"/>
            <a:r>
              <a:rPr lang="ko-KR" altLang="en-US" sz="1600" dirty="0"/>
              <a:t>더 큰 블록 크기로 단일 키로 생일 역설 문제를 뛰어넘는 데이터 양을 지원</a:t>
            </a:r>
            <a:endParaRPr lang="en-US" altLang="ko-KR" sz="1600" dirty="0"/>
          </a:p>
          <a:p>
            <a:pPr lvl="2"/>
            <a:r>
              <a:rPr lang="en-US" altLang="ko-KR" sz="1600" dirty="0"/>
              <a:t>SP 800-197(Wider Variant of AES)</a:t>
            </a:r>
            <a:r>
              <a:rPr lang="ko-KR" altLang="en-US" sz="1600" dirty="0"/>
              <a:t>에서 개발되고 있는 </a:t>
            </a:r>
            <a:r>
              <a:rPr lang="en-US" altLang="ko-KR" sz="1600" dirty="0"/>
              <a:t>256</a:t>
            </a:r>
            <a:r>
              <a:rPr lang="ko-KR" altLang="en-US" sz="1600" dirty="0"/>
              <a:t>비트 블록 크기의 블록 암호가 적용</a:t>
            </a:r>
            <a:endParaRPr lang="en-US" altLang="ko-KR" sz="1600" dirty="0"/>
          </a:p>
          <a:p>
            <a:pPr lvl="1"/>
            <a:r>
              <a:rPr lang="en-US" altLang="ko-KR" sz="1800" dirty="0" err="1"/>
              <a:t>BBBAcc</a:t>
            </a:r>
            <a:r>
              <a:rPr lang="en-US" altLang="ko-KR" sz="1800" dirty="0"/>
              <a:t> – </a:t>
            </a:r>
            <a:r>
              <a:rPr lang="ko-KR" altLang="en-US" sz="1800" dirty="0"/>
              <a:t>기존의 </a:t>
            </a:r>
            <a:r>
              <a:rPr lang="en-US" altLang="ko-KR" sz="1800" dirty="0"/>
              <a:t>128</a:t>
            </a:r>
            <a:r>
              <a:rPr lang="ko-KR" altLang="en-US" sz="1800" dirty="0"/>
              <a:t>비트 블록 크기의 블록 암호에서 생일 문제를 해결한 모드</a:t>
            </a:r>
            <a:endParaRPr lang="en-US" altLang="ko-KR" sz="1800" dirty="0"/>
          </a:p>
          <a:p>
            <a:pPr lvl="2"/>
            <a:r>
              <a:rPr lang="en-US" altLang="ko-KR" sz="1600" dirty="0"/>
              <a:t>Acc128</a:t>
            </a:r>
            <a:r>
              <a:rPr lang="ko-KR" altLang="en-US" sz="1600" dirty="0"/>
              <a:t>과 동일한 </a:t>
            </a:r>
            <a:r>
              <a:rPr lang="en-US" altLang="ko-KR" sz="1600" dirty="0"/>
              <a:t>128</a:t>
            </a:r>
            <a:r>
              <a:rPr lang="ko-KR" altLang="en-US" sz="1600" dirty="0"/>
              <a:t>비트 블록 크기를 사용하지만</a:t>
            </a:r>
            <a:r>
              <a:rPr lang="en-US" altLang="ko-KR" sz="1600" dirty="0"/>
              <a:t>, Acc128</a:t>
            </a:r>
            <a:r>
              <a:rPr lang="ko-KR" altLang="en-US" sz="1600" dirty="0"/>
              <a:t>에서는 생일 문제로 인해서 단일키로 사용되는 데이터를 제한할 예정</a:t>
            </a:r>
            <a:endParaRPr lang="en-US" altLang="ko-KR" sz="1600" dirty="0"/>
          </a:p>
          <a:p>
            <a:pPr lvl="2"/>
            <a:r>
              <a:rPr lang="en-US" altLang="ko-KR" sz="1600" dirty="0" err="1"/>
              <a:t>BBBAcc</a:t>
            </a:r>
            <a:r>
              <a:rPr lang="ko-KR" altLang="en-US" sz="1600" dirty="0"/>
              <a:t>는 이러한 문제를 해결하여 단일 키로도 </a:t>
            </a:r>
            <a:r>
              <a:rPr lang="en-US" altLang="ko-KR" sz="1600" dirty="0"/>
              <a:t>Acc256</a:t>
            </a:r>
            <a:r>
              <a:rPr lang="ko-KR" altLang="en-US" sz="1600" dirty="0"/>
              <a:t>과 같은 높은 데이터 연산을 지원하는 것을 목표로 함</a:t>
            </a:r>
            <a:r>
              <a:rPr lang="en-US" altLang="ko-KR" sz="1600" dirty="0"/>
              <a:t>.</a:t>
            </a:r>
          </a:p>
          <a:p>
            <a:pPr lvl="1"/>
            <a:endParaRPr kumimoji="1" lang="en-US" altLang="ko-KR" sz="18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750D325-BD18-C44F-D5E3-EA904B3C2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410" y="5979695"/>
            <a:ext cx="5505179" cy="80611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2889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EEE1EE-E478-D684-CC8B-C7DFC8FE68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E7AFAB-2E0F-3183-18C1-B50B6C5E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1. HCTR2 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9AB96ED2-546A-5BF3-01CB-26F81A8EFE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49772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아코디언 모드와 </a:t>
            </a:r>
            <a:r>
              <a:rPr lang="en-US" altLang="ko-KR" sz="2000" dirty="0"/>
              <a:t>Rijndael-256(Wider </a:t>
            </a:r>
            <a:r>
              <a:rPr lang="en-US" altLang="ko-KR" sz="2000" dirty="0" err="1"/>
              <a:t>Vaariant</a:t>
            </a:r>
            <a:r>
              <a:rPr lang="en-US" altLang="ko-KR" sz="2000" dirty="0"/>
              <a:t> of AES)</a:t>
            </a:r>
            <a:r>
              <a:rPr lang="ko-KR" altLang="en-US" sz="2000" dirty="0"/>
              <a:t>에서 언급되는 생일 문제는 </a:t>
            </a:r>
            <a:br>
              <a:rPr lang="en-US" altLang="ko-KR" sz="2000" dirty="0"/>
            </a:br>
            <a:r>
              <a:rPr lang="en-US" altLang="ko-KR" sz="2000" dirty="0"/>
              <a:t>CTR </a:t>
            </a:r>
            <a:r>
              <a:rPr lang="ko-KR" altLang="en-US" sz="2000" dirty="0"/>
              <a:t>모드에서의 한계로 인한 문제</a:t>
            </a:r>
            <a:endParaRPr lang="en-US" altLang="ko-KR" sz="2000" dirty="0"/>
          </a:p>
          <a:p>
            <a:pPr lvl="1"/>
            <a:r>
              <a:rPr lang="ko-KR" altLang="en-US" sz="1800" dirty="0"/>
              <a:t>현재 많은 시스템에서 </a:t>
            </a:r>
            <a:r>
              <a:rPr lang="en-US" altLang="ko-KR" sz="1800" dirty="0"/>
              <a:t>GCM </a:t>
            </a:r>
            <a:r>
              <a:rPr lang="ko-KR" altLang="en-US" sz="1800" dirty="0"/>
              <a:t>모드를 활용하는데 </a:t>
            </a:r>
            <a:r>
              <a:rPr lang="en-US" altLang="ko-KR" sz="1800" dirty="0"/>
              <a:t>GCM</a:t>
            </a:r>
            <a:r>
              <a:rPr lang="ko-KR" altLang="en-US" sz="1800" dirty="0"/>
              <a:t>은 </a:t>
            </a:r>
            <a:r>
              <a:rPr lang="en-US" altLang="ko-KR" sz="1800" dirty="0"/>
              <a:t>CTR</a:t>
            </a:r>
            <a:r>
              <a:rPr lang="ko-KR" altLang="en-US" sz="1800" dirty="0"/>
              <a:t>이 활용됨</a:t>
            </a:r>
            <a:endParaRPr lang="en-US" altLang="ko-KR" sz="1800" dirty="0"/>
          </a:p>
          <a:p>
            <a:endParaRPr lang="en-US" altLang="ko-KR" sz="2000" dirty="0"/>
          </a:p>
          <a:p>
            <a:r>
              <a:rPr lang="en-US" altLang="ko-KR" sz="2000" dirty="0"/>
              <a:t>CTR</a:t>
            </a:r>
            <a:r>
              <a:rPr lang="ko-KR" altLang="en-US" sz="2000" dirty="0"/>
              <a:t> 모드에서 </a:t>
            </a:r>
            <a:r>
              <a:rPr lang="en-US" altLang="ko-KR" sz="2000" dirty="0" err="1"/>
              <a:t>Nonce+Counter</a:t>
            </a:r>
            <a:r>
              <a:rPr lang="en-US" altLang="ko-KR" sz="2000" dirty="0"/>
              <a:t> </a:t>
            </a:r>
            <a:r>
              <a:rPr lang="ko-KR" altLang="en-US" sz="2000" dirty="0"/>
              <a:t>값을 암호화하여 </a:t>
            </a:r>
            <a:r>
              <a:rPr lang="ko-KR" altLang="en-US" sz="2000" dirty="0" err="1"/>
              <a:t>평문과</a:t>
            </a:r>
            <a:r>
              <a:rPr lang="ko-KR" altLang="en-US" sz="2000" dirty="0"/>
              <a:t> </a:t>
            </a:r>
            <a:r>
              <a:rPr lang="en-US" altLang="ko-KR" sz="2000" dirty="0"/>
              <a:t>XOR </a:t>
            </a:r>
            <a:r>
              <a:rPr lang="ko-KR" altLang="en-US" sz="2000" dirty="0"/>
              <a:t>함</a:t>
            </a:r>
            <a:r>
              <a:rPr lang="en-US" altLang="ko-KR" sz="2000" dirty="0"/>
              <a:t>.</a:t>
            </a:r>
          </a:p>
          <a:p>
            <a:pPr lvl="1"/>
            <a:r>
              <a:rPr lang="en-US" altLang="ko-KR" sz="1800" dirty="0"/>
              <a:t>Counter </a:t>
            </a:r>
            <a:r>
              <a:rPr lang="ko-KR" altLang="en-US" sz="1800" dirty="0"/>
              <a:t>값이 초과하여 </a:t>
            </a:r>
            <a:r>
              <a:rPr lang="en-US" altLang="ko-KR" sz="1800" dirty="0"/>
              <a:t>0</a:t>
            </a:r>
            <a:r>
              <a:rPr lang="ko-KR" altLang="en-US" sz="1800" dirty="0"/>
              <a:t>부터 다시 시작한다면</a:t>
            </a:r>
            <a:r>
              <a:rPr lang="en-US" altLang="ko-KR" sz="1800" dirty="0"/>
              <a:t> </a:t>
            </a:r>
            <a:r>
              <a:rPr lang="ko-KR" altLang="en-US" sz="1800" dirty="0"/>
              <a:t>같은 키로 같은 </a:t>
            </a:r>
            <a:r>
              <a:rPr lang="en-US" altLang="ko-KR" sz="1800" dirty="0" err="1"/>
              <a:t>Nonce+Counter</a:t>
            </a:r>
            <a:r>
              <a:rPr lang="en-US" altLang="ko-KR" sz="1800" dirty="0"/>
              <a:t> </a:t>
            </a:r>
            <a:r>
              <a:rPr lang="ko-KR" altLang="en-US" sz="1800" dirty="0"/>
              <a:t>값을 사용하게 됨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1800" dirty="0"/>
              <a:t>예를 들어 </a:t>
            </a:r>
            <a:r>
              <a:rPr lang="en-US" altLang="ko-KR" sz="1800" dirty="0"/>
              <a:t>A</a:t>
            </a:r>
            <a:r>
              <a:rPr lang="ko-KR" altLang="en-US" sz="1800" dirty="0" err="1"/>
              <a:t>평문을</a:t>
            </a:r>
            <a:r>
              <a:rPr lang="ko-KR" altLang="en-US" sz="1800" dirty="0"/>
              <a:t> 알고 있을 때</a:t>
            </a:r>
            <a:r>
              <a:rPr lang="en-US" altLang="ko-KR" sz="1800" dirty="0"/>
              <a:t>, </a:t>
            </a:r>
            <a:br>
              <a:rPr lang="en-US" altLang="ko-KR" sz="1800" dirty="0"/>
            </a:br>
            <a:r>
              <a:rPr lang="en-US" altLang="ko-KR" sz="1800" dirty="0"/>
              <a:t>A+E(nonce+1)</a:t>
            </a:r>
            <a:r>
              <a:rPr lang="ko-KR" altLang="en-US" sz="1800" dirty="0"/>
              <a:t>과 </a:t>
            </a:r>
            <a:r>
              <a:rPr lang="en-US" altLang="ko-KR" sz="1800" dirty="0"/>
              <a:t>B+E(nonce+1)</a:t>
            </a:r>
            <a:r>
              <a:rPr lang="ko-KR" altLang="en-US" sz="1800" dirty="0"/>
              <a:t>는</a:t>
            </a:r>
            <a:r>
              <a:rPr lang="en-US" altLang="ko-KR" sz="1800" dirty="0"/>
              <a:t> </a:t>
            </a:r>
            <a:r>
              <a:rPr lang="ko-KR" altLang="en-US" sz="1800" dirty="0"/>
              <a:t>같은 키와 같은 암호화 값을 사용하여 </a:t>
            </a:r>
            <a:r>
              <a:rPr lang="en-US" altLang="ko-KR" sz="1800" dirty="0"/>
              <a:t>XOR </a:t>
            </a:r>
            <a:r>
              <a:rPr lang="ko-KR" altLang="en-US" sz="1800" dirty="0"/>
              <a:t>하였기 때문에 두 결과 값을 </a:t>
            </a:r>
            <a:r>
              <a:rPr lang="en-US" altLang="ko-KR" sz="1800" dirty="0"/>
              <a:t>XOR</a:t>
            </a:r>
            <a:r>
              <a:rPr lang="ko-KR" altLang="en-US" sz="1800" dirty="0"/>
              <a:t>하면 </a:t>
            </a:r>
            <a:r>
              <a:rPr lang="en-US" altLang="ko-KR" sz="1800" dirty="0"/>
              <a:t>A+B</a:t>
            </a:r>
            <a:r>
              <a:rPr lang="ko-KR" altLang="en-US" sz="1800" dirty="0"/>
              <a:t>를 얻을 수 있고</a:t>
            </a:r>
            <a:r>
              <a:rPr lang="en-US" altLang="ko-KR" sz="1800" dirty="0"/>
              <a:t>, A</a:t>
            </a:r>
            <a:r>
              <a:rPr lang="ko-KR" altLang="en-US" sz="1800" dirty="0" err="1"/>
              <a:t>평문을</a:t>
            </a:r>
            <a:r>
              <a:rPr lang="ko-KR" altLang="en-US" sz="1800" dirty="0"/>
              <a:t> 알기 때문에 </a:t>
            </a:r>
            <a:r>
              <a:rPr lang="en-US" altLang="ko-KR" sz="1800" dirty="0"/>
              <a:t>B</a:t>
            </a:r>
            <a:r>
              <a:rPr lang="ko-KR" altLang="en-US" sz="1800" dirty="0" err="1"/>
              <a:t>평문도</a:t>
            </a:r>
            <a:r>
              <a:rPr lang="ko-KR" altLang="en-US" sz="1800" dirty="0"/>
              <a:t> 알 수 </a:t>
            </a:r>
            <a:r>
              <a:rPr lang="ko-KR" altLang="en-US" sz="1800" dirty="0" err="1"/>
              <a:t>있게됨</a:t>
            </a:r>
            <a:endParaRPr lang="en-US" altLang="ko-KR" sz="1800" dirty="0"/>
          </a:p>
          <a:p>
            <a:endParaRPr lang="en-US" altLang="ko-KR" sz="2000" dirty="0"/>
          </a:p>
          <a:p>
            <a:r>
              <a:rPr lang="ko-KR" altLang="en-US" sz="2000" dirty="0"/>
              <a:t>서로 다른 두 개의 </a:t>
            </a:r>
            <a:r>
              <a:rPr lang="ko-KR" altLang="en-US" sz="2000" dirty="0" err="1"/>
              <a:t>평문</a:t>
            </a:r>
            <a:r>
              <a:rPr lang="ko-KR" altLang="en-US" sz="2000" dirty="0"/>
              <a:t> 블록이 같은 카운터 블록을 사용하게 되는 상황</a:t>
            </a:r>
            <a:endParaRPr lang="en-US" altLang="ko-KR" sz="2000" dirty="0"/>
          </a:p>
          <a:p>
            <a:pPr lvl="1"/>
            <a:r>
              <a:rPr lang="ko-KR" altLang="en-US" sz="1800" dirty="0"/>
              <a:t>블록 암호의 블록 크기가 </a:t>
            </a:r>
            <a:r>
              <a:rPr lang="en-US" altLang="ko-KR" sz="1800" dirty="0"/>
              <a:t>N</a:t>
            </a:r>
            <a:r>
              <a:rPr lang="ko-KR" altLang="en-US" sz="1800" dirty="0" err="1"/>
              <a:t>일때</a:t>
            </a:r>
            <a:r>
              <a:rPr lang="en-US" altLang="ko-KR" sz="1800" dirty="0"/>
              <a:t>,.</a:t>
            </a:r>
            <a:r>
              <a:rPr lang="ko-KR" altLang="en-US" sz="1800" dirty="0"/>
              <a:t> 암호화된 블록 값이 </a:t>
            </a:r>
            <a:r>
              <a:rPr lang="en-US" altLang="ko-KR" sz="1800" dirty="0"/>
              <a:t>2</a:t>
            </a:r>
            <a:r>
              <a:rPr lang="en-US" altLang="ko-KR" sz="1800" baseline="30000" dirty="0"/>
              <a:t>N/2</a:t>
            </a:r>
            <a:r>
              <a:rPr lang="ko-KR" altLang="en-US" sz="1800" dirty="0"/>
              <a:t>개를 넘으면 중복 발생 확률이 </a:t>
            </a:r>
            <a:r>
              <a:rPr lang="en-US" altLang="ko-KR" sz="1800" dirty="0"/>
              <a:t>50%</a:t>
            </a:r>
            <a:endParaRPr lang="en-US" altLang="ko-KR" sz="1800" baseline="30000" dirty="0"/>
          </a:p>
          <a:p>
            <a:pPr lvl="1"/>
            <a:r>
              <a:rPr lang="ko-KR" altLang="en-US" sz="1800" dirty="0"/>
              <a:t>따라서</a:t>
            </a:r>
            <a:r>
              <a:rPr lang="en-US" altLang="ko-KR" sz="1800" dirty="0"/>
              <a:t>, </a:t>
            </a:r>
            <a:r>
              <a:rPr lang="ko-KR" altLang="en-US" sz="1800" dirty="0"/>
              <a:t>단일 키로 암호화할 수 있는 데이터의 양을 블록 크기의 절반보다 낮은 수준으로 제한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962475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7A50B7-EA9B-9CB9-CD68-0B472D8620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CBEF25-3F18-130E-E71E-7BED70E01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1. HCTR2 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E0C55494-AB2E-C6D9-FB99-C447BCBA12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>
            <a:normAutofit/>
          </a:bodyPr>
          <a:lstStyle/>
          <a:p>
            <a:r>
              <a:rPr kumimoji="1" lang="en-US" altLang="ko-KR" sz="2400" dirty="0"/>
              <a:t>Accordion</a:t>
            </a:r>
            <a:r>
              <a:rPr kumimoji="1" lang="ko-KR" altLang="en-US" sz="2400" dirty="0"/>
              <a:t>을 위해서 </a:t>
            </a:r>
            <a:r>
              <a:rPr kumimoji="1" lang="en-US" altLang="ko-KR" sz="2400" dirty="0"/>
              <a:t>HCTR2 </a:t>
            </a:r>
            <a:r>
              <a:rPr kumimoji="1" lang="ko-KR" altLang="en-US" sz="2400" dirty="0"/>
              <a:t>기술의 변형을 개발할 것을 제안</a:t>
            </a:r>
            <a:endParaRPr kumimoji="1" lang="en-US" altLang="ko-KR" sz="2400" dirty="0"/>
          </a:p>
          <a:p>
            <a:pPr lvl="1"/>
            <a:r>
              <a:rPr kumimoji="1" lang="ko-KR" altLang="en-US" sz="1800" dirty="0"/>
              <a:t>가변 입력 길이 강력 의사 난수 순열</a:t>
            </a:r>
            <a:r>
              <a:rPr kumimoji="1" lang="en-US" altLang="ko-KR" sz="1800" dirty="0"/>
              <a:t>(Variable-Input-Length-Strong Pseudorandom Permutation, VIL-SPRP)</a:t>
            </a:r>
            <a:endParaRPr kumimoji="1" lang="ko-KR" altLang="en-US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178244-E6D1-8A6D-D831-675350922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40" y="2492987"/>
            <a:ext cx="3821598" cy="368049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3A907B9-3894-CF8B-A47C-5F72DEAC4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997" y="2383215"/>
            <a:ext cx="4476774" cy="118125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60DEC53-787E-0AAA-B47E-06E0DF513A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893" y="6328048"/>
            <a:ext cx="4410691" cy="247685"/>
          </a:xfrm>
          <a:prstGeom prst="rect">
            <a:avLst/>
          </a:prstGeom>
        </p:spPr>
      </p:pic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CBF16622-4A0A-D301-B2FF-75765DAE8989}"/>
              </a:ext>
            </a:extLst>
          </p:cNvPr>
          <p:cNvSpPr txBox="1">
            <a:spLocks/>
          </p:cNvSpPr>
          <p:nvPr/>
        </p:nvSpPr>
        <p:spPr>
          <a:xfrm>
            <a:off x="4775616" y="3929900"/>
            <a:ext cx="7249537" cy="2243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sz="2000" dirty="0"/>
              <a:t>HCTR2</a:t>
            </a:r>
            <a:r>
              <a:rPr kumimoji="1" lang="ko-KR" altLang="en-US" sz="2000" dirty="0"/>
              <a:t>는 데이터를 고정 크기 </a:t>
            </a:r>
            <a:r>
              <a:rPr kumimoji="1" lang="en-US" altLang="ko-KR" sz="2000" dirty="0"/>
              <a:t>M,</a:t>
            </a:r>
            <a:r>
              <a:rPr kumimoji="1" lang="ko-KR" altLang="en-US" sz="2000" dirty="0"/>
              <a:t> 가변 크기 </a:t>
            </a:r>
            <a:r>
              <a:rPr kumimoji="1" lang="en-US" altLang="ko-KR" sz="2000" dirty="0"/>
              <a:t>N</a:t>
            </a:r>
            <a:r>
              <a:rPr kumimoji="1" lang="ko-KR" altLang="en-US" sz="2000" dirty="0" err="1"/>
              <a:t>으로</a:t>
            </a:r>
            <a:r>
              <a:rPr kumimoji="1" lang="ko-KR" altLang="en-US" sz="2000" dirty="0"/>
              <a:t> 나누어 </a:t>
            </a:r>
            <a:br>
              <a:rPr kumimoji="1" lang="en-US" altLang="ko-KR" sz="2000" dirty="0"/>
            </a:br>
            <a:r>
              <a:rPr kumimoji="1" lang="ko-KR" altLang="en-US" sz="2000" dirty="0"/>
              <a:t>두 데이터가 암호화 과정에 영향을 주도록 설계됨</a:t>
            </a:r>
            <a:endParaRPr kumimoji="1" lang="en-US" altLang="ko-KR" sz="2000" dirty="0"/>
          </a:p>
          <a:p>
            <a:r>
              <a:rPr kumimoji="1" lang="en-US" altLang="ko-KR" sz="2000" dirty="0"/>
              <a:t>N</a:t>
            </a:r>
            <a:r>
              <a:rPr kumimoji="1" lang="ko-KR" altLang="en-US" sz="2000" dirty="0"/>
              <a:t>은 </a:t>
            </a:r>
            <a:r>
              <a:rPr kumimoji="1" lang="en-US" altLang="ko-KR" sz="2000" dirty="0"/>
              <a:t>XCTR</a:t>
            </a:r>
            <a:r>
              <a:rPr kumimoji="1" lang="ko-KR" altLang="en-US" sz="2000" dirty="0"/>
              <a:t> 모드를 통해 길이에 딱 맞는 키 스트림을 생성하여 암호화되므로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원본 데이터와 길이가 항상 동일하게 유지</a:t>
            </a:r>
            <a:endParaRPr kumimoji="1" lang="en-US" altLang="ko-KR" sz="2000" dirty="0"/>
          </a:p>
          <a:p>
            <a:r>
              <a:rPr kumimoji="1" lang="en-US" altLang="ko-KR" sz="2000" dirty="0"/>
              <a:t>M</a:t>
            </a:r>
            <a:r>
              <a:rPr kumimoji="1" lang="ko-KR" altLang="en-US" sz="2000" dirty="0"/>
              <a:t>은 암호화 </a:t>
            </a:r>
            <a:r>
              <a:rPr kumimoji="1" lang="en-US" altLang="ko-KR" sz="2000" dirty="0"/>
              <a:t>N</a:t>
            </a:r>
            <a:r>
              <a:rPr kumimoji="1" lang="ko-KR" altLang="en-US" sz="2000" dirty="0" err="1"/>
              <a:t>에</a:t>
            </a:r>
            <a:r>
              <a:rPr kumimoji="1" lang="ko-KR" altLang="en-US" sz="2000" dirty="0"/>
              <a:t> 의존하여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최종 암호화된 </a:t>
            </a:r>
            <a:r>
              <a:rPr kumimoji="1" lang="en-US" altLang="ko-KR" sz="2000" dirty="0"/>
              <a:t>U</a:t>
            </a:r>
            <a:r>
              <a:rPr kumimoji="1" lang="ko-KR" altLang="en-US" sz="2000" dirty="0"/>
              <a:t>는 암호화된 </a:t>
            </a:r>
            <a:r>
              <a:rPr kumimoji="1" lang="en-US" altLang="ko-KR" sz="2000" dirty="0"/>
              <a:t>V</a:t>
            </a:r>
            <a:r>
              <a:rPr kumimoji="1" lang="ko-KR" altLang="en-US" sz="2000" dirty="0"/>
              <a:t>의 정보와 다시 섞여 데이터 전체의 무결성을 보장</a:t>
            </a:r>
          </a:p>
        </p:txBody>
      </p:sp>
    </p:spTree>
    <p:extLst>
      <p:ext uri="{BB962C8B-B14F-4D97-AF65-F5344CB8AC3E}">
        <p14:creationId xmlns:p14="http://schemas.microsoft.com/office/powerpoint/2010/main" val="1807478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6A348B-6CA5-5D66-62B8-9C7761DBCF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280E8D-9CCD-9D4E-E69D-91316696C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1. HCTR2 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685CE800-D0C4-6DE5-46BA-43EAFED76F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497728"/>
          </a:xfrm>
        </p:spPr>
        <p:txBody>
          <a:bodyPr>
            <a:normAutofit/>
          </a:bodyPr>
          <a:lstStyle/>
          <a:p>
            <a:r>
              <a:rPr kumimoji="1" lang="en-US" altLang="ko-KR" sz="2000" dirty="0"/>
              <a:t>Accordion mode</a:t>
            </a:r>
            <a:r>
              <a:rPr kumimoji="1" lang="ko-KR" altLang="en-US" sz="2000" dirty="0"/>
              <a:t>에서 목표로 하는 세 가지 개발 중에서 </a:t>
            </a:r>
            <a:r>
              <a:rPr kumimoji="1" lang="en-US" altLang="ko-KR" sz="2000" b="1" dirty="0">
                <a:solidFill>
                  <a:srgbClr val="0070C0"/>
                </a:solidFill>
              </a:rPr>
              <a:t>Acc256</a:t>
            </a:r>
          </a:p>
          <a:p>
            <a:pPr lvl="1"/>
            <a:r>
              <a:rPr kumimoji="1" lang="en-US" altLang="ko-KR" sz="1800" dirty="0"/>
              <a:t>Acc256</a:t>
            </a:r>
            <a:r>
              <a:rPr kumimoji="1" lang="ko-KR" altLang="en-US" sz="1800" dirty="0"/>
              <a:t>은 </a:t>
            </a:r>
            <a:r>
              <a:rPr kumimoji="1" lang="en-US" altLang="ko-KR" sz="1800" dirty="0"/>
              <a:t>256</a:t>
            </a:r>
            <a:r>
              <a:rPr kumimoji="1" lang="ko-KR" altLang="en-US" sz="1800" dirty="0"/>
              <a:t>비트 블록을 가진 기본 블록 암호를 지원하는데</a:t>
            </a:r>
            <a:r>
              <a:rPr kumimoji="1" lang="en-US" altLang="ko-KR" sz="1800" dirty="0"/>
              <a:t>, </a:t>
            </a:r>
            <a:r>
              <a:rPr kumimoji="1" lang="ko-KR" altLang="en-US" sz="1800" dirty="0"/>
              <a:t>이는 </a:t>
            </a:r>
            <a:r>
              <a:rPr kumimoji="1" lang="en-US" altLang="ko-KR" sz="1800" dirty="0"/>
              <a:t>Wider Variant of AES</a:t>
            </a:r>
            <a:r>
              <a:rPr kumimoji="1" lang="ko-KR" altLang="en-US" sz="1800" dirty="0"/>
              <a:t>와 연관됨</a:t>
            </a:r>
            <a:r>
              <a:rPr kumimoji="1" lang="en-US" altLang="ko-KR" sz="1800" dirty="0"/>
              <a:t>.</a:t>
            </a:r>
          </a:p>
          <a:p>
            <a:pPr lvl="1"/>
            <a:r>
              <a:rPr kumimoji="1" lang="ko-KR" altLang="en-US" sz="1800" dirty="0"/>
              <a:t>따라서</a:t>
            </a:r>
            <a:r>
              <a:rPr kumimoji="1" lang="en-US" altLang="ko-KR" sz="1800" dirty="0"/>
              <a:t>, acc256</a:t>
            </a:r>
            <a:r>
              <a:rPr kumimoji="1" lang="ko-KR" altLang="en-US" sz="1800" dirty="0"/>
              <a:t>은 </a:t>
            </a:r>
            <a:r>
              <a:rPr kumimoji="1" lang="en-US" altLang="ko-KR" sz="1800" dirty="0"/>
              <a:t>Wider Variant of AES</a:t>
            </a:r>
            <a:r>
              <a:rPr kumimoji="1" lang="ko-KR" altLang="en-US" sz="1800" dirty="0"/>
              <a:t>와 </a:t>
            </a:r>
            <a:r>
              <a:rPr kumimoji="1" lang="en-US" altLang="ko-KR" sz="1800" dirty="0"/>
              <a:t>Accordion mode</a:t>
            </a:r>
            <a:r>
              <a:rPr kumimoji="1" lang="ko-KR" altLang="en-US" sz="1800" dirty="0"/>
              <a:t>의 장점을 결합한 하이브리드 접근법으로 </a:t>
            </a:r>
            <a:r>
              <a:rPr kumimoji="1" lang="ko-KR" altLang="en-US" sz="1800" dirty="0" err="1"/>
              <a:t>보여짐</a:t>
            </a:r>
            <a:endParaRPr kumimoji="1" lang="en-US" altLang="ko-KR" sz="1800" dirty="0"/>
          </a:p>
          <a:p>
            <a:pPr lvl="1"/>
            <a:endParaRPr kumimoji="1" lang="en-US" altLang="ko-KR" sz="1800" dirty="0"/>
          </a:p>
          <a:p>
            <a:pPr lvl="1"/>
            <a:endParaRPr kumimoji="1" lang="en-US" altLang="ko-KR" sz="1600" dirty="0"/>
          </a:p>
          <a:p>
            <a:pPr lvl="1"/>
            <a:endParaRPr kumimoji="1" lang="en-US" altLang="ko-KR" sz="1600" dirty="0"/>
          </a:p>
          <a:p>
            <a:pPr lvl="1"/>
            <a:endParaRPr kumimoji="1" lang="en-US" altLang="ko-KR" sz="1600" dirty="0"/>
          </a:p>
          <a:p>
            <a:pPr lvl="1"/>
            <a:endParaRPr kumimoji="1" lang="en-US" altLang="ko-KR" sz="1600" dirty="0"/>
          </a:p>
          <a:p>
            <a:pPr lvl="1"/>
            <a:endParaRPr kumimoji="1" lang="en-US" altLang="ko-KR" sz="1600" dirty="0"/>
          </a:p>
          <a:p>
            <a:pPr lvl="1"/>
            <a:endParaRPr kumimoji="1" lang="en-US" altLang="ko-KR" sz="1600" dirty="0"/>
          </a:p>
          <a:p>
            <a:pPr marL="457200" lvl="1" indent="0">
              <a:buNone/>
            </a:pPr>
            <a:endParaRPr kumimoji="1" lang="en-US" altLang="ko-KR" sz="1600" dirty="0"/>
          </a:p>
          <a:p>
            <a:r>
              <a:rPr kumimoji="1" lang="ko-KR" altLang="en-US" sz="2000" dirty="0"/>
              <a:t>위의 설명은 예시이며</a:t>
            </a:r>
            <a:r>
              <a:rPr kumimoji="1" lang="en-US" altLang="ko-KR" sz="2000" dirty="0"/>
              <a:t>, </a:t>
            </a:r>
            <a:r>
              <a:rPr kumimoji="1" lang="ko-KR" altLang="en-US" sz="2000" dirty="0"/>
              <a:t>아직 의견을 수집해 표준화를 진행하고 있음</a:t>
            </a:r>
            <a:r>
              <a:rPr kumimoji="1" lang="en-US" altLang="ko-KR" sz="2000" dirty="0"/>
              <a:t>.</a:t>
            </a:r>
          </a:p>
          <a:p>
            <a:r>
              <a:rPr kumimoji="1" lang="en-US" altLang="ko-KR" sz="2000" dirty="0" err="1"/>
              <a:t>BBBAcc</a:t>
            </a:r>
            <a:r>
              <a:rPr kumimoji="1" lang="ko-KR" altLang="en-US" sz="2000" dirty="0"/>
              <a:t>도 정확한 방법은 제공되지 않지만</a:t>
            </a:r>
            <a:r>
              <a:rPr kumimoji="1" lang="en-US" altLang="ko-KR" sz="2000" dirty="0"/>
              <a:t>, </a:t>
            </a:r>
            <a:r>
              <a:rPr kumimoji="1" lang="ko-KR" altLang="en-US" sz="2000" dirty="0"/>
              <a:t>공개 </a:t>
            </a:r>
            <a:r>
              <a:rPr kumimoji="1" lang="en-US" altLang="ko-KR" sz="2000" dirty="0"/>
              <a:t>Comment</a:t>
            </a:r>
            <a:r>
              <a:rPr kumimoji="1" lang="ko-KR" altLang="en-US" sz="2000" dirty="0"/>
              <a:t>에서 </a:t>
            </a:r>
            <a:br>
              <a:rPr kumimoji="1" lang="en-US" altLang="ko-KR" sz="2000" dirty="0"/>
            </a:br>
            <a:r>
              <a:rPr kumimoji="1" lang="en-US" altLang="ko-KR" sz="2000" dirty="0"/>
              <a:t>Yusuke Naito</a:t>
            </a:r>
            <a:r>
              <a:rPr kumimoji="1" lang="ko-KR" altLang="en-US" sz="2000" dirty="0"/>
              <a:t>가 </a:t>
            </a:r>
            <a:r>
              <a:rPr kumimoji="1" lang="en-US" altLang="ko-KR" sz="2000" dirty="0"/>
              <a:t>CHCTR</a:t>
            </a:r>
            <a:r>
              <a:rPr kumimoji="1" lang="ko-KR" altLang="en-US" sz="2000" dirty="0"/>
              <a:t>을 제안함</a:t>
            </a:r>
            <a:endParaRPr kumimoji="1" lang="en-US" altLang="ko-KR" sz="2000" dirty="0"/>
          </a:p>
          <a:p>
            <a:pPr lvl="1"/>
            <a:r>
              <a:rPr kumimoji="1" lang="en-US" altLang="ko-KR" sz="1600" dirty="0"/>
              <a:t>CHCTR</a:t>
            </a:r>
            <a:r>
              <a:rPr kumimoji="1" lang="ko-KR" altLang="en-US" sz="1600" dirty="0"/>
              <a:t>은 </a:t>
            </a:r>
            <a:r>
              <a:rPr kumimoji="1" lang="en-US" altLang="ko-KR" sz="1600" dirty="0"/>
              <a:t>HCTR2</a:t>
            </a:r>
            <a:r>
              <a:rPr kumimoji="1" lang="ko-KR" altLang="en-US" sz="1600" dirty="0"/>
              <a:t>를 연접하여 두 번 연산하는 구조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2895244-668E-D253-ABC9-FE2CB59BE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583" y="2843739"/>
            <a:ext cx="3501599" cy="169002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9C13983-F299-87CF-3DE4-EB3DCB5A9F9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5527"/>
          <a:stretch>
            <a:fillRect/>
          </a:stretch>
        </p:blipFill>
        <p:spPr>
          <a:xfrm>
            <a:off x="6379002" y="2558342"/>
            <a:ext cx="4148138" cy="203091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4C40F41-C0DC-1032-90D1-C09A701F8E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6524" y="4732308"/>
            <a:ext cx="2594708" cy="205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789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95FA44-FFE3-9631-3556-31D6ABB435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A4D2F2-35DC-6F04-6A31-070439081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2. HCTR2 </a:t>
            </a:r>
            <a:r>
              <a:rPr lang="ko-KR" altLang="en-US" dirty="0">
                <a:latin typeface="+mj-ea"/>
              </a:rPr>
              <a:t>코드 분석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33723F-AA04-FC34-DD5C-477BACFFD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097" y="1061217"/>
            <a:ext cx="4212677" cy="281083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E78C9C0-1989-1F77-5702-73844F0B6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447" y="1932606"/>
            <a:ext cx="3821598" cy="368049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11F494F-EBA9-2823-F3BF-E62531EF2E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1097" y="3963359"/>
            <a:ext cx="5457169" cy="2817988"/>
          </a:xfrm>
          <a:prstGeom prst="rect">
            <a:avLst/>
          </a:prstGeom>
        </p:spPr>
      </p:pic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BA629D6-F0BF-1E34-19DA-81C5625AA4B5}"/>
              </a:ext>
            </a:extLst>
          </p:cNvPr>
          <p:cNvCxnSpPr/>
          <p:nvPr/>
        </p:nvCxnSpPr>
        <p:spPr>
          <a:xfrm>
            <a:off x="8220891" y="2072640"/>
            <a:ext cx="14543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0B5FD3E-A247-7B5C-C29E-60CE3A448E74}"/>
              </a:ext>
            </a:extLst>
          </p:cNvPr>
          <p:cNvSpPr txBox="1"/>
          <p:nvPr/>
        </p:nvSpPr>
        <p:spPr>
          <a:xfrm>
            <a:off x="9761163" y="1780252"/>
            <a:ext cx="23519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E</a:t>
            </a:r>
            <a:r>
              <a:rPr lang="en-US" altLang="ko-KR" sz="1600" baseline="-25000" dirty="0"/>
              <a:t>k</a:t>
            </a:r>
            <a:r>
              <a:rPr lang="ko-KR" altLang="en-US" sz="1600" dirty="0"/>
              <a:t>와 </a:t>
            </a:r>
            <a:r>
              <a:rPr lang="en-US" altLang="ko-KR" sz="1600" dirty="0" err="1"/>
              <a:t>XCTR</a:t>
            </a:r>
            <a:r>
              <a:rPr lang="en-US" altLang="ko-KR" sz="1600" baseline="-25000" dirty="0" err="1"/>
              <a:t>k</a:t>
            </a:r>
            <a:r>
              <a:rPr lang="ko-KR" altLang="en-US" sz="1600" dirty="0"/>
              <a:t>의 </a:t>
            </a:r>
            <a:r>
              <a:rPr lang="en-US" altLang="ko-KR" sz="1600" dirty="0"/>
              <a:t>Key</a:t>
            </a:r>
            <a:r>
              <a:rPr lang="ko-KR" altLang="en-US" sz="1600" dirty="0"/>
              <a:t>를 </a:t>
            </a:r>
            <a:endParaRPr lang="en-US" altLang="ko-KR" sz="1600" dirty="0"/>
          </a:p>
          <a:p>
            <a:r>
              <a:rPr lang="ko-KR" altLang="en-US" sz="1600" dirty="0"/>
              <a:t>다르게 사용하기 위해서</a:t>
            </a:r>
          </a:p>
        </p:txBody>
      </p:sp>
    </p:spTree>
    <p:extLst>
      <p:ext uri="{BB962C8B-B14F-4D97-AF65-F5344CB8AC3E}">
        <p14:creationId xmlns:p14="http://schemas.microsoft.com/office/powerpoint/2010/main" val="3834636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915AF4-FCB3-9E7B-467A-C0A694608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C29D63-E027-ECE0-ED13-B8B4FC0DE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1. HCTR2 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32245C-9003-2E38-C068-8C01EFF6D4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362575"/>
          </a:xfrm>
        </p:spPr>
        <p:txBody>
          <a:bodyPr/>
          <a:lstStyle/>
          <a:p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B40AB0-0C0D-AAC6-1D0A-EEBF9A951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447" y="1932606"/>
            <a:ext cx="3821598" cy="368049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6B25466-AF29-F1C5-CE83-BD24AD5BB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527" y="2188368"/>
            <a:ext cx="6239746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348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B5249-17F3-B702-FF1C-2BC58001C3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F0C465-153E-D01B-FA99-83493889E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B950F4A-DC5E-B486-1BF4-21012135B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12" y="1714260"/>
            <a:ext cx="3821598" cy="368049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C6A265E-FCCA-EF9F-6C7A-15F51F94F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65" y="5549321"/>
            <a:ext cx="4410691" cy="24768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FFC912C-1DB5-4B0B-D52E-FDD007FBEB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9077" y="2992097"/>
            <a:ext cx="3283111" cy="153322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0BD4DD1-712E-1EF9-DBA4-F59FFB51EE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7368" y="1372465"/>
            <a:ext cx="3702465" cy="167448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D6C2F43-3AEF-F33D-8254-F3268772D7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7368" y="3176437"/>
            <a:ext cx="3693165" cy="2697777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508C53D9-3B4B-9F83-AE04-E4599025EEB1}"/>
              </a:ext>
            </a:extLst>
          </p:cNvPr>
          <p:cNvSpPr/>
          <p:nvPr/>
        </p:nvSpPr>
        <p:spPr>
          <a:xfrm>
            <a:off x="2142309" y="2177143"/>
            <a:ext cx="931817" cy="249936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C8476C-DF04-7BB1-A045-D783710F1230}"/>
              </a:ext>
            </a:extLst>
          </p:cNvPr>
          <p:cNvSpPr txBox="1"/>
          <p:nvPr/>
        </p:nvSpPr>
        <p:spPr>
          <a:xfrm>
            <a:off x="1837509" y="1773475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병렬화 가능</a:t>
            </a:r>
          </a:p>
        </p:txBody>
      </p:sp>
    </p:spTree>
    <p:extLst>
      <p:ext uri="{BB962C8B-B14F-4D97-AF65-F5344CB8AC3E}">
        <p14:creationId xmlns:p14="http://schemas.microsoft.com/office/powerpoint/2010/main" val="279430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</TotalTime>
  <Words>558</Words>
  <Application>Microsoft Office PowerPoint</Application>
  <PresentationFormat>와이드스크린</PresentationFormat>
  <Paragraphs>53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AppleGothic</vt:lpstr>
      <vt:lpstr>맑은 고딕</vt:lpstr>
      <vt:lpstr>Arial</vt:lpstr>
      <vt:lpstr>CryptoCraft 테마</vt:lpstr>
      <vt:lpstr>제목 테마</vt:lpstr>
      <vt:lpstr>HCTR2 모드에서의 국산 블록 암호 적용 및 분석</vt:lpstr>
      <vt:lpstr>1. HCTR2 </vt:lpstr>
      <vt:lpstr>1. HCTR2 </vt:lpstr>
      <vt:lpstr>1. HCTR2 </vt:lpstr>
      <vt:lpstr>1. HCTR2 </vt:lpstr>
      <vt:lpstr>2. HCTR2 코드 분석</vt:lpstr>
      <vt:lpstr>1. HCTR2 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엄시우</cp:lastModifiedBy>
  <cp:revision>73</cp:revision>
  <dcterms:created xsi:type="dcterms:W3CDTF">2019-03-05T04:29:07Z</dcterms:created>
  <dcterms:modified xsi:type="dcterms:W3CDTF">2025-09-07T17:21:17Z</dcterms:modified>
</cp:coreProperties>
</file>