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269" r:id="rId3"/>
    <p:sldId id="275" r:id="rId4"/>
    <p:sldId id="280" r:id="rId5"/>
    <p:sldId id="286" r:id="rId6"/>
    <p:sldId id="287" r:id="rId7"/>
    <p:sldId id="284" r:id="rId8"/>
    <p:sldId id="288" r:id="rId9"/>
    <p:sldId id="289" r:id="rId10"/>
    <p:sldId id="285" r:id="rId11"/>
    <p:sldId id="290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0850ACB-448E-430A-87B4-7A539D0D8C51}">
          <p14:sldIdLst>
            <p14:sldId id="269"/>
            <p14:sldId id="275"/>
            <p14:sldId id="280"/>
            <p14:sldId id="286"/>
            <p14:sldId id="287"/>
            <p14:sldId id="284"/>
            <p14:sldId id="288"/>
            <p14:sldId id="289"/>
            <p14:sldId id="285"/>
            <p14:sldId id="290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1" autoAdjust="0"/>
    <p:restoredTop sz="80680" autoAdjust="0"/>
  </p:normalViewPr>
  <p:slideViewPr>
    <p:cSldViewPr snapToGrid="0">
      <p:cViewPr varScale="1">
        <p:scale>
          <a:sx n="102" d="100"/>
          <a:sy n="102" d="100"/>
        </p:scale>
        <p:origin x="1808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2022. 3. 13.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2022. 3. 13.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60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530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559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125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2952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138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60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992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rgbClr val="2E75B6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rgbClr val="2E75B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UnzrIAa07DE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dirty="0"/>
              <a:t>eXplainable Artificial Intelligence (XAI):</a:t>
            </a:r>
            <a:br>
              <a:rPr lang="en-US" altLang="ko-KR" sz="4000" dirty="0"/>
            </a:br>
            <a:r>
              <a:rPr lang="ko-KR" altLang="en-US" sz="3200" dirty="0"/>
              <a:t>설명 가능한 인공지능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err="1">
                <a:hlinkClick r:id="rId2"/>
              </a:rPr>
              <a:t>youtu.be</a:t>
            </a:r>
            <a:r>
              <a:rPr lang="en-US" altLang="ko-KR" dirty="0">
                <a:hlinkClick r:id="rId2"/>
              </a:rPr>
              <a:t>/UnzrIAa07DE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D3BE3-AB57-4831-8FF7-CC504F26E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 라이브러리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E921B60-E609-40EE-9AC1-4B2E7CE52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870" y="2377440"/>
            <a:ext cx="7648819" cy="37784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B0582E4-671E-4691-9340-6EEACDD19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20" y="1161438"/>
            <a:ext cx="5092312" cy="26982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044666F-A4A1-41C8-833A-75DBAD3D8F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9464" y="1161438"/>
            <a:ext cx="5980616" cy="69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205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XAI</a:t>
            </a:r>
            <a:r>
              <a:rPr lang="ko-KR" altLang="en-US" dirty="0"/>
              <a:t>의 정의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XAI</a:t>
            </a:r>
            <a:r>
              <a:rPr lang="ko-KR" altLang="en-US" dirty="0"/>
              <a:t>의 필요성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XAI </a:t>
            </a:r>
            <a:r>
              <a:rPr lang="ko-KR" altLang="en-US" dirty="0"/>
              <a:t>알고리즘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XAI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1147267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XAI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사람이  </a:t>
            </a:r>
            <a:r>
              <a:rPr lang="en-US" altLang="ko-KR" sz="1800" dirty="0"/>
              <a:t>AI</a:t>
            </a:r>
            <a:r>
              <a:rPr lang="ko-KR" altLang="en-US" sz="1800" dirty="0"/>
              <a:t>가 도출한 결과에 대해 이해할 수 있고 해석이 가능한 </a:t>
            </a:r>
            <a:r>
              <a:rPr lang="en-US" altLang="ko-KR" sz="1800" dirty="0"/>
              <a:t>AI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/>
              <a:t>즉</a:t>
            </a:r>
            <a:r>
              <a:rPr lang="en-US" altLang="ko-KR" sz="1800" dirty="0"/>
              <a:t>, </a:t>
            </a:r>
            <a:r>
              <a:rPr lang="ko-KR" altLang="en-US" sz="1800" dirty="0"/>
              <a:t>결과에 대해 설명 가능하도록 해주는 기술</a:t>
            </a:r>
            <a:endParaRPr lang="en-US" altLang="ko-KR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FA8EA78-43E6-4569-8B97-0B8A391F5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7820" y="3132857"/>
            <a:ext cx="5236357" cy="322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텍스트 개체 틀 2">
            <a:extLst>
              <a:ext uri="{FF2B5EF4-FFF2-40B4-BE49-F238E27FC236}">
                <a16:creationId xmlns:a16="http://schemas.microsoft.com/office/drawing/2014/main" id="{BFC71AF6-A4EC-424A-BB3E-90994C0B0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2" y="1171946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XAI</a:t>
            </a:r>
            <a:r>
              <a:rPr lang="ko-KR" altLang="en-US" sz="1800" dirty="0"/>
              <a:t>의 필요성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딥러닝은 추출부터 판단까지 전부 네트워크가 알아서 하므로 결과에 이르기까지의 과정을 확인할 수 없음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이러한 이유로 딥러닝을 </a:t>
            </a:r>
            <a:r>
              <a:rPr lang="en-US" altLang="ko-KR" sz="1600" dirty="0"/>
              <a:t>Black box </a:t>
            </a:r>
            <a:r>
              <a:rPr lang="ko-KR" altLang="en-US" sz="1600" dirty="0"/>
              <a:t>모델이라고도 함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XAI</a:t>
            </a:r>
            <a:r>
              <a:rPr lang="ko-KR" altLang="en-US" dirty="0"/>
              <a:t>의 필요성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FF0388-02C9-4EB8-9A75-46B179ACF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543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05269832">
            <a:extLst>
              <a:ext uri="{FF2B5EF4-FFF2-40B4-BE49-F238E27FC236}">
                <a16:creationId xmlns:a16="http://schemas.microsoft.com/office/drawing/2014/main" id="{F4F7923B-7635-4CF0-8EFF-3895DB3485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635" b="4838"/>
          <a:stretch/>
        </p:blipFill>
        <p:spPr bwMode="auto">
          <a:xfrm>
            <a:off x="4262335" y="3436495"/>
            <a:ext cx="3821349" cy="2374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2AE3AB6-0A82-482A-BC7B-B872653FC952}"/>
              </a:ext>
            </a:extLst>
          </p:cNvPr>
          <p:cNvSpPr/>
          <p:nvPr/>
        </p:nvSpPr>
        <p:spPr>
          <a:xfrm>
            <a:off x="5327515" y="3345540"/>
            <a:ext cx="1725038" cy="246527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C65D2-5AEE-40B0-83DA-C35405318B25}"/>
              </a:ext>
            </a:extLst>
          </p:cNvPr>
          <p:cNvSpPr txBox="1"/>
          <p:nvPr/>
        </p:nvSpPr>
        <p:spPr>
          <a:xfrm>
            <a:off x="4165059" y="5921944"/>
            <a:ext cx="805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Input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A7F0F2-3921-4F6F-8E6E-DB746AC2A30B}"/>
              </a:ext>
            </a:extLst>
          </p:cNvPr>
          <p:cNvSpPr txBox="1"/>
          <p:nvPr/>
        </p:nvSpPr>
        <p:spPr>
          <a:xfrm>
            <a:off x="5770121" y="5921944"/>
            <a:ext cx="805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Hidden Layer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9777DB-80C1-4BAA-A5E2-8CE014DCC0DE}"/>
              </a:ext>
            </a:extLst>
          </p:cNvPr>
          <p:cNvSpPr txBox="1"/>
          <p:nvPr/>
        </p:nvSpPr>
        <p:spPr>
          <a:xfrm>
            <a:off x="7390585" y="5921944"/>
            <a:ext cx="805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Output</a:t>
            </a:r>
            <a:endParaRPr lang="ko-KR" altLang="en-US" sz="1400" dirty="0"/>
          </a:p>
        </p:txBody>
      </p: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FA746F7F-CF5C-4364-91CD-C652F84B69A2}"/>
              </a:ext>
            </a:extLst>
          </p:cNvPr>
          <p:cNvCxnSpPr>
            <a:cxnSpLocks/>
            <a:endCxn id="14" idx="1"/>
          </p:cNvCxnSpPr>
          <p:nvPr/>
        </p:nvCxnSpPr>
        <p:spPr>
          <a:xfrm rot="5400000" flipH="1" flipV="1">
            <a:off x="6988452" y="2992598"/>
            <a:ext cx="466234" cy="338032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7743CD4-6EFF-4B5A-A63C-A64C3575BEB5}"/>
              </a:ext>
            </a:extLst>
          </p:cNvPr>
          <p:cNvSpPr txBox="1"/>
          <p:nvPr/>
        </p:nvSpPr>
        <p:spPr>
          <a:xfrm>
            <a:off x="7390585" y="2622580"/>
            <a:ext cx="4389495" cy="611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AI</a:t>
            </a:r>
            <a:r>
              <a:rPr lang="ko-KR" altLang="en-US" sz="1200" dirty="0"/>
              <a:t>는 복잡한 내부 구조 탓에 </a:t>
            </a:r>
            <a:r>
              <a:rPr lang="en-US" altLang="ko-KR" sz="1200" dirty="0"/>
              <a:t>AI</a:t>
            </a:r>
            <a:r>
              <a:rPr lang="ko-KR" altLang="en-US" sz="1200" dirty="0"/>
              <a:t>가 왜 그런 결과를 도출했는지는 개발자도 알 수 없음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3AEEF6-941A-4D12-A5CD-98E3356BF38C}"/>
              </a:ext>
            </a:extLst>
          </p:cNvPr>
          <p:cNvSpPr/>
          <p:nvPr/>
        </p:nvSpPr>
        <p:spPr>
          <a:xfrm>
            <a:off x="5305627" y="3325368"/>
            <a:ext cx="1746926" cy="2485449"/>
          </a:xfrm>
          <a:prstGeom prst="rect">
            <a:avLst/>
          </a:prstGeom>
          <a:solidFill>
            <a:schemeClr val="tx1"/>
          </a:solidFill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63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텍스트 개체 틀 2">
            <a:extLst>
              <a:ext uri="{FF2B5EF4-FFF2-40B4-BE49-F238E27FC236}">
                <a16:creationId xmlns:a16="http://schemas.microsoft.com/office/drawing/2014/main" id="{BFC71AF6-A4EC-424A-BB3E-90994C0B0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2" y="1171946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XAI</a:t>
            </a:r>
            <a:r>
              <a:rPr lang="ko-KR" altLang="en-US" sz="1600" dirty="0"/>
              <a:t>의 필요성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AI</a:t>
            </a:r>
            <a:r>
              <a:rPr lang="ko-KR" altLang="en-US" sz="1400" dirty="0"/>
              <a:t>를 통해 대출 가능 여부를 판단하는 은행에서 대출이 거절될 경우</a:t>
            </a:r>
            <a:r>
              <a:rPr lang="en-US" altLang="ko-KR" sz="1400" dirty="0"/>
              <a:t>, </a:t>
            </a:r>
            <a:r>
              <a:rPr lang="ko-KR" altLang="en-US" sz="1400" dirty="0"/>
              <a:t>어떠한 문제 때문에 거절됐는지에 대한 설명을 요구한다면</a:t>
            </a:r>
            <a:r>
              <a:rPr lang="en-US" altLang="ko-KR" sz="1400" dirty="0"/>
              <a:t> </a:t>
            </a:r>
            <a:br>
              <a:rPr lang="en-US" altLang="ko-KR" sz="1400" dirty="0"/>
            </a:br>
            <a:r>
              <a:rPr lang="ko-KR" altLang="en-US" sz="1400" dirty="0"/>
              <a:t>은행측은 빅데이터를 기반으로 판단했다고밖에 말할 수 없음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AI</a:t>
            </a:r>
            <a:r>
              <a:rPr lang="ko-KR" altLang="en-US" sz="1400" dirty="0"/>
              <a:t>가 특정 파일을 랜섬웨어라고 판단할 경우</a:t>
            </a:r>
            <a:r>
              <a:rPr lang="en-US" altLang="ko-KR" sz="1400" dirty="0"/>
              <a:t>, </a:t>
            </a:r>
            <a:r>
              <a:rPr lang="ko-KR" altLang="en-US" sz="1400" dirty="0"/>
              <a:t>왜 그런 결과를 도출했는지는 알 수 없음 </a:t>
            </a:r>
            <a:r>
              <a:rPr lang="en-US" altLang="ko-KR" sz="1400" dirty="0"/>
              <a:t>(</a:t>
            </a:r>
            <a:r>
              <a:rPr lang="ko-KR" altLang="en-US" sz="1400" dirty="0"/>
              <a:t>신뢰도 하락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600" dirty="0"/>
              <a:t>지금까지의 딥러닝은 대부분 결과에 대한 근거를 댈 수 없었음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결과가 어떤 과정을 통해 도출됐는지에 대한 설명이 있다면 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결과에 대해 더 잘 받아들이고 신뢰도가 높아짐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사용자가 </a:t>
            </a:r>
            <a:r>
              <a:rPr lang="en-US" altLang="ko-KR" sz="1200" dirty="0"/>
              <a:t>AI</a:t>
            </a:r>
            <a:r>
              <a:rPr lang="ko-KR" altLang="en-US" sz="1200" dirty="0"/>
              <a:t>의 결정을 이해할 수 있음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XAI</a:t>
            </a:r>
            <a:r>
              <a:rPr lang="ko-KR" altLang="en-US" dirty="0"/>
              <a:t>의 필요성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FF0388-02C9-4EB8-9A75-46B179ACF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543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말풍선: 모서리가 둥근 사각형 7">
            <a:extLst>
              <a:ext uri="{FF2B5EF4-FFF2-40B4-BE49-F238E27FC236}">
                <a16:creationId xmlns:a16="http://schemas.microsoft.com/office/drawing/2014/main" id="{07387B8D-CE21-40CA-AAE2-945645884C53}"/>
              </a:ext>
            </a:extLst>
          </p:cNvPr>
          <p:cNvSpPr/>
          <p:nvPr/>
        </p:nvSpPr>
        <p:spPr>
          <a:xfrm>
            <a:off x="8815108" y="3787391"/>
            <a:ext cx="2157694" cy="556801"/>
          </a:xfrm>
          <a:prstGeom prst="wedgeRoundRectCallout">
            <a:avLst>
              <a:gd name="adj1" fmla="val -37934"/>
              <a:gd name="adj2" fmla="val 105011"/>
              <a:gd name="adj3" fmla="val 1666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600" dirty="0">
                <a:solidFill>
                  <a:schemeClr val="tx1"/>
                </a:solidFill>
              </a:rPr>
              <a:t>빅데이터를 기반으로 도출된 결과입니다</a:t>
            </a:r>
            <a:r>
              <a:rPr lang="en-US" altLang="ko-KR" sz="1600" dirty="0">
                <a:solidFill>
                  <a:schemeClr val="tx1"/>
                </a:solidFill>
              </a:rPr>
              <a:t>.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pic>
        <p:nvPicPr>
          <p:cNvPr id="10" name="그림 9" descr="사람, 실내이(가) 표시된 사진&#10;&#10;자동 생성된 설명">
            <a:extLst>
              <a:ext uri="{FF2B5EF4-FFF2-40B4-BE49-F238E27FC236}">
                <a16:creationId xmlns:a16="http://schemas.microsoft.com/office/drawing/2014/main" id="{3C0F8C70-D672-48A1-9765-FC302F8044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496" y="4545062"/>
            <a:ext cx="2639153" cy="168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90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52464-6E97-4649-AD38-65780B0AD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Shapley Value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F73ECE-6D80-43EE-B3F1-E41742880C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5947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Shapley Value</a:t>
            </a:r>
            <a:r>
              <a:rPr lang="ko-KR" altLang="en-US" sz="2000" dirty="0"/>
              <a:t>란</a:t>
            </a:r>
            <a:r>
              <a:rPr lang="en-US" altLang="ko-KR" sz="2000" dirty="0"/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특정 변수가 결과에 얼마나 영향을 끼치는지 파악하기 위한 수치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예제</a:t>
            </a:r>
            <a:r>
              <a:rPr lang="en-US" altLang="ko-KR" sz="1600" dirty="0"/>
              <a:t>) </a:t>
            </a:r>
            <a:r>
              <a:rPr lang="ko-KR" altLang="en-US" sz="1600" dirty="0"/>
              <a:t>민성</a:t>
            </a:r>
            <a:r>
              <a:rPr lang="en-US" altLang="ko-KR" sz="1600" dirty="0"/>
              <a:t>, </a:t>
            </a:r>
            <a:r>
              <a:rPr lang="ko-KR" altLang="en-US" sz="1600" dirty="0"/>
              <a:t>시현</a:t>
            </a:r>
            <a:r>
              <a:rPr lang="en-US" altLang="ko-KR" sz="1600" dirty="0"/>
              <a:t>, </a:t>
            </a:r>
            <a:r>
              <a:rPr lang="ko-KR" altLang="en-US" sz="1600" dirty="0"/>
              <a:t>대현</a:t>
            </a:r>
            <a:r>
              <a:rPr lang="en-US" altLang="ko-KR" sz="1600" dirty="0"/>
              <a:t>, </a:t>
            </a:r>
            <a:r>
              <a:rPr lang="ko-KR" altLang="en-US" sz="1600" dirty="0"/>
              <a:t>예준 </a:t>
            </a:r>
            <a:r>
              <a:rPr lang="en-US" altLang="ko-KR" sz="1600" dirty="0"/>
              <a:t>4</a:t>
            </a:r>
            <a:r>
              <a:rPr lang="ko-KR" altLang="en-US" sz="1600" dirty="0"/>
              <a:t>명이 힘을 합쳐 하루 동안 풀 수 있는 알고리즘 문제 개수는</a:t>
            </a:r>
            <a:r>
              <a:rPr lang="en-US" altLang="ko-KR" sz="1600" dirty="0"/>
              <a:t>?</a:t>
            </a:r>
          </a:p>
          <a:p>
            <a:pPr lvl="2">
              <a:lnSpc>
                <a:spcPct val="150000"/>
              </a:lnSpc>
            </a:pPr>
            <a:r>
              <a:rPr lang="ko-KR" altLang="en-US" sz="1200" dirty="0"/>
              <a:t>한 명도 빠짐 없이 다 같이 풀었을 경우 </a:t>
            </a:r>
            <a:r>
              <a:rPr lang="en-US" altLang="ko-KR" sz="1200" dirty="0"/>
              <a:t>: 50</a:t>
            </a:r>
            <a:r>
              <a:rPr lang="ko-KR" altLang="en-US" sz="1200" dirty="0"/>
              <a:t>문제</a:t>
            </a:r>
            <a:endParaRPr lang="en-US" altLang="ko-KR" sz="1200" dirty="0"/>
          </a:p>
          <a:p>
            <a:pPr lvl="2">
              <a:lnSpc>
                <a:spcPct val="150000"/>
              </a:lnSpc>
            </a:pPr>
            <a:r>
              <a:rPr lang="ko-KR" altLang="en-US" sz="1200" dirty="0"/>
              <a:t>민성이만 빠지고</a:t>
            </a:r>
            <a:r>
              <a:rPr lang="en-US" altLang="ko-KR" sz="1200" dirty="0"/>
              <a:t>, </a:t>
            </a:r>
            <a:r>
              <a:rPr lang="ko-KR" altLang="en-US" sz="1200" dirty="0"/>
              <a:t>시현</a:t>
            </a:r>
            <a:r>
              <a:rPr lang="en-US" altLang="ko-KR" sz="1200" dirty="0"/>
              <a:t>, </a:t>
            </a:r>
            <a:r>
              <a:rPr lang="ko-KR" altLang="en-US" sz="1200" dirty="0"/>
              <a:t>대현</a:t>
            </a:r>
            <a:r>
              <a:rPr lang="en-US" altLang="ko-KR" sz="1200" dirty="0"/>
              <a:t>, </a:t>
            </a:r>
            <a:r>
              <a:rPr lang="ko-KR" altLang="en-US" sz="1200" dirty="0"/>
              <a:t>예준 셋이 풀었을 경우 </a:t>
            </a:r>
            <a:r>
              <a:rPr lang="en-US" altLang="ko-KR" sz="1200" dirty="0"/>
              <a:t>: 10</a:t>
            </a:r>
            <a:r>
              <a:rPr lang="ko-KR" altLang="en-US" sz="1200" dirty="0"/>
              <a:t>문제</a:t>
            </a:r>
            <a:endParaRPr lang="en-US" altLang="ko-KR" sz="1200" dirty="0"/>
          </a:p>
          <a:p>
            <a:pPr lvl="2">
              <a:lnSpc>
                <a:spcPct val="150000"/>
              </a:lnSpc>
            </a:pPr>
            <a:r>
              <a:rPr lang="ko-KR" altLang="en-US" sz="1200" dirty="0"/>
              <a:t>시현이만 빠지고</a:t>
            </a:r>
            <a:r>
              <a:rPr lang="en-US" altLang="ko-KR" sz="1200" dirty="0"/>
              <a:t>, </a:t>
            </a:r>
            <a:r>
              <a:rPr lang="ko-KR" altLang="en-US" sz="1200" dirty="0"/>
              <a:t>민성</a:t>
            </a:r>
            <a:r>
              <a:rPr lang="en-US" altLang="ko-KR" sz="1200" dirty="0"/>
              <a:t>, </a:t>
            </a:r>
            <a:r>
              <a:rPr lang="ko-KR" altLang="en-US" sz="1200" dirty="0"/>
              <a:t>대현</a:t>
            </a:r>
            <a:r>
              <a:rPr lang="en-US" altLang="ko-KR" sz="1200" dirty="0"/>
              <a:t>, </a:t>
            </a:r>
            <a:r>
              <a:rPr lang="ko-KR" altLang="en-US" sz="1200" dirty="0"/>
              <a:t>예준 셋이 풀었을 경우 </a:t>
            </a:r>
            <a:r>
              <a:rPr lang="en-US" altLang="ko-KR" sz="1200" dirty="0"/>
              <a:t>: 15</a:t>
            </a:r>
            <a:r>
              <a:rPr lang="ko-KR" altLang="en-US" sz="1200" dirty="0"/>
              <a:t>문제</a:t>
            </a:r>
            <a:endParaRPr lang="en-US" altLang="ko-KR" sz="1200" dirty="0"/>
          </a:p>
          <a:p>
            <a:pPr lvl="2">
              <a:lnSpc>
                <a:spcPct val="150000"/>
              </a:lnSpc>
            </a:pPr>
            <a:r>
              <a:rPr lang="ko-KR" altLang="en-US" sz="1200" dirty="0"/>
              <a:t>대현이만 빠지고</a:t>
            </a:r>
            <a:r>
              <a:rPr lang="en-US" altLang="ko-KR" sz="1200" dirty="0"/>
              <a:t>, </a:t>
            </a:r>
            <a:r>
              <a:rPr lang="ko-KR" altLang="en-US" sz="1200" dirty="0"/>
              <a:t>시현</a:t>
            </a:r>
            <a:r>
              <a:rPr lang="en-US" altLang="ko-KR" sz="1200" dirty="0"/>
              <a:t>, </a:t>
            </a:r>
            <a:r>
              <a:rPr lang="ko-KR" altLang="en-US" sz="1200" dirty="0"/>
              <a:t>민성</a:t>
            </a:r>
            <a:r>
              <a:rPr lang="en-US" altLang="ko-KR" sz="1200" dirty="0"/>
              <a:t>, </a:t>
            </a:r>
            <a:r>
              <a:rPr lang="ko-KR" altLang="en-US" sz="1200" dirty="0"/>
              <a:t>예준 셋이 풀었을 경우 </a:t>
            </a:r>
            <a:r>
              <a:rPr lang="en-US" altLang="ko-KR" sz="1200" dirty="0"/>
              <a:t>: 30</a:t>
            </a:r>
            <a:r>
              <a:rPr lang="ko-KR" altLang="en-US" sz="1200" dirty="0"/>
              <a:t>문제</a:t>
            </a:r>
            <a:endParaRPr lang="en-US" altLang="ko-KR" sz="1200" dirty="0"/>
          </a:p>
          <a:p>
            <a:pPr lvl="2">
              <a:lnSpc>
                <a:spcPct val="150000"/>
              </a:lnSpc>
            </a:pPr>
            <a:r>
              <a:rPr lang="ko-KR" altLang="en-US" sz="1200" dirty="0"/>
              <a:t>예준이만 빠지고</a:t>
            </a:r>
            <a:r>
              <a:rPr lang="en-US" altLang="ko-KR" sz="1200" dirty="0"/>
              <a:t>, </a:t>
            </a:r>
            <a:r>
              <a:rPr lang="ko-KR" altLang="en-US" sz="1200" dirty="0"/>
              <a:t>시현</a:t>
            </a:r>
            <a:r>
              <a:rPr lang="en-US" altLang="ko-KR" sz="1200" dirty="0"/>
              <a:t>, </a:t>
            </a:r>
            <a:r>
              <a:rPr lang="ko-KR" altLang="en-US" sz="1200" dirty="0"/>
              <a:t>민성</a:t>
            </a:r>
            <a:r>
              <a:rPr lang="en-US" altLang="ko-KR" sz="1200" dirty="0"/>
              <a:t>, </a:t>
            </a:r>
            <a:r>
              <a:rPr lang="ko-KR" altLang="en-US" sz="1200" dirty="0"/>
              <a:t>대현 셋이 풀었을 경우 </a:t>
            </a:r>
            <a:r>
              <a:rPr lang="en-US" altLang="ko-KR" sz="1200" dirty="0"/>
              <a:t>: 49</a:t>
            </a:r>
            <a:r>
              <a:rPr lang="ko-KR" altLang="en-US" sz="1200" dirty="0"/>
              <a:t>문제</a:t>
            </a:r>
          </a:p>
          <a:p>
            <a:pPr lvl="2">
              <a:lnSpc>
                <a:spcPct val="150000"/>
              </a:lnSpc>
            </a:pPr>
            <a:endParaRPr lang="ko-KR" altLang="en-US" sz="1200" dirty="0"/>
          </a:p>
          <a:p>
            <a:pPr lvl="2">
              <a:lnSpc>
                <a:spcPct val="150000"/>
              </a:lnSpc>
            </a:pPr>
            <a:endParaRPr lang="ko-KR" altLang="en-US" sz="14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090D090-7671-45A1-AF59-74679FEB9E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124820"/>
              </p:ext>
            </p:extLst>
          </p:nvPr>
        </p:nvGraphicFramePr>
        <p:xfrm>
          <a:off x="892018" y="4499674"/>
          <a:ext cx="5287810" cy="1808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562">
                  <a:extLst>
                    <a:ext uri="{9D8B030D-6E8A-4147-A177-3AD203B41FA5}">
                      <a16:colId xmlns:a16="http://schemas.microsoft.com/office/drawing/2014/main" val="2327447619"/>
                    </a:ext>
                  </a:extLst>
                </a:gridCol>
                <a:gridCol w="1057562">
                  <a:extLst>
                    <a:ext uri="{9D8B030D-6E8A-4147-A177-3AD203B41FA5}">
                      <a16:colId xmlns:a16="http://schemas.microsoft.com/office/drawing/2014/main" val="1813218677"/>
                    </a:ext>
                  </a:extLst>
                </a:gridCol>
                <a:gridCol w="1057562">
                  <a:extLst>
                    <a:ext uri="{9D8B030D-6E8A-4147-A177-3AD203B41FA5}">
                      <a16:colId xmlns:a16="http://schemas.microsoft.com/office/drawing/2014/main" val="3500851827"/>
                    </a:ext>
                  </a:extLst>
                </a:gridCol>
                <a:gridCol w="1057562">
                  <a:extLst>
                    <a:ext uri="{9D8B030D-6E8A-4147-A177-3AD203B41FA5}">
                      <a16:colId xmlns:a16="http://schemas.microsoft.com/office/drawing/2014/main" val="3945542799"/>
                    </a:ext>
                  </a:extLst>
                </a:gridCol>
                <a:gridCol w="1057562">
                  <a:extLst>
                    <a:ext uri="{9D8B030D-6E8A-4147-A177-3AD203B41FA5}">
                      <a16:colId xmlns:a16="http://schemas.microsoft.com/office/drawing/2014/main" val="22631623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민성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시현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대현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예준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6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문제 개수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  <a:alpha val="56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537181"/>
                  </a:ext>
                </a:extLst>
              </a:tr>
              <a:tr h="306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50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277399"/>
                  </a:ext>
                </a:extLst>
              </a:tr>
              <a:tr h="306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105852"/>
                  </a:ext>
                </a:extLst>
              </a:tr>
              <a:tr h="306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15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502735"/>
                  </a:ext>
                </a:extLst>
              </a:tr>
              <a:tr h="306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40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631178"/>
                  </a:ext>
                </a:extLst>
              </a:tr>
              <a:tr h="3068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49</a:t>
                      </a:r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6808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DE83A2F-EA17-46A9-B795-3F39DBD64048}"/>
              </a:ext>
            </a:extLst>
          </p:cNvPr>
          <p:cNvSpPr txBox="1"/>
          <p:nvPr/>
        </p:nvSpPr>
        <p:spPr>
          <a:xfrm>
            <a:off x="7042194" y="5249960"/>
            <a:ext cx="4402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누가 가장 알고리즘을 푸는 데 가장 많이 기여했는가</a:t>
            </a:r>
            <a:r>
              <a:rPr lang="en-US" altLang="ko-KR" sz="1400" b="1" dirty="0"/>
              <a:t>?</a:t>
            </a:r>
            <a:endParaRPr lang="ko-KR" altLang="en-US" sz="1400" b="1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1750E44-4B80-4EBC-8BFC-0E4D5573BC14}"/>
              </a:ext>
            </a:extLst>
          </p:cNvPr>
          <p:cNvSpPr/>
          <p:nvPr/>
        </p:nvSpPr>
        <p:spPr>
          <a:xfrm>
            <a:off x="6362299" y="5249960"/>
            <a:ext cx="539015" cy="307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A9D5C6-874A-4EE5-9EE7-5AE494596AA9}"/>
              </a:ext>
            </a:extLst>
          </p:cNvPr>
          <p:cNvSpPr txBox="1"/>
          <p:nvPr/>
        </p:nvSpPr>
        <p:spPr>
          <a:xfrm>
            <a:off x="8863079" y="5705475"/>
            <a:ext cx="7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민성</a:t>
            </a:r>
          </a:p>
        </p:txBody>
      </p:sp>
    </p:spTree>
    <p:extLst>
      <p:ext uri="{BB962C8B-B14F-4D97-AF65-F5344CB8AC3E}">
        <p14:creationId xmlns:p14="http://schemas.microsoft.com/office/powerpoint/2010/main" val="1794071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52464-6E97-4649-AD38-65780B0AD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Shapley Value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6291E92-E25C-4AE1-8A0B-FDF32D722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0" y="1049154"/>
            <a:ext cx="4391942" cy="564516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DC2B552-C1C3-42AA-A61B-CDB97AF64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437" y="1034106"/>
            <a:ext cx="4462875" cy="582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458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1B6C0-D661-4E62-96D5-F488B96A8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SHAP value</a:t>
            </a:r>
            <a:r>
              <a:rPr lang="ko-KR" altLang="en-US" dirty="0"/>
              <a:t> 그래프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2F2A81-F996-420B-B2FB-C864AAE4B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0" y="1650316"/>
            <a:ext cx="6467799" cy="40359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58378A-242D-4029-87BB-6442E76B55EA}"/>
              </a:ext>
            </a:extLst>
          </p:cNvPr>
          <p:cNvSpPr txBox="1"/>
          <p:nvPr/>
        </p:nvSpPr>
        <p:spPr>
          <a:xfrm>
            <a:off x="7748337" y="2397948"/>
            <a:ext cx="36287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타이타닉 사망 예측 데이터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색상 </a:t>
            </a:r>
            <a:r>
              <a:rPr lang="en-US" altLang="ko-KR" sz="1600" dirty="0"/>
              <a:t>: </a:t>
            </a:r>
            <a:r>
              <a:rPr lang="ko-KR" altLang="en-US" sz="1600" dirty="0"/>
              <a:t>해당 변수의 값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음수일 수록</a:t>
            </a:r>
            <a:r>
              <a:rPr lang="en-US" altLang="ko-KR" sz="1600" dirty="0"/>
              <a:t> </a:t>
            </a:r>
            <a:r>
              <a:rPr lang="ko-KR" altLang="en-US" sz="1600" dirty="0"/>
              <a:t>생존에 기여</a:t>
            </a:r>
            <a:endParaRPr lang="en-US" altLang="ko-KR" sz="1600" dirty="0"/>
          </a:p>
          <a:p>
            <a:r>
              <a:rPr lang="ko-KR" altLang="en-US" sz="1600" dirty="0"/>
              <a:t>양수일 수록</a:t>
            </a:r>
            <a:r>
              <a:rPr lang="en-US" altLang="ko-KR" sz="1600" dirty="0"/>
              <a:t> </a:t>
            </a:r>
            <a:r>
              <a:rPr lang="ko-KR" altLang="en-US" sz="1600" dirty="0"/>
              <a:t>사망에 기여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남성 </a:t>
            </a:r>
            <a:r>
              <a:rPr lang="en-US" altLang="ko-KR" sz="1600" dirty="0"/>
              <a:t>: </a:t>
            </a:r>
            <a:r>
              <a:rPr lang="ko-KR" altLang="en-US" sz="1600" dirty="0"/>
              <a:t>빨강색</a:t>
            </a:r>
            <a:r>
              <a:rPr lang="en-US" altLang="ko-KR" sz="1600" dirty="0"/>
              <a:t>, </a:t>
            </a:r>
            <a:r>
              <a:rPr lang="ko-KR" altLang="en-US" sz="1600" dirty="0"/>
              <a:t>여성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파랑색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92550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F5F6AF-ABD6-405F-8EB5-19598625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SHAP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5A5F19-FF2F-4303-81C0-7CA15891DC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2" y="1171946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Shapley Value</a:t>
            </a:r>
            <a:r>
              <a:rPr lang="ko-KR" altLang="en-US" sz="1800" dirty="0"/>
              <a:t>의 문제점</a:t>
            </a:r>
            <a:endParaRPr lang="en-US" altLang="ko-KR" sz="1800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모든 순열 조합에 대해 연산하고 체크해야 하므로 연산 속도가 느림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모델의 특징에 따라 계산법을 변형시켜 연산 속도를 높임</a:t>
            </a:r>
            <a:endParaRPr lang="en-US" altLang="ko-KR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400" dirty="0"/>
              <a:t>1. Kernel SHAP: Linear LIME + Shapley Value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400" dirty="0"/>
              <a:t>2. Tree SHAP: Tree based Model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400" dirty="0"/>
              <a:t>3. Deep SHAP: </a:t>
            </a:r>
            <a:r>
              <a:rPr lang="en-US" altLang="ko-KR" sz="1400" dirty="0" err="1"/>
              <a:t>DeepLearning</a:t>
            </a:r>
            <a:r>
              <a:rPr lang="en-US" altLang="ko-KR" sz="1400" dirty="0"/>
              <a:t> based Model</a:t>
            </a:r>
          </a:p>
        </p:txBody>
      </p:sp>
    </p:spTree>
    <p:extLst>
      <p:ext uri="{BB962C8B-B14F-4D97-AF65-F5344CB8AC3E}">
        <p14:creationId xmlns:p14="http://schemas.microsoft.com/office/powerpoint/2010/main" val="2785567285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6302</TotalTime>
  <Words>417</Words>
  <Application>Microsoft Macintosh PowerPoint</Application>
  <PresentationFormat>와이드스크린</PresentationFormat>
  <Paragraphs>94</Paragraphs>
  <Slides>11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CryptoCraft 테마</vt:lpstr>
      <vt:lpstr>제목 테마</vt:lpstr>
      <vt:lpstr>eXplainable Artificial Intelligence (XAI): 설명 가능한 인공지능</vt:lpstr>
      <vt:lpstr>PowerPoint 프레젠테이션</vt:lpstr>
      <vt:lpstr>XAI란?</vt:lpstr>
      <vt:lpstr>XAI의 필요성</vt:lpstr>
      <vt:lpstr>XAI의 필요성</vt:lpstr>
      <vt:lpstr>Shapley Value</vt:lpstr>
      <vt:lpstr>Shapley Value</vt:lpstr>
      <vt:lpstr>SHAP value 그래프</vt:lpstr>
      <vt:lpstr>SHAP</vt:lpstr>
      <vt:lpstr>코드 라이브러리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예준 캉</cp:lastModifiedBy>
  <cp:revision>102</cp:revision>
  <dcterms:created xsi:type="dcterms:W3CDTF">2019-03-05T04:29:07Z</dcterms:created>
  <dcterms:modified xsi:type="dcterms:W3CDTF">2022-03-13T10:41:54Z</dcterms:modified>
</cp:coreProperties>
</file>