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509" r:id="rId6"/>
    <p:sldId id="290" r:id="rId7"/>
    <p:sldId id="295" r:id="rId8"/>
    <p:sldId id="510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509"/>
            <p14:sldId id="290"/>
            <p14:sldId id="295"/>
            <p14:sldId id="5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0449" autoAdjust="0"/>
  </p:normalViewPr>
  <p:slideViewPr>
    <p:cSldViewPr snapToGrid="0">
      <p:cViewPr varScale="1">
        <p:scale>
          <a:sx n="125" d="100"/>
          <a:sy n="125" d="100"/>
        </p:scale>
        <p:origin x="202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51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15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04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JsCWQS-6i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223120"/>
            <a:ext cx="9329351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NS-3 </a:t>
            </a:r>
            <a:r>
              <a:rPr lang="ko-KR" altLang="en-US" sz="4000" dirty="0"/>
              <a:t>상에서의 </a:t>
            </a:r>
            <a:r>
              <a:rPr lang="en-US" altLang="ko-KR" sz="4000" dirty="0" err="1"/>
              <a:t>PoS</a:t>
            </a:r>
            <a:r>
              <a:rPr lang="ko-KR" altLang="en-US" sz="4000" dirty="0"/>
              <a:t> 합의 알고리즘 구현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youtu.be</a:t>
            </a:r>
            <a:r>
              <a:rPr lang="en-US" altLang="ko-KR" dirty="0">
                <a:hlinkClick r:id="rId3"/>
              </a:rPr>
              <a:t>/-JsCWQS-6i8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ko-KR" altLang="en-US" dirty="0"/>
              <a:t> 합의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구현한 </a:t>
            </a:r>
            <a:r>
              <a:rPr lang="en-US" altLang="ko-KR" dirty="0" err="1"/>
              <a:t>PoS</a:t>
            </a:r>
            <a:r>
              <a:rPr lang="ko-KR" altLang="en-US" dirty="0"/>
              <a:t> 합의 알고리즘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개선 및 수정할 점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Proof-of-Stake Consensus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지분증명</a:t>
            </a:r>
            <a:r>
              <a:rPr lang="en-US" altLang="ko-KR" sz="1800" b="1" dirty="0"/>
              <a:t>(Proof of Stake : </a:t>
            </a:r>
            <a:r>
              <a:rPr lang="en-US" altLang="ko-KR" sz="1800" b="1" dirty="0" err="1"/>
              <a:t>PoS</a:t>
            </a:r>
            <a:r>
              <a:rPr lang="en-US" altLang="ko-KR" sz="1800" b="1" dirty="0"/>
              <a:t>)</a:t>
            </a:r>
            <a:endParaRPr lang="en" altLang="ko-Kore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암호화폐를 보유하고 있는 </a:t>
            </a:r>
            <a:r>
              <a:rPr lang="ko-KR" altLang="en-US" sz="1600" b="1" dirty="0">
                <a:solidFill>
                  <a:srgbClr val="2E75B6"/>
                </a:solidFill>
              </a:rPr>
              <a:t>지분율</a:t>
            </a:r>
            <a:r>
              <a:rPr lang="ko-KR" altLang="en-US" sz="1600" dirty="0"/>
              <a:t>에 비례하여 의사결정 권한을 주는 합의 알고리즘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지분이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권한에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영향을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미친다는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큰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틀에서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공유하고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뿐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코인마다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세부적인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부분에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있어서는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차이가</a:t>
            </a:r>
            <a:r>
              <a:rPr lang="ko-KR" altLang="en-US" sz="1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작업증명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en-US" altLang="ko-KR" sz="1600" dirty="0" err="1">
                <a:sym typeface="Wingdings" pitchFamily="2" charset="2"/>
              </a:rPr>
              <a:t>PoW</a:t>
            </a:r>
            <a:r>
              <a:rPr lang="en-US" altLang="ko-KR" sz="1600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와 다르게 채굴 과정 필요</a:t>
            </a:r>
            <a:r>
              <a:rPr lang="en-US" altLang="ko-KR" sz="1600" dirty="0">
                <a:sym typeface="Wingdings" pitchFamily="2" charset="2"/>
              </a:rPr>
              <a:t> X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에너지 소모 </a:t>
            </a:r>
            <a:r>
              <a:rPr lang="en-US" altLang="ko-KR" sz="1600" dirty="0">
                <a:sym typeface="Wingdings" pitchFamily="2" charset="2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부익부 빈익빈 문제 야기</a:t>
            </a:r>
            <a:endParaRPr lang="en-US" altLang="ko-KR" sz="1600" dirty="0">
              <a:sym typeface="Wingdings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EE21DF-2DFA-44ED-3717-EAE9C380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66" y="4192900"/>
            <a:ext cx="4150667" cy="24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AB4BF73-21FF-1205-B26A-F90031D75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8" y="1152525"/>
            <a:ext cx="11369675" cy="549772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solidFill>
                  <a:prstClr val="black"/>
                </a:solidFill>
                <a:latin typeface="Calibri" panose="020F0502020204030204"/>
              </a:rPr>
              <a:t>부익부 빈익빈 문제 해결방안</a:t>
            </a:r>
            <a:endParaRPr kumimoji="1" lang="en-US" altLang="ko-K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b="1" dirty="0">
                <a:solidFill>
                  <a:prstClr val="black"/>
                </a:solidFill>
                <a:latin typeface="Calibri" panose="020F0502020204030204"/>
              </a:rPr>
              <a:t>무작위 블록선택</a:t>
            </a:r>
            <a:r>
              <a:rPr kumimoji="1" lang="en-US" altLang="ko-KR" sz="1600" b="1" dirty="0">
                <a:solidFill>
                  <a:prstClr val="black"/>
                </a:solidFill>
                <a:latin typeface="Calibri" panose="020F0502020204030204"/>
              </a:rPr>
              <a:t> : </a:t>
            </a:r>
            <a:r>
              <a:rPr kumimoji="1" lang="ko-Kore-KR" altLang="en-US" sz="1600" dirty="0">
                <a:solidFill>
                  <a:prstClr val="black"/>
                </a:solidFill>
                <a:latin typeface="Calibri" panose="020F0502020204030204"/>
              </a:rPr>
              <a:t>가장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 낮은 </a:t>
            </a:r>
            <a:r>
              <a:rPr kumimoji="1" lang="ko-KR" altLang="en-US" sz="1600" dirty="0" err="1">
                <a:solidFill>
                  <a:prstClr val="black"/>
                </a:solidFill>
                <a:latin typeface="Calibri" panose="020F0502020204030204"/>
              </a:rPr>
              <a:t>해시값과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 가장 높은 지분의 조합을 가진 노드를 블록생성자로 결정</a:t>
            </a:r>
            <a:endParaRPr kumimoji="1" lang="en-US" altLang="ko-Kore-KR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1600" b="1" dirty="0">
                <a:solidFill>
                  <a:prstClr val="black"/>
                </a:solidFill>
                <a:latin typeface="Calibri" panose="020F0502020204030204"/>
              </a:rPr>
              <a:t>코인 나이에 따른 선택 </a:t>
            </a:r>
            <a:r>
              <a:rPr kumimoji="1" lang="en-US" altLang="ko-KR" sz="1600" b="1" dirty="0">
                <a:solidFill>
                  <a:prstClr val="black"/>
                </a:solidFill>
                <a:latin typeface="Calibri" panose="020F0502020204030204"/>
              </a:rPr>
              <a:t>:</a:t>
            </a:r>
            <a:r>
              <a:rPr kumimoji="1" lang="ko-KR" altLang="en-US" sz="16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코인의 나이가 가장 많은 노드를 블록 생성자로 결정</a:t>
            </a:r>
            <a:b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</a:rPr>
            </a:br>
            <a: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  <a:sym typeface="Wingdings" pitchFamily="2" charset="2"/>
              </a:rPr>
              <a:t> 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코인의 나이 </a:t>
            </a:r>
            <a:r>
              <a:rPr kumimoji="1" lang="en-US" altLang="ko-KR" sz="16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1" lang="ko-KR" altLang="en-US" sz="1600" dirty="0" err="1">
                <a:solidFill>
                  <a:prstClr val="black"/>
                </a:solidFill>
                <a:latin typeface="Calibri" panose="020F0502020204030204"/>
              </a:rPr>
              <a:t>스테이킹한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 시간 * </a:t>
            </a:r>
            <a:r>
              <a:rPr kumimoji="1" lang="ko-KR" altLang="en-US" sz="1600" dirty="0" err="1">
                <a:solidFill>
                  <a:prstClr val="black"/>
                </a:solidFill>
                <a:latin typeface="Calibri" panose="020F0502020204030204"/>
              </a:rPr>
              <a:t>스테이킹</a:t>
            </a:r>
            <a:r>
              <a:rPr kumimoji="1" lang="ko-KR" altLang="en-US" sz="1600" dirty="0">
                <a:solidFill>
                  <a:prstClr val="black"/>
                </a:solidFill>
                <a:latin typeface="Calibri" panose="020F0502020204030204"/>
              </a:rPr>
              <a:t> 양</a:t>
            </a:r>
            <a:endParaRPr kumimoji="1" lang="en-US" altLang="ko-Kore-KR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38D643-541E-F7D6-97C6-BB05917D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Proof-of-Stake Consensus Algorithm</a:t>
            </a:r>
            <a:endParaRPr kumimoji="1" lang="ko-Kore-KR" altLang="en-US" dirty="0"/>
          </a:p>
        </p:txBody>
      </p:sp>
      <p:sp>
        <p:nvSpPr>
          <p:cNvPr id="7" name="직사각형 9">
            <a:extLst>
              <a:ext uri="{FF2B5EF4-FFF2-40B4-BE49-F238E27FC236}">
                <a16:creationId xmlns:a16="http://schemas.microsoft.com/office/drawing/2014/main" id="{553F2973-863D-46C6-8E15-DEA98C3E24CD}"/>
              </a:ext>
            </a:extLst>
          </p:cNvPr>
          <p:cNvSpPr txBox="1">
            <a:spLocks/>
          </p:cNvSpPr>
          <p:nvPr/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C60773-C51A-3CC4-5640-B408158497E6}"/>
              </a:ext>
            </a:extLst>
          </p:cNvPr>
          <p:cNvGrpSpPr/>
          <p:nvPr/>
        </p:nvGrpSpPr>
        <p:grpSpPr>
          <a:xfrm>
            <a:off x="1943505" y="5625827"/>
            <a:ext cx="7803942" cy="974018"/>
            <a:chOff x="1943505" y="5676236"/>
            <a:chExt cx="7803942" cy="97401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9FADA-DC20-D9A3-4542-B9BA00BCD8E7}"/>
                </a:ext>
              </a:extLst>
            </p:cNvPr>
            <p:cNvGrpSpPr/>
            <p:nvPr/>
          </p:nvGrpSpPr>
          <p:grpSpPr>
            <a:xfrm>
              <a:off x="6091226" y="5831226"/>
              <a:ext cx="3656221" cy="698500"/>
              <a:chOff x="3019817" y="5720193"/>
              <a:chExt cx="3656221" cy="6985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6A756-0939-DCBD-5B15-E0D411CFDC87}"/>
                  </a:ext>
                </a:extLst>
              </p:cNvPr>
              <p:cNvSpPr txBox="1"/>
              <p:nvPr/>
            </p:nvSpPr>
            <p:spPr>
              <a:xfrm>
                <a:off x="3019817" y="5884777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b="1" dirty="0"/>
                  <a:t>코인 나이 </a:t>
                </a:r>
                <a:r>
                  <a:rPr kumimoji="1" lang="en-US" altLang="ko-KR" b="1" dirty="0"/>
                  <a:t>= 2</a:t>
                </a:r>
                <a:r>
                  <a:rPr kumimoji="1" lang="ko-KR" altLang="en-US" b="1" dirty="0"/>
                  <a:t>일</a:t>
                </a:r>
                <a:r>
                  <a:rPr kumimoji="1" lang="en-US" altLang="ko-KR" b="1" dirty="0"/>
                  <a:t>  x</a:t>
                </a:r>
                <a:endParaRPr kumimoji="1" lang="ko-KR" altLang="en-US" b="1" dirty="0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E72C047B-280E-D9E8-35D2-40FF0E11F59C}"/>
                  </a:ext>
                </a:extLst>
              </p:cNvPr>
              <p:cNvGrpSpPr/>
              <p:nvPr/>
            </p:nvGrpSpPr>
            <p:grpSpPr>
              <a:xfrm>
                <a:off x="5416550" y="5720193"/>
                <a:ext cx="1259488" cy="698500"/>
                <a:chOff x="5416550" y="5720193"/>
                <a:chExt cx="1259488" cy="698500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89FC4E44-FDBA-05F0-B38C-85226CCDA8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6550" y="5720193"/>
                  <a:ext cx="698500" cy="6985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C798A9F-2519-7589-6FB0-327084B4F7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6032" y="5720193"/>
                  <a:ext cx="698500" cy="698500"/>
                </a:xfrm>
                <a:prstGeom prst="rect">
                  <a:avLst/>
                </a:prstGeom>
              </p:spPr>
            </p:pic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60D3DE4D-2BF6-B9CB-33E3-E34032729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7538" y="5720193"/>
                  <a:ext cx="698500" cy="6985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D4DA696-0CA2-AA4D-14A2-C16406E0CAD0}"/>
                </a:ext>
              </a:extLst>
            </p:cNvPr>
            <p:cNvGrpSpPr/>
            <p:nvPr/>
          </p:nvGrpSpPr>
          <p:grpSpPr>
            <a:xfrm>
              <a:off x="1943505" y="5676236"/>
              <a:ext cx="3661166" cy="974018"/>
              <a:chOff x="6321034" y="5676236"/>
              <a:chExt cx="3661166" cy="97401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1D1BCD8-9AC2-701C-446D-06D9FC1756ED}"/>
                  </a:ext>
                </a:extLst>
              </p:cNvPr>
              <p:cNvGrpSpPr/>
              <p:nvPr/>
            </p:nvGrpSpPr>
            <p:grpSpPr>
              <a:xfrm>
                <a:off x="6321034" y="5831226"/>
                <a:ext cx="3444483" cy="698500"/>
                <a:chOff x="3231555" y="5720193"/>
                <a:chExt cx="3444483" cy="698500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CC7421-FBE4-E06C-CF5C-74D85D63ADD0}"/>
                    </a:ext>
                  </a:extLst>
                </p:cNvPr>
                <p:cNvSpPr txBox="1"/>
                <p:nvPr/>
              </p:nvSpPr>
              <p:spPr>
                <a:xfrm>
                  <a:off x="3231555" y="5884777"/>
                  <a:ext cx="22366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b="1" dirty="0"/>
                    <a:t>코인 나이 </a:t>
                  </a:r>
                  <a:r>
                    <a:rPr kumimoji="1" lang="en-US" altLang="ko-KR" b="1" dirty="0"/>
                    <a:t>= 3</a:t>
                  </a:r>
                  <a:r>
                    <a:rPr kumimoji="1" lang="ko-KR" altLang="en-US" b="1" dirty="0"/>
                    <a:t>일</a:t>
                  </a:r>
                  <a:r>
                    <a:rPr kumimoji="1" lang="en-US" altLang="ko-KR" b="1" dirty="0"/>
                    <a:t>  x</a:t>
                  </a:r>
                  <a:endParaRPr kumimoji="1" lang="ko-KR" altLang="en-US" b="1" dirty="0"/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267FFAB6-3F30-F8C7-812D-43ACFFF70514}"/>
                    </a:ext>
                  </a:extLst>
                </p:cNvPr>
                <p:cNvGrpSpPr/>
                <p:nvPr/>
              </p:nvGrpSpPr>
              <p:grpSpPr>
                <a:xfrm>
                  <a:off x="5416550" y="5720193"/>
                  <a:ext cx="1259488" cy="698500"/>
                  <a:chOff x="5416550" y="5720193"/>
                  <a:chExt cx="1259488" cy="698500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157F9C2B-C9E2-72BC-0424-19DDC6FF39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6550" y="5720193"/>
                    <a:ext cx="698500" cy="6985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248D62B7-3D43-82C1-E7F0-229C6002EC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86032" y="5720193"/>
                    <a:ext cx="698500" cy="6985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56E8705D-F78C-F8F3-C8E4-E9E5751DB0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7538" y="5720193"/>
                    <a:ext cx="698500" cy="6985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5A7C5700-C851-0614-B190-363288B22BC5}"/>
                  </a:ext>
                </a:extLst>
              </p:cNvPr>
              <p:cNvSpPr/>
              <p:nvPr/>
            </p:nvSpPr>
            <p:spPr>
              <a:xfrm>
                <a:off x="6321034" y="5676236"/>
                <a:ext cx="3661166" cy="974018"/>
              </a:xfrm>
              <a:prstGeom prst="frame">
                <a:avLst>
                  <a:gd name="adj1" fmla="val 202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E5732B-9256-9742-6933-1846EDD18C2C}"/>
              </a:ext>
            </a:extLst>
          </p:cNvPr>
          <p:cNvGrpSpPr/>
          <p:nvPr/>
        </p:nvGrpSpPr>
        <p:grpSpPr>
          <a:xfrm>
            <a:off x="1032146" y="4009904"/>
            <a:ext cx="10213108" cy="1208346"/>
            <a:chOff x="-1495749" y="2479894"/>
            <a:chExt cx="10213108" cy="1208346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9AB3F13-EB6D-3143-E722-8F36FC39AF70}"/>
                </a:ext>
              </a:extLst>
            </p:cNvPr>
            <p:cNvGrpSpPr/>
            <p:nvPr/>
          </p:nvGrpSpPr>
          <p:grpSpPr>
            <a:xfrm>
              <a:off x="6506765" y="2601516"/>
              <a:ext cx="2210594" cy="1005707"/>
              <a:chOff x="1540670" y="5038233"/>
              <a:chExt cx="2210594" cy="1005707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3210F6D-5ADA-43E1-1914-06038C601F5F}"/>
                  </a:ext>
                </a:extLst>
              </p:cNvPr>
              <p:cNvGrpSpPr/>
              <p:nvPr/>
            </p:nvGrpSpPr>
            <p:grpSpPr>
              <a:xfrm>
                <a:off x="1547814" y="5038233"/>
                <a:ext cx="2203450" cy="457200"/>
                <a:chOff x="-1073150" y="2819400"/>
                <a:chExt cx="2203450" cy="457200"/>
              </a:xfrm>
            </p:grpSpPr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5B0D02B3-F4D2-F34B-6C43-2ADFCD7BD9A8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220345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Hash Value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69388B57-D06A-0FA7-AA55-1B2EE18078C4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1733550" cy="457200"/>
                </a:xfrm>
                <a:prstGeom prst="rect">
                  <a:avLst/>
                </a:prstGeom>
                <a:solidFill>
                  <a:srgbClr val="5B9BD5">
                    <a:alpha val="2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7CAA418-3D2B-6B89-805F-0F80A679EEB7}"/>
                  </a:ext>
                </a:extLst>
              </p:cNvPr>
              <p:cNvGrpSpPr/>
              <p:nvPr/>
            </p:nvGrpSpPr>
            <p:grpSpPr>
              <a:xfrm>
                <a:off x="1540670" y="5586740"/>
                <a:ext cx="2203450" cy="457200"/>
                <a:chOff x="-1073150" y="3799490"/>
                <a:chExt cx="2203450" cy="4572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859B69C5-F123-8069-77BF-39C39EB1E739}"/>
                    </a:ext>
                  </a:extLst>
                </p:cNvPr>
                <p:cNvSpPr/>
                <p:nvPr/>
              </p:nvSpPr>
              <p:spPr>
                <a:xfrm>
                  <a:off x="-1073150" y="3799490"/>
                  <a:ext cx="220345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Stake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458041D-9037-D300-B0FE-77805CD2245C}"/>
                    </a:ext>
                  </a:extLst>
                </p:cNvPr>
                <p:cNvSpPr/>
                <p:nvPr/>
              </p:nvSpPr>
              <p:spPr>
                <a:xfrm>
                  <a:off x="-1073150" y="3799490"/>
                  <a:ext cx="1425575" cy="457200"/>
                </a:xfrm>
                <a:prstGeom prst="rect">
                  <a:avLst/>
                </a:prstGeom>
                <a:solidFill>
                  <a:schemeClr val="accent4">
                    <a:alpha val="29804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F8E8B12-D0D5-1F16-AEB0-ADE4050EF6E7}"/>
                </a:ext>
              </a:extLst>
            </p:cNvPr>
            <p:cNvGrpSpPr/>
            <p:nvPr/>
          </p:nvGrpSpPr>
          <p:grpSpPr>
            <a:xfrm>
              <a:off x="3886199" y="2584161"/>
              <a:ext cx="2209801" cy="1023062"/>
              <a:chOff x="2108201" y="3286618"/>
              <a:chExt cx="2209801" cy="1023062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73D58243-756F-820A-618B-071B9BCF128C}"/>
                  </a:ext>
                </a:extLst>
              </p:cNvPr>
              <p:cNvGrpSpPr/>
              <p:nvPr/>
            </p:nvGrpSpPr>
            <p:grpSpPr>
              <a:xfrm>
                <a:off x="2114552" y="3286618"/>
                <a:ext cx="2203450" cy="457200"/>
                <a:chOff x="-1073150" y="2819400"/>
                <a:chExt cx="2203450" cy="457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5F59423-9747-0D4A-29C3-E79ACEEA2661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220345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Hash Value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05857A7-9F44-E59A-D9FD-135D85657810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1733550" cy="457200"/>
                </a:xfrm>
                <a:prstGeom prst="rect">
                  <a:avLst/>
                </a:prstGeom>
                <a:solidFill>
                  <a:srgbClr val="5B9BD5">
                    <a:alpha val="2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487CE268-7DC5-D7A0-BED9-A19A2C08E38D}"/>
                  </a:ext>
                </a:extLst>
              </p:cNvPr>
              <p:cNvSpPr/>
              <p:nvPr/>
            </p:nvSpPr>
            <p:spPr>
              <a:xfrm>
                <a:off x="2108201" y="3852480"/>
                <a:ext cx="220345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Stake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848529B-0321-0C4F-5D0B-A4D790D605A9}"/>
                </a:ext>
              </a:extLst>
            </p:cNvPr>
            <p:cNvGrpSpPr/>
            <p:nvPr/>
          </p:nvGrpSpPr>
          <p:grpSpPr>
            <a:xfrm>
              <a:off x="1246193" y="2576252"/>
              <a:ext cx="2206626" cy="1038880"/>
              <a:chOff x="-1349375" y="4290194"/>
              <a:chExt cx="2206626" cy="103888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DA53057E-4A00-6D6E-09F0-7FB2ED26C2F1}"/>
                  </a:ext>
                </a:extLst>
              </p:cNvPr>
              <p:cNvGrpSpPr/>
              <p:nvPr/>
            </p:nvGrpSpPr>
            <p:grpSpPr>
              <a:xfrm>
                <a:off x="-1349375" y="4290194"/>
                <a:ext cx="2203450" cy="457200"/>
                <a:chOff x="-1073150" y="2819400"/>
                <a:chExt cx="2203450" cy="457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029DA40-3E3A-35AB-BD35-17BA1DDBE723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220345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Hash Value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FEFDFB-82D1-30AF-8458-71F36DA14C8E}"/>
                    </a:ext>
                  </a:extLst>
                </p:cNvPr>
                <p:cNvSpPr/>
                <p:nvPr/>
              </p:nvSpPr>
              <p:spPr>
                <a:xfrm>
                  <a:off x="-1073150" y="2819400"/>
                  <a:ext cx="1069975" cy="457200"/>
                </a:xfrm>
                <a:prstGeom prst="rect">
                  <a:avLst/>
                </a:prstGeom>
                <a:solidFill>
                  <a:srgbClr val="5B9BD5">
                    <a:alpha val="29804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28F7D19-886D-0FE1-E783-7DE08262CD62}"/>
                  </a:ext>
                </a:extLst>
              </p:cNvPr>
              <p:cNvGrpSpPr/>
              <p:nvPr/>
            </p:nvGrpSpPr>
            <p:grpSpPr>
              <a:xfrm>
                <a:off x="-1346199" y="4871874"/>
                <a:ext cx="2203450" cy="457200"/>
                <a:chOff x="-1073150" y="3799490"/>
                <a:chExt cx="2203450" cy="457200"/>
              </a:xfrm>
            </p:grpSpPr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6199D68-C1B2-A67D-651E-5C414DBB7A7F}"/>
                    </a:ext>
                  </a:extLst>
                </p:cNvPr>
                <p:cNvSpPr/>
                <p:nvPr/>
              </p:nvSpPr>
              <p:spPr>
                <a:xfrm>
                  <a:off x="-1073150" y="3799490"/>
                  <a:ext cx="220345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Stake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D2E7EFA7-E037-D960-D011-07E5B3A9DF05}"/>
                    </a:ext>
                  </a:extLst>
                </p:cNvPr>
                <p:cNvSpPr/>
                <p:nvPr/>
              </p:nvSpPr>
              <p:spPr>
                <a:xfrm>
                  <a:off x="-1073150" y="3799490"/>
                  <a:ext cx="1425575" cy="457200"/>
                </a:xfrm>
                <a:prstGeom prst="rect">
                  <a:avLst/>
                </a:prstGeom>
                <a:solidFill>
                  <a:schemeClr val="accent4">
                    <a:alpha val="29804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11D364E-269B-6CE6-8CA2-411F75DED6F4}"/>
                </a:ext>
              </a:extLst>
            </p:cNvPr>
            <p:cNvGrpSpPr/>
            <p:nvPr/>
          </p:nvGrpSpPr>
          <p:grpSpPr>
            <a:xfrm>
              <a:off x="-1495749" y="2479894"/>
              <a:ext cx="7250438" cy="1208346"/>
              <a:chOff x="-1495749" y="2479894"/>
              <a:chExt cx="7250438" cy="1208346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BCAE5FF-CA94-5BD8-C815-BF0EDF2652F6}"/>
                  </a:ext>
                </a:extLst>
              </p:cNvPr>
              <p:cNvGrpSpPr/>
              <p:nvPr/>
            </p:nvGrpSpPr>
            <p:grpSpPr>
              <a:xfrm>
                <a:off x="-1396996" y="2570212"/>
                <a:ext cx="7151685" cy="1038880"/>
                <a:chOff x="-1356516" y="2767013"/>
                <a:chExt cx="7151685" cy="1038880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D5864247-C6DD-E394-E35C-2E291DE37D4C}"/>
                    </a:ext>
                  </a:extLst>
                </p:cNvPr>
                <p:cNvGrpSpPr/>
                <p:nvPr/>
              </p:nvGrpSpPr>
              <p:grpSpPr>
                <a:xfrm>
                  <a:off x="-1349375" y="2767013"/>
                  <a:ext cx="2203450" cy="457200"/>
                  <a:chOff x="-1073150" y="2819400"/>
                  <a:chExt cx="2203450" cy="457200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69066113-2FB5-B220-1FA3-C92BFF867D26}"/>
                      </a:ext>
                    </a:extLst>
                  </p:cNvPr>
                  <p:cNvSpPr/>
                  <p:nvPr/>
                </p:nvSpPr>
                <p:spPr>
                  <a:xfrm>
                    <a:off x="-1073150" y="2819400"/>
                    <a:ext cx="220345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>
                        <a:solidFill>
                          <a:schemeClr val="tx1"/>
                        </a:solidFill>
                      </a:rPr>
                      <a:t>Hash Value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A1DE3F00-A22D-1A68-FF94-44A36416B61E}"/>
                      </a:ext>
                    </a:extLst>
                  </p:cNvPr>
                  <p:cNvSpPr/>
                  <p:nvPr/>
                </p:nvSpPr>
                <p:spPr>
                  <a:xfrm>
                    <a:off x="-1073150" y="2819400"/>
                    <a:ext cx="1069975" cy="457200"/>
                  </a:xfrm>
                  <a:prstGeom prst="rect">
                    <a:avLst/>
                  </a:prstGeom>
                  <a:solidFill>
                    <a:srgbClr val="5B9BD5">
                      <a:alpha val="29804"/>
                    </a:srgb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1F66669-C4CE-36F0-369A-C2E2B339D564}"/>
                    </a:ext>
                  </a:extLst>
                </p:cNvPr>
                <p:cNvGrpSpPr/>
                <p:nvPr/>
              </p:nvGrpSpPr>
              <p:grpSpPr>
                <a:xfrm>
                  <a:off x="-1356516" y="3348693"/>
                  <a:ext cx="7151685" cy="457200"/>
                  <a:chOff x="-1073150" y="3799490"/>
                  <a:chExt cx="7151685" cy="457200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7344838B-33CF-5633-2C9E-B89386038308}"/>
                      </a:ext>
                    </a:extLst>
                  </p:cNvPr>
                  <p:cNvSpPr/>
                  <p:nvPr/>
                </p:nvSpPr>
                <p:spPr>
                  <a:xfrm>
                    <a:off x="4210045" y="3799490"/>
                    <a:ext cx="1868490" cy="457200"/>
                  </a:xfrm>
                  <a:prstGeom prst="rect">
                    <a:avLst/>
                  </a:prstGeom>
                  <a:solidFill>
                    <a:schemeClr val="accent4">
                      <a:alpha val="29804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2AE83C78-D2AB-C660-D73E-CDBBDAA1CF4B}"/>
                      </a:ext>
                    </a:extLst>
                  </p:cNvPr>
                  <p:cNvSpPr/>
                  <p:nvPr/>
                </p:nvSpPr>
                <p:spPr>
                  <a:xfrm>
                    <a:off x="-1073150" y="3799490"/>
                    <a:ext cx="220345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>
                        <a:solidFill>
                          <a:schemeClr val="tx1"/>
                        </a:solidFill>
                      </a:rPr>
                      <a:t>Stake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01AA6FAA-F768-B0EC-6C1C-9C08B5A96691}"/>
                      </a:ext>
                    </a:extLst>
                  </p:cNvPr>
                  <p:cNvSpPr/>
                  <p:nvPr/>
                </p:nvSpPr>
                <p:spPr>
                  <a:xfrm>
                    <a:off x="-1073150" y="3799490"/>
                    <a:ext cx="1868490" cy="457200"/>
                  </a:xfrm>
                  <a:prstGeom prst="rect">
                    <a:avLst/>
                  </a:prstGeom>
                  <a:solidFill>
                    <a:schemeClr val="accent4">
                      <a:alpha val="29804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</p:grpSp>
          </p:grpSp>
          <p:sp>
            <p:nvSpPr>
              <p:cNvPr id="28" name="액자 27">
                <a:extLst>
                  <a:ext uri="{FF2B5EF4-FFF2-40B4-BE49-F238E27FC236}">
                    <a16:creationId xmlns:a16="http://schemas.microsoft.com/office/drawing/2014/main" id="{5419766B-086A-784C-CA02-05F3479158F5}"/>
                  </a:ext>
                </a:extLst>
              </p:cNvPr>
              <p:cNvSpPr/>
              <p:nvPr/>
            </p:nvSpPr>
            <p:spPr>
              <a:xfrm>
                <a:off x="-1495749" y="2479894"/>
                <a:ext cx="2400955" cy="1208346"/>
              </a:xfrm>
              <a:prstGeom prst="frame">
                <a:avLst>
                  <a:gd name="adj1" fmla="val 135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8BADAFF0-7A00-B374-F77C-DC76E3C2A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20" r="28035"/>
          <a:stretch/>
        </p:blipFill>
        <p:spPr>
          <a:xfrm>
            <a:off x="10093153" y="2085106"/>
            <a:ext cx="903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Proof-of-Stake </a:t>
            </a:r>
            <a:r>
              <a:rPr lang="ko-Kore-KR" altLang="en-US" dirty="0"/>
              <a:t>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b="1" dirty="0"/>
              <a:t>동작과정</a:t>
            </a:r>
            <a:endParaRPr lang="en-US" altLang="ko-Kore-KR" sz="16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노드에게 코인을 임의로 할당 </a:t>
            </a:r>
            <a:r>
              <a:rPr lang="en-US" altLang="ko-KR" sz="1600" dirty="0"/>
              <a:t>(</a:t>
            </a:r>
            <a:r>
              <a:rPr lang="en-US" altLang="ko-Kore-KR" sz="1600" b="1" i="1" dirty="0" err="1"/>
              <a:t>CoinAllocation</a:t>
            </a:r>
            <a:r>
              <a:rPr lang="en-US" altLang="ko-Kore-KR" sz="1600" dirty="0"/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할당 받은 코인 중 일부를 </a:t>
            </a:r>
            <a:r>
              <a:rPr lang="ko-KR" altLang="en-US" sz="1600" dirty="0" err="1"/>
              <a:t>스테이킹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ore-KR" sz="1600" b="1" i="1" dirty="0" err="1"/>
              <a:t>StakingCoin</a:t>
            </a:r>
            <a:r>
              <a:rPr lang="en-US" altLang="ko-Kore-KR" sz="1600" dirty="0"/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코인의 나이를 계산하여 브로드 캐스트 </a:t>
            </a:r>
            <a:r>
              <a:rPr lang="en-US" altLang="ko-KR" sz="1600" dirty="0"/>
              <a:t>(</a:t>
            </a:r>
            <a:r>
              <a:rPr lang="en-US" altLang="ko-Kore-KR" sz="1600" b="1" i="1" dirty="0" err="1"/>
              <a:t>SendCoinAge</a:t>
            </a:r>
            <a:r>
              <a:rPr lang="en-US" altLang="ko-Kore-KR" sz="1600" dirty="0"/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다른 노드들의 코인의 나이를 전송 받아 제일 높은 코인의 나이 계산</a:t>
            </a:r>
            <a:r>
              <a:rPr lang="en-US" altLang="ko-KR" sz="1600" dirty="0"/>
              <a:t>(</a:t>
            </a:r>
            <a:r>
              <a:rPr lang="en-US" altLang="ko-Kore-KR" sz="1600" b="1" i="1" dirty="0" err="1"/>
              <a:t>HandleRead</a:t>
            </a:r>
            <a:r>
              <a:rPr lang="en-US" altLang="ko-Kore-KR" sz="1600" dirty="0"/>
              <a:t>, </a:t>
            </a:r>
            <a:r>
              <a:rPr lang="en-US" altLang="ko-Kore-KR" sz="1600" b="1" i="1" dirty="0" err="1"/>
              <a:t>MaxArray</a:t>
            </a:r>
            <a:r>
              <a:rPr lang="en-US" altLang="ko-Kore-KR" sz="1600" dirty="0"/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제일 높은 코인의 나이 값을 가진 노드가 블록을 생성하여 전송 </a:t>
            </a:r>
            <a:r>
              <a:rPr lang="en-US" altLang="ko-KR" sz="1600" dirty="0"/>
              <a:t>(</a:t>
            </a:r>
            <a:r>
              <a:rPr lang="en-US" altLang="ko-Kore-KR" sz="1600" b="1" i="1" dirty="0" err="1"/>
              <a:t>generateBlock</a:t>
            </a:r>
            <a:r>
              <a:rPr lang="en-US" altLang="ko-Kore-KR" sz="1600" dirty="0"/>
              <a:t>, </a:t>
            </a:r>
            <a:r>
              <a:rPr lang="en-US" altLang="ko-Kore-KR" sz="1600" b="1" i="1" dirty="0" err="1"/>
              <a:t>SendBlock</a:t>
            </a:r>
            <a:r>
              <a:rPr lang="en-US" altLang="ko-Kore-KR" sz="1600" dirty="0"/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전송 받은 블록을 검증 후 유효할 경우에만 블록체인 추가 </a:t>
            </a:r>
            <a:r>
              <a:rPr lang="en-US" altLang="ko-KR" sz="1600" dirty="0"/>
              <a:t>(</a:t>
            </a:r>
            <a:r>
              <a:rPr lang="en-US" altLang="ko-KR" sz="1600" b="1" i="1" dirty="0" err="1"/>
              <a:t>ValidationBlock</a:t>
            </a:r>
            <a:r>
              <a:rPr lang="en-US" altLang="ko-KR" sz="1600" dirty="0"/>
              <a:t>, </a:t>
            </a:r>
            <a:r>
              <a:rPr lang="en-US" altLang="ko-KR" sz="1600" b="1" i="1" dirty="0" err="1"/>
              <a:t>AddBlock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54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49772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수정 및 </a:t>
            </a:r>
            <a:r>
              <a:rPr lang="ko-KR" altLang="en-US" dirty="0" err="1"/>
              <a:t>추가해야할</a:t>
            </a:r>
            <a:r>
              <a:rPr lang="ko-KR" altLang="en-US" dirty="0"/>
              <a:t> 부분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EAEA1-2942-B46C-3858-E1F7BCAF25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ore-KR" altLang="en-US" sz="1800" dirty="0"/>
              <a:t>검증자들이</a:t>
            </a:r>
            <a:r>
              <a:rPr lang="ko-KR" altLang="en-US" sz="1800" dirty="0"/>
              <a:t> 블록을 검증함으로써 보상을 받도록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블록 생성자가 블록을 생성하면 바로 원장에 추가하는데</a:t>
            </a:r>
            <a:r>
              <a:rPr lang="en-US" altLang="ko-KR" sz="1800" dirty="0"/>
              <a:t>,</a:t>
            </a:r>
            <a:r>
              <a:rPr lang="ko-KR" altLang="en-US" sz="1800" dirty="0"/>
              <a:t> 유효한 블록이라고 검증 받았다는 답장을 받은 후에</a:t>
            </a:r>
            <a:r>
              <a:rPr lang="en-US" altLang="ko-KR" sz="1800" dirty="0"/>
              <a:t>,</a:t>
            </a:r>
            <a:r>
              <a:rPr lang="ko-KR" altLang="en-US" sz="1800" dirty="0"/>
              <a:t> 블록을 추가하도록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트랜잭션을 임의로 설정하기 않고 실제로 트랜잭션을 </a:t>
            </a:r>
            <a:r>
              <a:rPr lang="ko-KR" altLang="en-US" sz="1800" dirty="0" err="1"/>
              <a:t>발생시켜보기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>
                <a:sym typeface="Wingdings" pitchFamily="2" charset="2"/>
              </a:rPr>
              <a:t>코인 주고 받기</a:t>
            </a:r>
            <a:r>
              <a:rPr lang="en-US" altLang="ko-KR" sz="1800" dirty="0">
                <a:sym typeface="Wingdings" pitchFamily="2" charset="2"/>
              </a:rPr>
              <a:t>)</a:t>
            </a:r>
            <a:br>
              <a:rPr lang="en-US" altLang="ko-KR" sz="1800" dirty="0"/>
            </a:b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전자서명 사용</a:t>
            </a:r>
            <a:endParaRPr lang="en-US" altLang="ko-KR" sz="18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ym typeface="Wingdings" pitchFamily="2" charset="2"/>
              </a:rPr>
              <a:t>두 노드의 코인의 나이가 같을 경우 블록 생성을 두 노드가 하는 문제 발생</a:t>
            </a:r>
            <a:r>
              <a:rPr lang="en-US" altLang="ko-KR" sz="1800" dirty="0">
                <a:sym typeface="Wingdings" pitchFamily="2" charset="2"/>
              </a:rPr>
              <a:t> (</a:t>
            </a:r>
            <a:r>
              <a:rPr lang="ko-KR" altLang="en-US" sz="1800" dirty="0">
                <a:sym typeface="Wingdings" pitchFamily="2" charset="2"/>
              </a:rPr>
              <a:t>포크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ym typeface="Wingdings" pitchFamily="2" charset="2"/>
              </a:rPr>
              <a:t>주석 상세하게 추가하기</a:t>
            </a:r>
            <a:endParaRPr lang="en-US" altLang="ko-KR" sz="1800" dirty="0">
              <a:sym typeface="Wingdings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ym typeface="Wingdings" pitchFamily="2" charset="2"/>
              </a:rPr>
              <a:t>원웅이와 코드를 비교해보고 </a:t>
            </a:r>
            <a:r>
              <a:rPr lang="ko-KR" altLang="en-US" sz="1800" dirty="0" err="1">
                <a:sym typeface="Wingdings" pitchFamily="2" charset="2"/>
              </a:rPr>
              <a:t>함수명</a:t>
            </a:r>
            <a:r>
              <a:rPr lang="ko-KR" altLang="en-US" sz="1800" dirty="0">
                <a:sym typeface="Wingdings" pitchFamily="2" charset="2"/>
              </a:rPr>
              <a:t> 및 변수 등 통일시키기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216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20850</TotalTime>
  <Words>305</Words>
  <Application>Microsoft Macintosh PowerPoint</Application>
  <PresentationFormat>와이드스크린</PresentationFormat>
  <Paragraphs>48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 SD Gothic Neo</vt:lpstr>
      <vt:lpstr>맑은 고딕</vt:lpstr>
      <vt:lpstr>Arial</vt:lpstr>
      <vt:lpstr>Calibri</vt:lpstr>
      <vt:lpstr>Helvetica Neue</vt:lpstr>
      <vt:lpstr>CryptoCraft 테마</vt:lpstr>
      <vt:lpstr>제목 테마</vt:lpstr>
      <vt:lpstr>NS-3 상에서의 PoS 합의 알고리즘 구현</vt:lpstr>
      <vt:lpstr>PowerPoint 프레젠테이션</vt:lpstr>
      <vt:lpstr>Proof-of-Stake Consensus Algorithm</vt:lpstr>
      <vt:lpstr>Proof-of-Stake Consensus Algorithm</vt:lpstr>
      <vt:lpstr>Proof-of-Stake 구현</vt:lpstr>
      <vt:lpstr>코드</vt:lpstr>
      <vt:lpstr>수정 및 추가해야할 부분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260</cp:revision>
  <dcterms:created xsi:type="dcterms:W3CDTF">2019-03-05T04:29:07Z</dcterms:created>
  <dcterms:modified xsi:type="dcterms:W3CDTF">2023-02-02T16:06:03Z</dcterms:modified>
</cp:coreProperties>
</file>