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269" r:id="rId3"/>
    <p:sldId id="275" r:id="rId4"/>
    <p:sldId id="280" r:id="rId5"/>
    <p:sldId id="282" r:id="rId6"/>
    <p:sldId id="283" r:id="rId7"/>
    <p:sldId id="284" r:id="rId8"/>
    <p:sldId id="288" r:id="rId9"/>
    <p:sldId id="281" r:id="rId10"/>
    <p:sldId id="303" r:id="rId11"/>
    <p:sldId id="301" r:id="rId12"/>
    <p:sldId id="286" r:id="rId13"/>
    <p:sldId id="289" r:id="rId14"/>
    <p:sldId id="290" r:id="rId15"/>
    <p:sldId id="291" r:id="rId16"/>
    <p:sldId id="302" r:id="rId17"/>
    <p:sldId id="292" r:id="rId18"/>
    <p:sldId id="298" r:id="rId19"/>
    <p:sldId id="297" r:id="rId20"/>
    <p:sldId id="299" r:id="rId21"/>
    <p:sldId id="293" r:id="rId22"/>
    <p:sldId id="294" r:id="rId23"/>
    <p:sldId id="295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4D9"/>
    <a:srgbClr val="2E75B6"/>
    <a:srgbClr val="E59FC4"/>
    <a:srgbClr val="DAAAC5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2732" autoAdjust="0"/>
  </p:normalViewPr>
  <p:slideViewPr>
    <p:cSldViewPr snapToGrid="0">
      <p:cViewPr>
        <p:scale>
          <a:sx n="75" d="100"/>
          <a:sy n="75" d="100"/>
        </p:scale>
        <p:origin x="1200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b="0" i="0">
              <a:solidFill>
                <a:srgbClr val="303030"/>
              </a:solidFill>
              <a:effectLst/>
              <a:latin typeface="Apple SD Gothic Ne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>
                <a:sym typeface="Wingdings" panose="05000000000000000000" pitchFamily="2" charset="2"/>
              </a:rPr>
              <a:t>translation invariance (</a:t>
            </a:r>
            <a:r>
              <a:rPr lang="ko-KR" altLang="en-US" sz="1200">
                <a:sym typeface="Wingdings" panose="05000000000000000000" pitchFamily="2" charset="2"/>
              </a:rPr>
              <a:t>근처 값이 한두개쯤 바뀌어도 </a:t>
            </a:r>
            <a:r>
              <a:rPr lang="ko-KR" altLang="en-US" sz="1200"/>
              <a:t> 학습에 영향은 없음</a:t>
            </a:r>
            <a:r>
              <a:rPr lang="en-US" altLang="ko-KR" sz="120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3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ko-KR" altLang="en-US" sz="12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6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56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77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64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개의 필터를 곱하는 동안 계속 자신과 연결된 노드에 대해서만 값이 들어가니까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이렇게하면 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gpu</a:t>
            </a:r>
            <a:r>
              <a:rPr lang="ko-KR" altLang="en-US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ㄹ 병렬처리가능해짐</a:t>
            </a:r>
            <a:r>
              <a:rPr lang="en-US" altLang="ko-KR" sz="12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2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6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8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3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i="0">
                <a:solidFill>
                  <a:srgbClr val="292929"/>
                </a:solidFill>
                <a:effectLst/>
                <a:latin typeface="Bahnschrift Condensed" panose="020B0502040204020203" pitchFamily="34" charset="0"/>
              </a:rPr>
              <a:t>Graph Convolution Network (GCN)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https://youtu.be/Gb5aVZOYmv0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5AB0F-E680-4030-84A6-ACB44D0A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graph</a:t>
            </a:r>
            <a:r>
              <a:rPr lang="ko-KR" altLang="en-US">
                <a:latin typeface="Bahnschrift Condensed" panose="020B0502040204020203" pitchFamily="34" charset="0"/>
              </a:rPr>
              <a:t> </a:t>
            </a:r>
            <a:r>
              <a:rPr lang="en-US" altLang="ko-KR">
                <a:latin typeface="Bahnschrift Condensed" panose="020B0502040204020203" pitchFamily="34" charset="0"/>
              </a:rPr>
              <a:t>:: input data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519947-DD55-4290-B312-2C31FCF4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42" y="1432560"/>
            <a:ext cx="8761315" cy="465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5FFC6-17C7-450C-8287-139A76DC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hidden state update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BD0224A-A516-4EB9-AC96-3CE1E448ACA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800">
                    <a:latin typeface="+mj-lt"/>
                    <a:sym typeface="Wingdings" panose="05000000000000000000" pitchFamily="2" charset="2"/>
                  </a:rPr>
                  <a:t>hidden state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>
                    <a:latin typeface="+mj-lt"/>
                    <a:sym typeface="Wingdings" panose="05000000000000000000" pitchFamily="2" charset="2"/>
                  </a:rPr>
                  <a:t>각 </a:t>
                </a:r>
                <a:r>
                  <a:rPr lang="en-US" altLang="ko-KR" sz="1600">
                    <a:latin typeface="+mj-lt"/>
                    <a:sym typeface="Wingdings" panose="05000000000000000000" pitchFamily="2" charset="2"/>
                  </a:rPr>
                  <a:t>layer</a:t>
                </a:r>
                <a:r>
                  <a:rPr lang="ko-KR" altLang="en-US" sz="1600">
                    <a:latin typeface="+mj-lt"/>
                    <a:sym typeface="Wingdings" panose="05000000000000000000" pitchFamily="2" charset="2"/>
                  </a:rPr>
                  <a:t>를 거친 후의 </a:t>
                </a:r>
                <a:r>
                  <a:rPr lang="en-US" altLang="ko-KR" sz="1600">
                    <a:latin typeface="+mj-lt"/>
                    <a:sym typeface="Wingdings" panose="05000000000000000000" pitchFamily="2" charset="2"/>
                  </a:rPr>
                  <a:t>node feature matrix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+mj-lt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ko-KR" sz="1600" i="1" baseline="-25000" smtClean="0">
                        <a:latin typeface="+mj-lt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600" i="1" baseline="30000" smtClean="0">
                        <a:latin typeface="+mj-lt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r>
                  <a:rPr lang="ko-KR" altLang="en-US" sz="160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altLang="ko-KR" sz="1600">
                    <a:latin typeface="+mj-lt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+mj-lt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r>
                  <a:rPr lang="ko-KR" altLang="en-US" sz="1600">
                    <a:latin typeface="+mj-lt"/>
                    <a:sym typeface="Wingdings" panose="05000000000000000000" pitchFamily="2" charset="2"/>
                  </a:rPr>
                  <a:t>번째 </a:t>
                </a:r>
                <a:r>
                  <a:rPr lang="en-US" altLang="ko-KR" sz="1600">
                    <a:latin typeface="+mj-lt"/>
                    <a:sym typeface="Wingdings" panose="05000000000000000000" pitchFamily="2" charset="2"/>
                  </a:rPr>
                  <a:t>layer</a:t>
                </a:r>
                <a:r>
                  <a:rPr lang="ko-KR" altLang="en-US" sz="1600">
                    <a:latin typeface="+mj-lt"/>
                    <a:sym typeface="Wingdings" panose="05000000000000000000" pitchFamily="2" charset="2"/>
                  </a:rPr>
                  <a:t>를 거친 후의</a:t>
                </a:r>
                <a:r>
                  <a:rPr lang="en-US" altLang="ko-KR" sz="1600">
                    <a:latin typeface="+mj-lt"/>
                    <a:sym typeface="Wingdings" panose="05000000000000000000" pitchFamily="2" charset="2"/>
                  </a:rPr>
                  <a:t> 1</a:t>
                </a:r>
                <a:r>
                  <a:rPr lang="ko-KR" altLang="en-US" sz="1600">
                    <a:latin typeface="+mj-lt"/>
                    <a:sym typeface="Wingdings" panose="05000000000000000000" pitchFamily="2" charset="2"/>
                  </a:rPr>
                  <a:t>번 노드의 </a:t>
                </a:r>
                <a:r>
                  <a:rPr lang="en-US" altLang="ko-KR" sz="1600">
                    <a:latin typeface="+mj-lt"/>
                    <a:sym typeface="Wingdings" panose="05000000000000000000" pitchFamily="2" charset="2"/>
                  </a:rPr>
                  <a:t>node feature matrix </a:t>
                </a:r>
                <a:endParaRPr lang="en-US" altLang="ko-KR" sz="1600" baseline="30000">
                  <a:latin typeface="+mj-lt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>
                    <a:latin typeface="+mj-lt"/>
                    <a:sym typeface="Wingdings" panose="05000000000000000000" pitchFamily="2" charset="2"/>
                  </a:rPr>
                  <a:t>각 노드의 정보를 업데이트</a:t>
                </a:r>
                <a:r>
                  <a:rPr lang="en-US" altLang="ko-KR" sz="1800">
                    <a:latin typeface="+mj-lt"/>
                    <a:sym typeface="Wingdings" panose="05000000000000000000" pitchFamily="2" charset="2"/>
                  </a:rPr>
                  <a:t> == node</a:t>
                </a:r>
                <a:r>
                  <a:rPr lang="ko-KR" altLang="en-US" sz="180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altLang="ko-KR" sz="1800">
                    <a:latin typeface="+mj-lt"/>
                    <a:sym typeface="Wingdings" panose="05000000000000000000" pitchFamily="2" charset="2"/>
                  </a:rPr>
                  <a:t>feature</a:t>
                </a:r>
                <a:r>
                  <a:rPr lang="ko-KR" altLang="en-US" sz="180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altLang="ko-KR" sz="1800">
                    <a:latin typeface="+mj-lt"/>
                    <a:sym typeface="Wingdings" panose="05000000000000000000" pitchFamily="2" charset="2"/>
                  </a:rPr>
                  <a:t>matrix</a:t>
                </a:r>
                <a:r>
                  <a:rPr lang="ko-KR" altLang="en-US" sz="1800">
                    <a:latin typeface="+mj-lt"/>
                    <a:sym typeface="Wingdings" panose="05000000000000000000" pitchFamily="2" charset="2"/>
                  </a:rPr>
                  <a:t>를</a:t>
                </a:r>
                <a:r>
                  <a:rPr lang="en-US" altLang="ko-KR" sz="1800"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ko-KR" altLang="en-US" sz="1800">
                    <a:latin typeface="+mj-lt"/>
                    <a:sym typeface="Wingdings" panose="05000000000000000000" pitchFamily="2" charset="2"/>
                  </a:rPr>
                  <a:t>업데이트</a:t>
                </a:r>
                <a:endParaRPr lang="en-US" altLang="ko-KR" sz="1800">
                  <a:latin typeface="+mj-lt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>
                    <a:latin typeface="+mj-lt"/>
                    <a:sym typeface="Wingdings" panose="05000000000000000000" pitchFamily="2" charset="2"/>
                  </a:rPr>
                  <a:t>하나의 노드와 연결된 노드만 반영하여 업데이트 </a:t>
                </a:r>
                <a:r>
                  <a:rPr lang="en-US" altLang="ko-KR" sz="1800">
                    <a:latin typeface="+mj-lt"/>
                    <a:sym typeface="Wingdings" panose="05000000000000000000" pitchFamily="2" charset="2"/>
                  </a:rPr>
                  <a:t>(local)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>
                    <a:latin typeface="+mj-lt"/>
                    <a:sym typeface="Wingdings" panose="05000000000000000000" pitchFamily="2" charset="2"/>
                  </a:rPr>
                  <a:t>해당 노드와 관련있는 정보만을 지역적으로 학습 </a:t>
                </a:r>
                <a:endParaRPr lang="en-US" altLang="ko-KR" sz="1600">
                  <a:latin typeface="+mj-lt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endParaRPr lang="ko-KR" altLang="en-US" sz="1800">
                  <a:latin typeface="+mj-lt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BD0224A-A516-4EB9-AC96-3CE1E448A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7E073B5-0845-43D6-B168-9AB2401F0BCF}"/>
                  </a:ext>
                </a:extLst>
              </p:cNvPr>
              <p:cNvSpPr txBox="1"/>
              <p:nvPr/>
            </p:nvSpPr>
            <p:spPr>
              <a:xfrm>
                <a:off x="4108102" y="4593941"/>
                <a:ext cx="4512196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000" b="0" i="1" baseline="3000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  <m:r>
                            <a:rPr lang="en-US" altLang="ko-KR" sz="2000" b="0" i="1" baseline="-2500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  <m:r>
                            <a:rPr lang="en-US" altLang="ko-KR" sz="2000" b="0" i="1" baseline="-2500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  <m:r>
                            <a:rPr lang="en-US" altLang="ko-KR" sz="2000" b="0" i="1" baseline="-2500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000" i="1" baseline="3000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𝑏𝑙</m:t>
                          </m:r>
                        </m:e>
                      </m:d>
                    </m:oMath>
                  </m:oMathPara>
                </a14:m>
                <a:endParaRPr lang="ko-KR" altLang="en-US" sz="200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7E073B5-0845-43D6-B168-9AB2401F0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02" y="4593941"/>
                <a:ext cx="4512196" cy="319318"/>
              </a:xfrm>
              <a:prstGeom prst="rect">
                <a:avLst/>
              </a:prstGeom>
              <a:blipFill>
                <a:blip r:embed="rId4"/>
                <a:stretch>
                  <a:fillRect l="-811" t="-1923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76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5FFC6-17C7-450C-8287-139A76DC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hidden state update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1D1A5C06-57EC-4BA0-8C05-566BDA4216D7}"/>
              </a:ext>
            </a:extLst>
          </p:cNvPr>
          <p:cNvGrpSpPr/>
          <p:nvPr/>
        </p:nvGrpSpPr>
        <p:grpSpPr>
          <a:xfrm>
            <a:off x="2510415" y="3944114"/>
            <a:ext cx="8056238" cy="2489854"/>
            <a:chOff x="1316335" y="4194457"/>
            <a:chExt cx="8056238" cy="24898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3D05FD5-3684-4520-A7EF-166851689A66}"/>
                    </a:ext>
                  </a:extLst>
                </p:cNvPr>
                <p:cNvSpPr txBox="1"/>
                <p:nvPr/>
              </p:nvSpPr>
              <p:spPr>
                <a:xfrm>
                  <a:off x="1316335" y="5489112"/>
                  <a:ext cx="3436536" cy="1195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/>
                    <a:t>node1</a:t>
                  </a:r>
                  <a14:m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lang="ko-KR" altLang="en-US" sz="1600"/>
                    <a:t>번째 </a:t>
                  </a:r>
                  <a:r>
                    <a:rPr lang="en-US" altLang="ko-KR" sz="1600"/>
                    <a:t>layer</a:t>
                  </a:r>
                  <a:r>
                    <a:rPr lang="ko-KR" altLang="en-US" sz="1600"/>
                    <a:t>에서 </a:t>
                  </a:r>
                  <a:endParaRPr lang="en-US" altLang="ko-KR" sz="1600"/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600"/>
                    <a:t>하나의 </a:t>
                  </a:r>
                  <a:r>
                    <a:rPr lang="en-US" altLang="ko-KR" sz="1600"/>
                    <a:t>layer</a:t>
                  </a:r>
                  <a:r>
                    <a:rPr lang="ko-KR" altLang="en-US" sz="1600"/>
                    <a:t>를 통과한 후의 </a:t>
                  </a:r>
                  <a:endParaRPr lang="en-US" altLang="ko-KR" sz="1600"/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/>
                    <a:t>node feature matrix</a:t>
                  </a:r>
                  <a:endParaRPr lang="ko-KR" altLang="en-US" sz="160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3D05FD5-3684-4520-A7EF-166851689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335" y="5489112"/>
                  <a:ext cx="3436536" cy="1195199"/>
                </a:xfrm>
                <a:prstGeom prst="rect">
                  <a:avLst/>
                </a:prstGeom>
                <a:blipFill>
                  <a:blip r:embed="rId3"/>
                  <a:stretch>
                    <a:fillRect b="-3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5DA51D-DED5-42A9-BBD0-4B351F3758B6}"/>
                </a:ext>
              </a:extLst>
            </p:cNvPr>
            <p:cNvSpPr txBox="1"/>
            <p:nvPr/>
          </p:nvSpPr>
          <p:spPr>
            <a:xfrm>
              <a:off x="3074788" y="4194457"/>
              <a:ext cx="2100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activation function</a:t>
              </a:r>
              <a:endParaRPr lang="ko-KR" altLang="en-US" sz="160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B268D37-311D-4169-B0B0-4DDBFD128C9D}"/>
                </a:ext>
              </a:extLst>
            </p:cNvPr>
            <p:cNvGrpSpPr/>
            <p:nvPr/>
          </p:nvGrpSpPr>
          <p:grpSpPr>
            <a:xfrm>
              <a:off x="2914022" y="4844284"/>
              <a:ext cx="4512196" cy="1184727"/>
              <a:chOff x="2914022" y="4844284"/>
              <a:chExt cx="4512196" cy="118472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80AAE2C-59AB-4A1E-A9D2-87C88F2B04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14022" y="4844284"/>
                    <a:ext cx="4512196" cy="3193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2000" b="0" i="1" baseline="30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  <m:r>
                                <a:rPr lang="en-US" altLang="ko-KR" sz="2000" b="0" i="1" baseline="-2500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  <m:r>
                                <a:rPr lang="en-US" altLang="ko-KR" sz="2000" b="0" i="1" baseline="-2500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𝐻</m:t>
                              </m:r>
                              <m:r>
                                <a:rPr lang="en-US" altLang="ko-KR" sz="2000" b="0" i="1" baseline="-2500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sz="2000" i="1" baseline="300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𝑏𝑙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00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80AAE2C-59AB-4A1E-A9D2-87C88F2B04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022" y="4844284"/>
                    <a:ext cx="4512196" cy="3193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11" t="-1923" b="-192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연결선: 구부러짐 26">
                <a:extLst>
                  <a:ext uri="{FF2B5EF4-FFF2-40B4-BE49-F238E27FC236}">
                    <a16:creationId xmlns:a16="http://schemas.microsoft.com/office/drawing/2014/main" id="{D6D88284-9D89-4C18-B158-7B1FB2F0D8B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rot="16200000" flipH="1">
                <a:off x="4621317" y="4902672"/>
                <a:ext cx="788096" cy="1464582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B5AFD84-3F71-40FC-88DE-DDCE88EC5576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 rot="16200000" flipH="1">
                <a:off x="5111079" y="5402480"/>
                <a:ext cx="788096" cy="46496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연결선: 구부러짐 31">
                <a:extLst>
                  <a:ext uri="{FF2B5EF4-FFF2-40B4-BE49-F238E27FC236}">
                    <a16:creationId xmlns:a16="http://schemas.microsoft.com/office/drawing/2014/main" id="{E233E2B8-94E7-404E-9E59-1CFB519FF135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 rot="5400000">
                <a:off x="5650108" y="5428907"/>
                <a:ext cx="788095" cy="412111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FAFFB-8671-48CF-80FC-9DB12736017C}"/>
                </a:ext>
              </a:extLst>
            </p:cNvPr>
            <p:cNvSpPr txBox="1"/>
            <p:nvPr/>
          </p:nvSpPr>
          <p:spPr>
            <a:xfrm>
              <a:off x="4531006" y="6062874"/>
              <a:ext cx="26141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/>
                <a:t>node1</a:t>
              </a:r>
              <a:r>
                <a:rPr lang="ko-KR" altLang="en-US" sz="1600"/>
                <a:t>과 연결된 </a:t>
              </a:r>
              <a:r>
                <a:rPr lang="en-US" altLang="ko-KR" sz="1600"/>
                <a:t>node</a:t>
              </a:r>
              <a:r>
                <a:rPr lang="ko-KR" altLang="en-US" sz="1600"/>
                <a:t>들의</a:t>
              </a:r>
              <a:endParaRPr lang="en-US" altLang="ko-KR" sz="1600"/>
            </a:p>
            <a:p>
              <a:pPr algn="ctr"/>
              <a:r>
                <a:rPr lang="en-US" altLang="ko-KR" sz="1600"/>
                <a:t>hidden state</a:t>
              </a:r>
              <a:endParaRPr lang="ko-KR" altLang="en-US" sz="1600"/>
            </a:p>
          </p:txBody>
        </p:sp>
        <p:cxnSp>
          <p:nvCxnSpPr>
            <p:cNvPr id="40" name="연결선: 구부러짐 39">
              <a:extLst>
                <a:ext uri="{FF2B5EF4-FFF2-40B4-BE49-F238E27FC236}">
                  <a16:creationId xmlns:a16="http://schemas.microsoft.com/office/drawing/2014/main" id="{7A450B6A-08A6-4783-8603-D2D4DB50A5FF}"/>
                </a:ext>
              </a:extLst>
            </p:cNvPr>
            <p:cNvCxnSpPr>
              <a:cxnSpLocks/>
              <a:stCxn id="61" idx="2"/>
              <a:endCxn id="42" idx="0"/>
            </p:cNvCxnSpPr>
            <p:nvPr/>
          </p:nvCxnSpPr>
          <p:spPr>
            <a:xfrm rot="16200000" flipH="1">
              <a:off x="6961280" y="4902096"/>
              <a:ext cx="757373" cy="14510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ED6D72-8B87-409B-8FB8-F482F438CA23}"/>
                </a:ext>
              </a:extLst>
            </p:cNvPr>
            <p:cNvSpPr txBox="1"/>
            <p:nvPr/>
          </p:nvSpPr>
          <p:spPr>
            <a:xfrm>
              <a:off x="6758402" y="6006305"/>
              <a:ext cx="26141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동일한 가중치 </a:t>
              </a:r>
              <a:endParaRPr lang="en-US" altLang="ko-KR" sz="1600"/>
            </a:p>
            <a:p>
              <a:pPr algn="ctr"/>
              <a:r>
                <a:rPr lang="en-US" altLang="ko-KR" sz="1600"/>
                <a:t>(</a:t>
              </a:r>
              <a:r>
                <a:rPr lang="ko-KR" altLang="en-US" sz="1600"/>
                <a:t>동일 필터</a:t>
              </a:r>
              <a:r>
                <a:rPr lang="en-US" altLang="ko-KR" sz="1600"/>
                <a:t>)</a:t>
              </a:r>
              <a:endParaRPr lang="ko-KR" altLang="en-US" sz="160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B1A4290-99D3-4487-8CB4-6CA7E680C041}"/>
                </a:ext>
              </a:extLst>
            </p:cNvPr>
            <p:cNvSpPr/>
            <p:nvPr/>
          </p:nvSpPr>
          <p:spPr>
            <a:xfrm>
              <a:off x="2914022" y="4785740"/>
              <a:ext cx="575941" cy="43640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연결선: 구부러짐 47">
              <a:extLst>
                <a:ext uri="{FF2B5EF4-FFF2-40B4-BE49-F238E27FC236}">
                  <a16:creationId xmlns:a16="http://schemas.microsoft.com/office/drawing/2014/main" id="{ACB4000E-6529-451E-A266-5C9517824D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858290" y="5022712"/>
              <a:ext cx="1044863" cy="631716"/>
            </a:xfrm>
            <a:prstGeom prst="curvedConnector3">
              <a:avLst>
                <a:gd name="adj1" fmla="val 12187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CA807AA-A485-4F1D-BABB-7CE722171561}"/>
                </a:ext>
              </a:extLst>
            </p:cNvPr>
            <p:cNvSpPr/>
            <p:nvPr/>
          </p:nvSpPr>
          <p:spPr>
            <a:xfrm>
              <a:off x="4091642" y="4804509"/>
              <a:ext cx="382864" cy="4364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9D02280-3269-4112-B256-98D9DD5CB468}"/>
                </a:ext>
              </a:extLst>
            </p:cNvPr>
            <p:cNvSpPr/>
            <p:nvPr/>
          </p:nvSpPr>
          <p:spPr>
            <a:xfrm>
              <a:off x="5078510" y="4804509"/>
              <a:ext cx="388267" cy="4364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E088B36-F040-4D9C-872A-DA67560D707E}"/>
                </a:ext>
              </a:extLst>
            </p:cNvPr>
            <p:cNvSpPr/>
            <p:nvPr/>
          </p:nvSpPr>
          <p:spPr>
            <a:xfrm>
              <a:off x="6056076" y="4804509"/>
              <a:ext cx="388267" cy="43640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7009CB4-9BF2-4330-88C4-6CCBF1C06F23}"/>
                </a:ext>
              </a:extLst>
            </p:cNvPr>
            <p:cNvSpPr/>
            <p:nvPr/>
          </p:nvSpPr>
          <p:spPr>
            <a:xfrm>
              <a:off x="6466081" y="4812526"/>
              <a:ext cx="296728" cy="436406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2" name="사각형: 둥근 모서리 1031">
              <a:extLst>
                <a:ext uri="{FF2B5EF4-FFF2-40B4-BE49-F238E27FC236}">
                  <a16:creationId xmlns:a16="http://schemas.microsoft.com/office/drawing/2014/main" id="{5ED58264-F5FE-4118-80C5-0250B58B4825}"/>
                </a:ext>
              </a:extLst>
            </p:cNvPr>
            <p:cNvSpPr/>
            <p:nvPr/>
          </p:nvSpPr>
          <p:spPr>
            <a:xfrm>
              <a:off x="3763301" y="4804509"/>
              <a:ext cx="252500" cy="436406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7" name="연결선: 구부러짐 1036">
              <a:extLst>
                <a:ext uri="{FF2B5EF4-FFF2-40B4-BE49-F238E27FC236}">
                  <a16:creationId xmlns:a16="http://schemas.microsoft.com/office/drawing/2014/main" id="{B0FEB81F-B68A-495C-88FB-B22A784F283F}"/>
                </a:ext>
              </a:extLst>
            </p:cNvPr>
            <p:cNvCxnSpPr>
              <a:cxnSpLocks/>
              <a:stCxn id="1032" idx="0"/>
              <a:endCxn id="8" idx="2"/>
            </p:cNvCxnSpPr>
            <p:nvPr/>
          </p:nvCxnSpPr>
          <p:spPr>
            <a:xfrm rot="5400000" flipH="1" flipV="1">
              <a:off x="3871447" y="4551115"/>
              <a:ext cx="271498" cy="23529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6" name="표 9">
            <a:extLst>
              <a:ext uri="{FF2B5EF4-FFF2-40B4-BE49-F238E27FC236}">
                <a16:creationId xmlns:a16="http://schemas.microsoft.com/office/drawing/2014/main" id="{2AC0DAD9-6E2C-437A-995A-36CBB23D5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42"/>
              </p:ext>
            </p:extLst>
          </p:nvPr>
        </p:nvGraphicFramePr>
        <p:xfrm>
          <a:off x="2077743" y="1879734"/>
          <a:ext cx="1792392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97464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685457E-9738-4883-97FA-C09EE7EBA6A0}"/>
              </a:ext>
            </a:extLst>
          </p:cNvPr>
          <p:cNvSpPr txBox="1"/>
          <p:nvPr/>
        </p:nvSpPr>
        <p:spPr>
          <a:xfrm>
            <a:off x="7879321" y="1394414"/>
            <a:ext cx="2822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/>
              <a:t>Graph</a:t>
            </a:r>
            <a:endParaRPr lang="ko-KR" altLang="en-US" b="1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12235E-7D02-42B1-8D09-3DC37D4C2143}"/>
              </a:ext>
            </a:extLst>
          </p:cNvPr>
          <p:cNvGrpSpPr/>
          <p:nvPr/>
        </p:nvGrpSpPr>
        <p:grpSpPr>
          <a:xfrm>
            <a:off x="1073755" y="1394414"/>
            <a:ext cx="7045803" cy="2881925"/>
            <a:chOff x="953459" y="1394414"/>
            <a:chExt cx="7045803" cy="28819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459C86-716D-4AF6-B096-204CF3F5FAF8}"/>
                </a:ext>
              </a:extLst>
            </p:cNvPr>
            <p:cNvGrpSpPr/>
            <p:nvPr/>
          </p:nvGrpSpPr>
          <p:grpSpPr>
            <a:xfrm>
              <a:off x="953459" y="1394414"/>
              <a:ext cx="7033129" cy="2881925"/>
              <a:chOff x="5857310" y="1008278"/>
              <a:chExt cx="7033129" cy="2881925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5AE7C0BE-BD16-4F2F-AE83-E2E7CE2C68FC}"/>
                  </a:ext>
                </a:extLst>
              </p:cNvPr>
              <p:cNvGrpSpPr/>
              <p:nvPr/>
            </p:nvGrpSpPr>
            <p:grpSpPr>
              <a:xfrm>
                <a:off x="5857310" y="1008278"/>
                <a:ext cx="3402259" cy="2881925"/>
                <a:chOff x="6053072" y="3093399"/>
                <a:chExt cx="3402259" cy="2881925"/>
              </a:xfrm>
            </p:grpSpPr>
            <p:grpSp>
              <p:nvGrpSpPr>
                <p:cNvPr id="88" name="그룹 87">
                  <a:extLst>
                    <a:ext uri="{FF2B5EF4-FFF2-40B4-BE49-F238E27FC236}">
                      <a16:creationId xmlns:a16="http://schemas.microsoft.com/office/drawing/2014/main" id="{4F95CE9A-7204-4131-8DBA-3512B8B47279}"/>
                    </a:ext>
                  </a:extLst>
                </p:cNvPr>
                <p:cNvGrpSpPr/>
                <p:nvPr/>
              </p:nvGrpSpPr>
              <p:grpSpPr>
                <a:xfrm>
                  <a:off x="6448703" y="3093399"/>
                  <a:ext cx="3006628" cy="2881925"/>
                  <a:chOff x="8675601" y="950210"/>
                  <a:chExt cx="3006628" cy="2881925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204FAC0A-C62F-4127-87F0-F01B88C10D97}"/>
                      </a:ext>
                    </a:extLst>
                  </p:cNvPr>
                  <p:cNvGrpSpPr/>
                  <p:nvPr/>
                </p:nvGrpSpPr>
                <p:grpSpPr>
                  <a:xfrm>
                    <a:off x="9216315" y="1458429"/>
                    <a:ext cx="2465914" cy="2373706"/>
                    <a:chOff x="9216315" y="1458429"/>
                    <a:chExt cx="2465914" cy="2373706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4A119720-837D-47EF-B46F-24707580563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16315" y="3462803"/>
                          <a:ext cx="192000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/>
                            <a:t>(feature)</a:t>
                          </a:r>
                          <a:endParaRPr lang="ko-KR" altLang="en-US"/>
                        </a:p>
                      </p:txBody>
                    </p:sp>
                  </mc:Choice>
                  <mc:Fallback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4A119720-837D-47EF-B46F-24707580563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16315" y="3462803"/>
                          <a:ext cx="1920004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t="-10000" b="-2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93BA30D2-8A5D-41A5-A472-FA60E3D849E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242605" y="2146312"/>
                          <a:ext cx="4396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p:txBody>
                    </p:sp>
                  </mc:Choice>
                  <mc:Fallback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93BA30D2-8A5D-41A5-A472-FA60E3D849E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242605" y="2146312"/>
                          <a:ext cx="43962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00" name="왼쪽 중괄호 99">
                      <a:extLst>
                        <a:ext uri="{FF2B5EF4-FFF2-40B4-BE49-F238E27FC236}">
                          <a16:creationId xmlns:a16="http://schemas.microsoft.com/office/drawing/2014/main" id="{7CF03330-5597-4164-8AA2-DD74B04C717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080537" y="2473556"/>
                      <a:ext cx="214583" cy="1792393"/>
                    </a:xfrm>
                    <a:prstGeom prst="lef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01" name="왼쪽 중괄호 100">
                      <a:extLst>
                        <a:ext uri="{FF2B5EF4-FFF2-40B4-BE49-F238E27FC236}">
                          <a16:creationId xmlns:a16="http://schemas.microsoft.com/office/drawing/2014/main" id="{5422CB34-EEFF-4A01-BD74-23E7F47DA39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1091701" y="1458429"/>
                      <a:ext cx="205688" cy="1801430"/>
                    </a:xfrm>
                    <a:prstGeom prst="lef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14A4F01-CFE4-40D1-B189-BDD9BC77C5D2}"/>
                      </a:ext>
                    </a:extLst>
                  </p:cNvPr>
                  <p:cNvSpPr txBox="1"/>
                  <p:nvPr/>
                </p:nvSpPr>
                <p:spPr>
                  <a:xfrm>
                    <a:off x="8675601" y="950210"/>
                    <a:ext cx="282251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1800" b="1"/>
                      <a:t>Node</a:t>
                    </a:r>
                    <a:r>
                      <a:rPr lang="ko-KR" altLang="en-US" sz="1800" b="1"/>
                      <a:t> </a:t>
                    </a:r>
                    <a:r>
                      <a:rPr lang="en-US" altLang="ko-KR" sz="1800" b="1"/>
                      <a:t>Feature</a:t>
                    </a:r>
                    <a:r>
                      <a:rPr lang="ko-KR" altLang="en-US" sz="1800" b="1"/>
                      <a:t> </a:t>
                    </a:r>
                    <a:r>
                      <a:rPr lang="en-US" altLang="ko-KR" sz="1800" b="1"/>
                      <a:t>Matrix</a:t>
                    </a:r>
                    <a:r>
                      <a:rPr lang="ko-KR" altLang="en-US" sz="1800" b="1"/>
                      <a:t> </a:t>
                    </a:r>
                    <a:endParaRPr lang="ko-KR" altLang="en-US" b="1"/>
                  </a:p>
                </p:txBody>
              </p:sp>
            </p:grp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0192883A-734D-4259-9F8A-CC54B57B61F8}"/>
                    </a:ext>
                  </a:extLst>
                </p:cNvPr>
                <p:cNvGrpSpPr/>
                <p:nvPr/>
              </p:nvGrpSpPr>
              <p:grpSpPr>
                <a:xfrm>
                  <a:off x="6053072" y="3585256"/>
                  <a:ext cx="961059" cy="1848316"/>
                  <a:chOff x="6127821" y="3711603"/>
                  <a:chExt cx="961059" cy="1848316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1C1733FC-25B1-4406-8221-DC4DDBB04B14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825" y="3711603"/>
                    <a:ext cx="961053" cy="382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node 0</a:t>
                    </a:r>
                    <a:endParaRPr lang="ko-KR" altLang="en-US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3AF7AFA7-6837-4EEF-A7E9-E2D941A329F7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826" y="4073378"/>
                    <a:ext cx="961053" cy="382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node 1</a:t>
                    </a:r>
                    <a:endParaRPr lang="ko-KR" altLang="en-US"/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880DA26E-D82D-4A6C-8305-6A560493DB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827" y="4444484"/>
                    <a:ext cx="961053" cy="382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node 2</a:t>
                    </a:r>
                    <a:endParaRPr lang="ko-KR" altLang="en-US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9850972-3813-42D6-8BCB-626B00B85C36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824" y="4815590"/>
                    <a:ext cx="961053" cy="382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node 3</a:t>
                    </a:r>
                    <a:endParaRPr lang="ko-KR" altLang="en-US"/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4B662FE2-C475-473E-BFBE-F48DEF07920B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821" y="5177363"/>
                    <a:ext cx="961053" cy="382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node 4</a:t>
                    </a:r>
                    <a:endParaRPr lang="ko-KR" altLang="en-US"/>
                  </a:p>
                </p:txBody>
              </p:sp>
            </p:grpSp>
          </p:grpSp>
          <p:sp>
            <p:nvSpPr>
              <p:cNvPr id="1057" name="화살표: 아래쪽 1056">
                <a:extLst>
                  <a:ext uri="{FF2B5EF4-FFF2-40B4-BE49-F238E27FC236}">
                    <a16:creationId xmlns:a16="http://schemas.microsoft.com/office/drawing/2014/main" id="{691CCC2E-6506-4889-B917-25749F5D0B8E}"/>
                  </a:ext>
                </a:extLst>
              </p:cNvPr>
              <p:cNvSpPr/>
              <p:nvPr/>
            </p:nvSpPr>
            <p:spPr>
              <a:xfrm rot="16200000">
                <a:off x="8877439" y="1572619"/>
                <a:ext cx="281059" cy="255777"/>
              </a:xfrm>
              <a:prstGeom prst="down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068C1B52-C60A-4B76-9B96-698B3202635C}"/>
                      </a:ext>
                    </a:extLst>
                  </p:cNvPr>
                  <p:cNvSpPr txBox="1"/>
                  <p:nvPr/>
                </p:nvSpPr>
                <p:spPr>
                  <a:xfrm>
                    <a:off x="9145857" y="1513359"/>
                    <a:ext cx="374458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oMath>
                    </a14:m>
                    <a:r>
                      <a:rPr lang="ko-KR" altLang="en-US"/>
                      <a:t> </a:t>
                    </a:r>
                    <a:r>
                      <a:rPr lang="en-US" altLang="ko-KR"/>
                      <a:t>(node0</a:t>
                    </a:r>
                    <a:r>
                      <a:rPr lang="ko-KR" altLang="en-US"/>
                      <a:t>의 </a:t>
                    </a:r>
                    <a:r>
                      <a:rPr lang="en-US" altLang="ko-KR"/>
                      <a:t>feature matrix)</a:t>
                    </a:r>
                    <a:endParaRPr lang="ko-KR" altLang="en-US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068C1B52-C60A-4B76-9B96-698B32026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5857" y="1513359"/>
                    <a:ext cx="374458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0000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184041B-38B5-4709-B705-C21B3996961E}"/>
                </a:ext>
              </a:extLst>
            </p:cNvPr>
            <p:cNvGrpSpPr/>
            <p:nvPr/>
          </p:nvGrpSpPr>
          <p:grpSpPr>
            <a:xfrm>
              <a:off x="3990610" y="2251055"/>
              <a:ext cx="4008652" cy="369332"/>
              <a:chOff x="4159196" y="2051895"/>
              <a:chExt cx="4008652" cy="369332"/>
            </a:xfrm>
          </p:grpSpPr>
          <p:sp>
            <p:nvSpPr>
              <p:cNvPr id="34" name="화살표: 아래쪽 33">
                <a:extLst>
                  <a:ext uri="{FF2B5EF4-FFF2-40B4-BE49-F238E27FC236}">
                    <a16:creationId xmlns:a16="http://schemas.microsoft.com/office/drawing/2014/main" id="{0B21A1B8-1783-4C02-9D9E-AA5E5360A4B1}"/>
                  </a:ext>
                </a:extLst>
              </p:cNvPr>
              <p:cNvSpPr/>
              <p:nvPr/>
            </p:nvSpPr>
            <p:spPr>
              <a:xfrm rot="16200000">
                <a:off x="4146555" y="2111155"/>
                <a:ext cx="281059" cy="255777"/>
              </a:xfrm>
              <a:prstGeom prst="down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4A59CA6-F7B4-4732-AA93-93DAE943AD7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3266" y="2051895"/>
                    <a:ext cx="374458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oMath>
                    </a14:m>
                    <a:r>
                      <a:rPr lang="ko-KR" altLang="en-US"/>
                      <a:t> </a:t>
                    </a:r>
                    <a:r>
                      <a:rPr lang="en-US" altLang="ko-KR"/>
                      <a:t>(node1</a:t>
                    </a:r>
                    <a:r>
                      <a:rPr lang="ko-KR" altLang="en-US"/>
                      <a:t>의 </a:t>
                    </a:r>
                    <a:r>
                      <a:rPr lang="en-US" altLang="ko-KR"/>
                      <a:t>feature matrix)</a:t>
                    </a:r>
                    <a:endParaRPr lang="ko-KR" altLang="en-US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4A59CA6-F7B4-4732-AA93-93DAE943A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3266" y="2051895"/>
                    <a:ext cx="374458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69D9FE-3F4F-4320-BCC5-D3D360AEFDF9}"/>
                  </a:ext>
                </a:extLst>
              </p:cNvPr>
              <p:cNvSpPr txBox="1"/>
              <p:nvPr/>
            </p:nvSpPr>
            <p:spPr>
              <a:xfrm>
                <a:off x="5735355" y="2775182"/>
                <a:ext cx="2115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b="1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69D9FE-3F4F-4320-BCC5-D3D360A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355" y="2775182"/>
                <a:ext cx="21159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108558F6-B6DF-4092-92A9-43A2FCC7437E}"/>
              </a:ext>
            </a:extLst>
          </p:cNvPr>
          <p:cNvSpPr/>
          <p:nvPr/>
        </p:nvSpPr>
        <p:spPr>
          <a:xfrm rot="16200000">
            <a:off x="4093505" y="3407132"/>
            <a:ext cx="281059" cy="25577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B5D8DF-50C3-4FC9-9687-BBA06F9C9DDD}"/>
                  </a:ext>
                </a:extLst>
              </p:cNvPr>
              <p:cNvSpPr txBox="1"/>
              <p:nvPr/>
            </p:nvSpPr>
            <p:spPr>
              <a:xfrm>
                <a:off x="4370216" y="3347872"/>
                <a:ext cx="3744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(node4</a:t>
                </a:r>
                <a:r>
                  <a:rPr lang="ko-KR" altLang="en-US"/>
                  <a:t>의 </a:t>
                </a:r>
                <a:r>
                  <a:rPr lang="en-US" altLang="ko-KR"/>
                  <a:t>feature matrix)</a:t>
                </a:r>
                <a:endParaRPr lang="ko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B5D8DF-50C3-4FC9-9687-BBA06F9C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16" y="3347872"/>
                <a:ext cx="3744582" cy="369332"/>
              </a:xfrm>
              <a:prstGeom prst="rect">
                <a:avLst/>
              </a:prstGeom>
              <a:blipFill>
                <a:blip r:embed="rId10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B04A2FB-C0DA-416B-9403-ECEA71B8B720}"/>
              </a:ext>
            </a:extLst>
          </p:cNvPr>
          <p:cNvGrpSpPr/>
          <p:nvPr/>
        </p:nvGrpSpPr>
        <p:grpSpPr>
          <a:xfrm>
            <a:off x="8123475" y="1501152"/>
            <a:ext cx="2475383" cy="2681809"/>
            <a:chOff x="7790447" y="2254545"/>
            <a:chExt cx="2872959" cy="3213899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2B619A9-A99F-4E20-878C-A79C853F2F81}"/>
                </a:ext>
              </a:extLst>
            </p:cNvPr>
            <p:cNvGrpSpPr/>
            <p:nvPr/>
          </p:nvGrpSpPr>
          <p:grpSpPr>
            <a:xfrm>
              <a:off x="7790447" y="2254545"/>
              <a:ext cx="2872959" cy="3213899"/>
              <a:chOff x="7654616" y="1758606"/>
              <a:chExt cx="2310840" cy="2683081"/>
            </a:xfrm>
          </p:grpSpPr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8E574EF7-F233-4364-8DB7-FA4B319EEB7E}"/>
                  </a:ext>
                </a:extLst>
              </p:cNvPr>
              <p:cNvSpPr/>
              <p:nvPr/>
            </p:nvSpPr>
            <p:spPr>
              <a:xfrm>
                <a:off x="7654616" y="2107463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F00CF773-8DA9-4567-82B1-92BEFEDF7FA1}"/>
                  </a:ext>
                </a:extLst>
              </p:cNvPr>
              <p:cNvSpPr/>
              <p:nvPr/>
            </p:nvSpPr>
            <p:spPr>
              <a:xfrm>
                <a:off x="9268559" y="1758606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B4F431F5-DEB8-4F88-8430-0757BCDBF1A9}"/>
                  </a:ext>
                </a:extLst>
              </p:cNvPr>
              <p:cNvSpPr/>
              <p:nvPr/>
            </p:nvSpPr>
            <p:spPr>
              <a:xfrm>
                <a:off x="9166501" y="3219264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7DD2EFD-2C07-42D6-AD4C-992D9AB4860A}"/>
                  </a:ext>
                </a:extLst>
              </p:cNvPr>
              <p:cNvSpPr/>
              <p:nvPr/>
            </p:nvSpPr>
            <p:spPr>
              <a:xfrm>
                <a:off x="8588832" y="2552929"/>
                <a:ext cx="630760" cy="638624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E2E58994-13C5-428E-90F6-3A1B91229557}"/>
                  </a:ext>
                </a:extLst>
              </p:cNvPr>
              <p:cNvSpPr/>
              <p:nvPr/>
            </p:nvSpPr>
            <p:spPr>
              <a:xfrm>
                <a:off x="8666492" y="3912760"/>
                <a:ext cx="522413" cy="528927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6F845DD7-A470-420D-8A9A-59728F29DB9C}"/>
                  </a:ext>
                </a:extLst>
              </p:cNvPr>
              <p:cNvCxnSpPr>
                <a:stCxn id="123" idx="6"/>
                <a:endCxn id="124" idx="2"/>
              </p:cNvCxnSpPr>
              <p:nvPr/>
            </p:nvCxnSpPr>
            <p:spPr>
              <a:xfrm flipV="1">
                <a:off x="8351513" y="2115158"/>
                <a:ext cx="917046" cy="348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30C7B8AF-2FBB-427D-AF2A-6C401B686588}"/>
                  </a:ext>
                </a:extLst>
              </p:cNvPr>
              <p:cNvCxnSpPr>
                <a:cxnSpLocks/>
                <a:stCxn id="123" idx="5"/>
                <a:endCxn id="126" idx="2"/>
              </p:cNvCxnSpPr>
              <p:nvPr/>
            </p:nvCxnSpPr>
            <p:spPr>
              <a:xfrm>
                <a:off x="8249455" y="2716136"/>
                <a:ext cx="339377" cy="156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9AF21E1D-624D-41A2-B356-3B0AE524B502}"/>
                  </a:ext>
                </a:extLst>
              </p:cNvPr>
              <p:cNvCxnSpPr>
                <a:cxnSpLocks/>
                <a:stCxn id="126" idx="7"/>
                <a:endCxn id="124" idx="3"/>
              </p:cNvCxnSpPr>
              <p:nvPr/>
            </p:nvCxnSpPr>
            <p:spPr>
              <a:xfrm flipV="1">
                <a:off x="9127219" y="2367279"/>
                <a:ext cx="243398" cy="279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4412FE9-D6E5-4658-B114-8A9B1CFF3CEC}"/>
                  </a:ext>
                </a:extLst>
              </p:cNvPr>
              <p:cNvCxnSpPr>
                <a:cxnSpLocks/>
                <a:stCxn id="125" idx="1"/>
                <a:endCxn id="126" idx="5"/>
              </p:cNvCxnSpPr>
              <p:nvPr/>
            </p:nvCxnSpPr>
            <p:spPr>
              <a:xfrm flipH="1" flipV="1">
                <a:off x="9127220" y="3098028"/>
                <a:ext cx="141339" cy="225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7EC552D0-D9ED-45FE-8364-ABF667131D95}"/>
                  </a:ext>
                </a:extLst>
              </p:cNvPr>
              <p:cNvCxnSpPr>
                <a:cxnSpLocks/>
                <a:stCxn id="127" idx="7"/>
                <a:endCxn id="125" idx="3"/>
              </p:cNvCxnSpPr>
              <p:nvPr/>
            </p:nvCxnSpPr>
            <p:spPr>
              <a:xfrm flipV="1">
                <a:off x="9112400" y="3827937"/>
                <a:ext cx="156159" cy="162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FD9E488-E1D7-42FA-8111-AE7F706619E6}"/>
                    </a:ext>
                  </a:extLst>
                </p:cNvPr>
                <p:cNvSpPr txBox="1"/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FD9E488-E1D7-42FA-8111-AE7F70661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blipFill>
                  <a:blip r:embed="rId11"/>
                  <a:stretch>
                    <a:fillRect l="-2703" t="-5882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E53FB0-16B0-4ED6-BAF2-0789E94C58B1}"/>
                </a:ext>
              </a:extLst>
            </p:cNvPr>
            <p:cNvSpPr txBox="1"/>
            <p:nvPr/>
          </p:nvSpPr>
          <p:spPr>
            <a:xfrm>
              <a:off x="9838097" y="2511374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node1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7B79D3E-34AE-4AE5-AA2C-8E5AD492F4B4}"/>
                </a:ext>
              </a:extLst>
            </p:cNvPr>
            <p:cNvSpPr txBox="1"/>
            <p:nvPr/>
          </p:nvSpPr>
          <p:spPr>
            <a:xfrm>
              <a:off x="8959479" y="3404949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node2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CC9A4B7-EF81-43F6-ADE7-D79F28217DE2}"/>
                </a:ext>
              </a:extLst>
            </p:cNvPr>
            <p:cNvSpPr txBox="1"/>
            <p:nvPr/>
          </p:nvSpPr>
          <p:spPr>
            <a:xfrm>
              <a:off x="9717219" y="4261985"/>
              <a:ext cx="784193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node3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913424C-72B5-43AF-BD30-F5DCC2B485D2}"/>
                </a:ext>
              </a:extLst>
            </p:cNvPr>
            <p:cNvSpPr txBox="1"/>
            <p:nvPr/>
          </p:nvSpPr>
          <p:spPr>
            <a:xfrm>
              <a:off x="8977266" y="4986333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node4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62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139D-836C-4A2B-89F5-FE0210E7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hidden state update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0C6AB-2A0B-4473-9A0E-23268EADB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각 </a:t>
            </a:r>
            <a:r>
              <a:rPr lang="en-US" altLang="ko-KR" sz="1800"/>
              <a:t>layer</a:t>
            </a:r>
            <a:r>
              <a:rPr lang="ko-KR" altLang="en-US" sz="1800"/>
              <a:t>의 </a:t>
            </a:r>
            <a:r>
              <a:rPr lang="en-US" altLang="ko-KR" sz="1800"/>
              <a:t>hidden state</a:t>
            </a:r>
            <a:r>
              <a:rPr lang="ko-KR" altLang="en-US" sz="1800"/>
              <a:t> 위해 연결 관계를 각 레이어마다 파악해야하는가</a:t>
            </a:r>
            <a:r>
              <a:rPr lang="en-US" altLang="ko-KR" sz="1800"/>
              <a:t>?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DFE75903-CC2B-499A-AF0E-8225184FC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18954"/>
              </p:ext>
            </p:extLst>
          </p:nvPr>
        </p:nvGraphicFramePr>
        <p:xfrm>
          <a:off x="1231766" y="2596195"/>
          <a:ext cx="1792392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97464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83EBAE-1055-4A1B-9627-A11F54DFB35F}"/>
              </a:ext>
            </a:extLst>
          </p:cNvPr>
          <p:cNvSpPr txBox="1"/>
          <p:nvPr/>
        </p:nvSpPr>
        <p:spPr>
          <a:xfrm>
            <a:off x="14964" y="4840383"/>
            <a:ext cx="444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5</a:t>
            </a:r>
            <a:r>
              <a:rPr lang="ko-KR" altLang="en-US" sz="1600"/>
              <a:t>개의 노드에 대해 각 </a:t>
            </a:r>
            <a:r>
              <a:rPr lang="en-US" altLang="ko-KR" sz="1600"/>
              <a:t>3</a:t>
            </a:r>
            <a:r>
              <a:rPr lang="ko-KR" altLang="en-US" sz="1600"/>
              <a:t>개씩의 </a:t>
            </a:r>
            <a:r>
              <a:rPr lang="en-US" altLang="ko-KR" sz="1600"/>
              <a:t>feature</a:t>
            </a:r>
            <a:endParaRPr lang="ko-KR" altLang="en-US" sz="1600"/>
          </a:p>
        </p:txBody>
      </p:sp>
      <p:grpSp>
        <p:nvGrpSpPr>
          <p:cNvPr id="2050" name="그룹 2049">
            <a:extLst>
              <a:ext uri="{FF2B5EF4-FFF2-40B4-BE49-F238E27FC236}">
                <a16:creationId xmlns:a16="http://schemas.microsoft.com/office/drawing/2014/main" id="{F6261B82-23F3-43A0-A42F-C6F0E1DD9344}"/>
              </a:ext>
            </a:extLst>
          </p:cNvPr>
          <p:cNvGrpSpPr/>
          <p:nvPr/>
        </p:nvGrpSpPr>
        <p:grpSpPr>
          <a:xfrm>
            <a:off x="3160126" y="2596195"/>
            <a:ext cx="717063" cy="1813333"/>
            <a:chOff x="10899272" y="2767012"/>
            <a:chExt cx="717063" cy="181333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7B71814-1DC0-403D-934D-D75F4AF5B899}"/>
                </a:ext>
              </a:extLst>
            </p:cNvPr>
            <p:cNvGrpSpPr/>
            <p:nvPr/>
          </p:nvGrpSpPr>
          <p:grpSpPr>
            <a:xfrm>
              <a:off x="10908880" y="4211013"/>
              <a:ext cx="707455" cy="369332"/>
              <a:chOff x="4106146" y="3347872"/>
              <a:chExt cx="707455" cy="369332"/>
            </a:xfrm>
          </p:grpSpPr>
          <p:sp>
            <p:nvSpPr>
              <p:cNvPr id="11" name="화살표: 아래쪽 10">
                <a:extLst>
                  <a:ext uri="{FF2B5EF4-FFF2-40B4-BE49-F238E27FC236}">
                    <a16:creationId xmlns:a16="http://schemas.microsoft.com/office/drawing/2014/main" id="{18F1C174-1B5C-4669-AD5C-1D43098183B9}"/>
                  </a:ext>
                </a:extLst>
              </p:cNvPr>
              <p:cNvSpPr/>
              <p:nvPr/>
            </p:nvSpPr>
            <p:spPr>
              <a:xfrm rot="16200000">
                <a:off x="4093505" y="3407132"/>
                <a:ext cx="281059" cy="255777"/>
              </a:xfrm>
              <a:prstGeom prst="down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DCE599D-655A-4F19-9879-44BF008ED337}"/>
                      </a:ext>
                    </a:extLst>
                  </p:cNvPr>
                  <p:cNvSpPr txBox="1"/>
                  <p:nvPr/>
                </p:nvSpPr>
                <p:spPr>
                  <a:xfrm>
                    <a:off x="4370216" y="3347872"/>
                    <a:ext cx="44338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oMath>
                    </a14:m>
                    <a:r>
                      <a:rPr lang="ko-KR" altLang="en-US"/>
                      <a:t> </a:t>
                    </a: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EDCE599D-655A-4F19-9879-44BF008ED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0216" y="3347872"/>
                    <a:ext cx="44338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1AD6829-E342-4A87-A007-E828D9C603E5}"/>
                </a:ext>
              </a:extLst>
            </p:cNvPr>
            <p:cNvGrpSpPr/>
            <p:nvPr/>
          </p:nvGrpSpPr>
          <p:grpSpPr>
            <a:xfrm>
              <a:off x="10899272" y="2767012"/>
              <a:ext cx="707455" cy="369332"/>
              <a:chOff x="11061280" y="4363413"/>
              <a:chExt cx="707455" cy="369332"/>
            </a:xfrm>
          </p:grpSpPr>
          <p:sp>
            <p:nvSpPr>
              <p:cNvPr id="39" name="화살표: 아래쪽 38">
                <a:extLst>
                  <a:ext uri="{FF2B5EF4-FFF2-40B4-BE49-F238E27FC236}">
                    <a16:creationId xmlns:a16="http://schemas.microsoft.com/office/drawing/2014/main" id="{30FD2ADF-0336-48D7-9955-679DFD8134E6}"/>
                  </a:ext>
                </a:extLst>
              </p:cNvPr>
              <p:cNvSpPr/>
              <p:nvPr/>
            </p:nvSpPr>
            <p:spPr>
              <a:xfrm rot="16200000">
                <a:off x="11048639" y="4422673"/>
                <a:ext cx="281059" cy="255777"/>
              </a:xfrm>
              <a:prstGeom prst="down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AB3123F-4272-4295-9D22-94533500954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5350" y="4363413"/>
                    <a:ext cx="44338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altLang="ko-KR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oMath>
                    </a14:m>
                    <a:r>
                      <a:rPr lang="ko-KR" altLang="en-US"/>
                      <a:t> </a:t>
                    </a: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AB3123F-4272-4295-9D22-945335009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5350" y="4363413"/>
                    <a:ext cx="4433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5DBC6FD-B979-4DF4-AE86-5DEDB7FA010E}"/>
              </a:ext>
            </a:extLst>
          </p:cNvPr>
          <p:cNvSpPr txBox="1"/>
          <p:nvPr/>
        </p:nvSpPr>
        <p:spPr>
          <a:xfrm>
            <a:off x="495309" y="4399256"/>
            <a:ext cx="326530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ym typeface="Wingdings" panose="05000000000000000000" pitchFamily="2" charset="2"/>
              </a:rPr>
              <a:t>node feature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7CF95E-79D4-4E60-BC32-BEE2687D7B4A}"/>
                  </a:ext>
                </a:extLst>
              </p:cNvPr>
              <p:cNvSpPr txBox="1"/>
              <p:nvPr/>
            </p:nvSpPr>
            <p:spPr>
              <a:xfrm>
                <a:off x="5936929" y="4434647"/>
                <a:ext cx="6697860" cy="1154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600"/>
                  <a:t>의 전체 행을 모두 사용 시</a:t>
                </a:r>
                <a:r>
                  <a:rPr lang="en-US" altLang="ko-KR" sz="1600"/>
                  <a:t>,</a:t>
                </a:r>
                <a:r>
                  <a:rPr lang="ko-KR" altLang="en-US" sz="1600"/>
                  <a:t> 관련없는 노드의 정보도 학습 </a:t>
                </a:r>
                <a:endParaRPr lang="en-US" altLang="ko-KR" sz="160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b="1">
                    <a:sym typeface="Wingdings" panose="05000000000000000000" pitchFamily="2" charset="2"/>
                  </a:rPr>
                  <a:t>관련 노드의 정보만 반영하기 위해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𝑨</m:t>
                    </m:r>
                  </m:oMath>
                </a14:m>
                <a:r>
                  <a:rPr lang="ko-KR" altLang="en-US" sz="1600" b="1">
                    <a:sym typeface="Wingdings" panose="05000000000000000000" pitchFamily="2" charset="2"/>
                  </a:rPr>
                  <a:t>행렬을 곱함</a:t>
                </a:r>
                <a:br>
                  <a:rPr lang="en-US" altLang="ko-KR" sz="1600" b="1">
                    <a:sym typeface="Wingdings" panose="05000000000000000000" pitchFamily="2" charset="2"/>
                  </a:rPr>
                </a:br>
                <a:r>
                  <a:rPr lang="en-US" altLang="ko-KR" sz="1600">
                    <a:sym typeface="Wingdings" panose="05000000000000000000" pitchFamily="2" charset="2"/>
                  </a:rPr>
                  <a:t>(</a:t>
                </a:r>
                <a:r>
                  <a:rPr lang="ko-KR" altLang="en-US" sz="1600">
                    <a:sym typeface="Wingdings" panose="05000000000000000000" pitchFamily="2" charset="2"/>
                  </a:rPr>
                  <a:t>연결</a:t>
                </a:r>
                <a:r>
                  <a:rPr lang="en-US" altLang="ko-KR" sz="1600">
                    <a:sym typeface="Wingdings" panose="05000000000000000000" pitchFamily="2" charset="2"/>
                  </a:rPr>
                  <a:t>x</a:t>
                </a:r>
                <a:r>
                  <a:rPr lang="ko-KR" altLang="en-US" sz="1600">
                    <a:sym typeface="Wingdings" panose="05000000000000000000" pitchFamily="2" charset="2"/>
                  </a:rPr>
                  <a:t>인 </a:t>
                </a:r>
                <a:r>
                  <a:rPr lang="en-US" altLang="ko-KR" sz="1600">
                    <a:sym typeface="Wingdings" panose="05000000000000000000" pitchFamily="2" charset="2"/>
                  </a:rPr>
                  <a:t>node</a:t>
                </a:r>
                <a:r>
                  <a:rPr lang="ko-KR" altLang="en-US" sz="1600">
                    <a:sym typeface="Wingdings" panose="05000000000000000000" pitchFamily="2" charset="2"/>
                  </a:rPr>
                  <a:t>의 정보는 </a:t>
                </a:r>
                <a:r>
                  <a:rPr lang="en-US" altLang="ko-KR" sz="1600">
                    <a:sym typeface="Wingdings" panose="05000000000000000000" pitchFamily="2" charset="2"/>
                  </a:rPr>
                  <a:t>0</a:t>
                </a:r>
                <a:r>
                  <a:rPr lang="ko-KR" altLang="en-US" sz="1600">
                    <a:sym typeface="Wingdings" panose="05000000000000000000" pitchFamily="2" charset="2"/>
                  </a:rPr>
                  <a:t>이</a:t>
                </a:r>
                <a:r>
                  <a:rPr lang="en-US" altLang="ko-KR" sz="1600">
                    <a:sym typeface="Wingdings" panose="05000000000000000000" pitchFamily="2" charset="2"/>
                  </a:rPr>
                  <a:t> </a:t>
                </a:r>
                <a:r>
                  <a:rPr lang="ko-KR" altLang="en-US" sz="1600">
                    <a:sym typeface="Wingdings" panose="05000000000000000000" pitchFamily="2" charset="2"/>
                  </a:rPr>
                  <a:t>곱해져서 반영</a:t>
                </a:r>
                <a:r>
                  <a:rPr lang="en-US" altLang="ko-KR" sz="1600">
                    <a:sym typeface="Wingdings" panose="05000000000000000000" pitchFamily="2" charset="2"/>
                  </a:rPr>
                  <a:t>x)</a:t>
                </a:r>
                <a:endParaRPr lang="ko-KR" altLang="en-US" sz="160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57CF95E-79D4-4E60-BC32-BEE2687D7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29" y="4434647"/>
                <a:ext cx="6697860" cy="1154675"/>
              </a:xfrm>
              <a:prstGeom prst="rect">
                <a:avLst/>
              </a:prstGeom>
              <a:blipFill>
                <a:blip r:embed="rId5"/>
                <a:stretch>
                  <a:fillRect b="-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4" name="그룹 2053">
            <a:extLst>
              <a:ext uri="{FF2B5EF4-FFF2-40B4-BE49-F238E27FC236}">
                <a16:creationId xmlns:a16="http://schemas.microsoft.com/office/drawing/2014/main" id="{0F92BABB-6E5C-4AF4-9819-DA0C2481858D}"/>
              </a:ext>
            </a:extLst>
          </p:cNvPr>
          <p:cNvGrpSpPr/>
          <p:nvPr/>
        </p:nvGrpSpPr>
        <p:grpSpPr>
          <a:xfrm>
            <a:off x="6855851" y="2841797"/>
            <a:ext cx="4512196" cy="1337595"/>
            <a:chOff x="3221089" y="4379032"/>
            <a:chExt cx="4512196" cy="13375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78C2010-3814-4A85-98BB-C92AF19BFFA9}"/>
                    </a:ext>
                  </a:extLst>
                </p:cNvPr>
                <p:cNvSpPr txBox="1"/>
                <p:nvPr/>
              </p:nvSpPr>
              <p:spPr>
                <a:xfrm>
                  <a:off x="4226203" y="5403336"/>
                  <a:ext cx="2501967" cy="3132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𝐴𝐻𝑙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2000" i="1" baseline="3000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𝑏𝑙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78C2010-3814-4A85-98BB-C92AF19BF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203" y="5403336"/>
                  <a:ext cx="2501967" cy="313291"/>
                </a:xfrm>
                <a:prstGeom prst="rect">
                  <a:avLst/>
                </a:prstGeom>
                <a:blipFill>
                  <a:blip r:embed="rId6"/>
                  <a:stretch>
                    <a:fillRect l="-1707" t="-1923" r="-3171" b="-3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7B6F43-E27E-4798-A56F-9D6E0E8873EC}"/>
                    </a:ext>
                  </a:extLst>
                </p:cNvPr>
                <p:cNvSpPr txBox="1"/>
                <p:nvPr/>
              </p:nvSpPr>
              <p:spPr>
                <a:xfrm>
                  <a:off x="3221089" y="4379032"/>
                  <a:ext cx="4512196" cy="3193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  <m:r>
                              <a:rPr lang="en-US" altLang="ko-KR" sz="2000" i="1" baseline="-25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  <m:r>
                              <a:rPr lang="en-US" altLang="ko-KR" sz="2000" i="1" baseline="-25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𝐻</m:t>
                            </m:r>
                            <m:r>
                              <a:rPr lang="en-US" altLang="ko-KR" sz="2000" i="1" baseline="-25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𝑙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sz="2000" i="1" baseline="3000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𝑏𝑙</m:t>
                            </m:r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7B6F43-E27E-4798-A56F-9D6E0E887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089" y="4379032"/>
                  <a:ext cx="4512196" cy="319318"/>
                </a:xfrm>
                <a:prstGeom prst="rect">
                  <a:avLst/>
                </a:prstGeom>
                <a:blipFill>
                  <a:blip r:embed="rId7"/>
                  <a:stretch>
                    <a:fillRect l="-811" t="-1887" b="-169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508062-0A27-41A6-BB28-950FD3BD3BAA}"/>
                    </a:ext>
                  </a:extLst>
                </p:cNvPr>
                <p:cNvSpPr txBox="1"/>
                <p:nvPr/>
              </p:nvSpPr>
              <p:spPr>
                <a:xfrm>
                  <a:off x="6461374" y="4809626"/>
                  <a:ext cx="11982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800" i="1" baseline="3000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800" i="1" baseline="3000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𝑏𝑙</m:t>
                      </m:r>
                    </m:oMath>
                  </a14:m>
                  <a:endParaRPr lang="ko-KR" altLang="en-US" baseline="3000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508062-0A27-41A6-BB28-950FD3BD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374" y="4809626"/>
                  <a:ext cx="119826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F5E7A53-ED53-4D95-92B1-5842B28317CA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5477187" y="4698350"/>
              <a:ext cx="0" cy="70498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직선 화살표 연결선 2047">
              <a:extLst>
                <a:ext uri="{FF2B5EF4-FFF2-40B4-BE49-F238E27FC236}">
                  <a16:creationId xmlns:a16="http://schemas.microsoft.com/office/drawing/2014/main" id="{8592B01D-F6BA-4F38-9DC6-5C7E5C8D5A3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477187" y="4994292"/>
              <a:ext cx="984187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1" name="그룹 2060">
            <a:extLst>
              <a:ext uri="{FF2B5EF4-FFF2-40B4-BE49-F238E27FC236}">
                <a16:creationId xmlns:a16="http://schemas.microsoft.com/office/drawing/2014/main" id="{A952441F-CA2A-486E-A5FA-75CD23E5EB19}"/>
              </a:ext>
            </a:extLst>
          </p:cNvPr>
          <p:cNvGrpSpPr/>
          <p:nvPr/>
        </p:nvGrpSpPr>
        <p:grpSpPr>
          <a:xfrm>
            <a:off x="3934114" y="4485286"/>
            <a:ext cx="2856766" cy="690509"/>
            <a:chOff x="8659379" y="3705618"/>
            <a:chExt cx="2856766" cy="69050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425280E-DB05-4172-A5B9-44F12E5E9B37}"/>
                </a:ext>
              </a:extLst>
            </p:cNvPr>
            <p:cNvSpPr txBox="1"/>
            <p:nvPr/>
          </p:nvSpPr>
          <p:spPr>
            <a:xfrm>
              <a:off x="8985153" y="3705618"/>
              <a:ext cx="22052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/>
                <a:t>adjacency matrix</a:t>
              </a:r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5EBB3B-475E-4A73-9B98-799CEFD133F8}"/>
                </a:ext>
              </a:extLst>
            </p:cNvPr>
            <p:cNvSpPr txBox="1"/>
            <p:nvPr/>
          </p:nvSpPr>
          <p:spPr>
            <a:xfrm>
              <a:off x="8659379" y="4057573"/>
              <a:ext cx="28567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/>
                <a:t>연결관계를 담고있는 행렬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840751E4-5185-49FE-A729-FE7BE82E52A6}"/>
                  </a:ext>
                </a:extLst>
              </p:cNvPr>
              <p:cNvSpPr txBox="1"/>
              <p:nvPr/>
            </p:nvSpPr>
            <p:spPr>
              <a:xfrm>
                <a:off x="6760736" y="2062239"/>
                <a:ext cx="41370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/>
                  <a:t>node1,2,3</a:t>
                </a:r>
                <a:r>
                  <a:rPr lang="ko-KR" altLang="en-US" sz="1600"/>
                  <a:t>만 관련있으므로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 baseline="-2500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1600"/>
                  <a:t>는 사용 </a:t>
                </a:r>
                <a:r>
                  <a:rPr lang="en-US" altLang="ko-KR" sz="1600"/>
                  <a:t>x</a:t>
                </a:r>
                <a:r>
                  <a:rPr lang="ko-KR" altLang="en-US" sz="1600"/>
                  <a:t> </a:t>
                </a:r>
              </a:p>
            </p:txBody>
          </p:sp>
        </mc:Choice>
        <mc:Fallback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840751E4-5185-49FE-A729-FE7BE82E5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736" y="2062239"/>
                <a:ext cx="4137046" cy="338554"/>
              </a:xfrm>
              <a:prstGeom prst="rect">
                <a:avLst/>
              </a:prstGeom>
              <a:blipFill>
                <a:blip r:embed="rId9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4" name="연결선: 구부러짐 2063">
            <a:extLst>
              <a:ext uri="{FF2B5EF4-FFF2-40B4-BE49-F238E27FC236}">
                <a16:creationId xmlns:a16="http://schemas.microsoft.com/office/drawing/2014/main" id="{602CD6E9-6205-444E-AAF6-E2ECE5F78B64}"/>
              </a:ext>
            </a:extLst>
          </p:cNvPr>
          <p:cNvCxnSpPr>
            <a:cxnSpLocks/>
            <a:stCxn id="6" idx="0"/>
            <a:endCxn id="2062" idx="2"/>
          </p:cNvCxnSpPr>
          <p:nvPr/>
        </p:nvCxnSpPr>
        <p:spPr>
          <a:xfrm rot="16200000" flipV="1">
            <a:off x="8750102" y="2479950"/>
            <a:ext cx="441004" cy="282690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7" name="표 9">
            <a:extLst>
              <a:ext uri="{FF2B5EF4-FFF2-40B4-BE49-F238E27FC236}">
                <a16:creationId xmlns:a16="http://schemas.microsoft.com/office/drawing/2014/main" id="{3143466C-DB73-436B-AB7A-BB1FBFD1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92796"/>
              </p:ext>
            </p:extLst>
          </p:nvPr>
        </p:nvGraphicFramePr>
        <p:xfrm>
          <a:off x="4465774" y="2596195"/>
          <a:ext cx="1793445" cy="1828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8689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664966983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4171560713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3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D99BA-A00A-4CA4-B62C-77A47E5B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hidden state update</a:t>
            </a:r>
            <a:endParaRPr lang="ko-KR" altLang="en-US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BB809EED-F1FD-44C5-AF04-29C5B6D0B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41108"/>
              </p:ext>
            </p:extLst>
          </p:nvPr>
        </p:nvGraphicFramePr>
        <p:xfrm>
          <a:off x="6048736" y="2179635"/>
          <a:ext cx="1792392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97464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0205953B-3DCF-42D4-9EFA-248147371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54212"/>
                  </p:ext>
                </p:extLst>
              </p:nvPr>
            </p:nvGraphicFramePr>
            <p:xfrm>
              <a:off x="8747039" y="2186008"/>
              <a:ext cx="2176872" cy="1803063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544218">
                      <a:extLst>
                        <a:ext uri="{9D8B030D-6E8A-4147-A177-3AD203B41FA5}">
                          <a16:colId xmlns:a16="http://schemas.microsoft.com/office/drawing/2014/main" val="1475215250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2265741263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3970818614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45345914"/>
                        </a:ext>
                      </a:extLst>
                    </a:gridCol>
                  </a:tblGrid>
                  <a:tr h="6010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baseline="-25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8739062"/>
                      </a:ext>
                    </a:extLst>
                  </a:tr>
                  <a:tr h="6010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4495760"/>
                      </a:ext>
                    </a:extLst>
                  </a:tr>
                  <a:tr h="60102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sz="1600" b="0" i="1" baseline="-2500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ko-KR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8187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10">
                <a:extLst>
                  <a:ext uri="{FF2B5EF4-FFF2-40B4-BE49-F238E27FC236}">
                    <a16:creationId xmlns:a16="http://schemas.microsoft.com/office/drawing/2014/main" id="{0205953B-3DCF-42D4-9EFA-248147371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54212"/>
                  </p:ext>
                </p:extLst>
              </p:nvPr>
            </p:nvGraphicFramePr>
            <p:xfrm>
              <a:off x="8747039" y="2186008"/>
              <a:ext cx="2176872" cy="1803063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544218">
                      <a:extLst>
                        <a:ext uri="{9D8B030D-6E8A-4147-A177-3AD203B41FA5}">
                          <a16:colId xmlns:a16="http://schemas.microsoft.com/office/drawing/2014/main" val="1475215250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2265741263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3970818614"/>
                        </a:ext>
                      </a:extLst>
                    </a:gridCol>
                    <a:gridCol w="544218">
                      <a:extLst>
                        <a:ext uri="{9D8B030D-6E8A-4147-A177-3AD203B41FA5}">
                          <a16:colId xmlns:a16="http://schemas.microsoft.com/office/drawing/2014/main" val="45345914"/>
                        </a:ext>
                      </a:extLst>
                    </a:gridCol>
                  </a:tblGrid>
                  <a:tr h="6010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1" t="-1010" r="-301111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1010" r="-204494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0" r="-102222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371" t="-1010" r="-3371" b="-2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8739062"/>
                      </a:ext>
                    </a:extLst>
                  </a:tr>
                  <a:tr h="6010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1" t="-101010" r="-301111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101010" r="-204494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010" r="-102222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371" t="-101010" r="-3371" b="-1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495760"/>
                      </a:ext>
                    </a:extLst>
                  </a:tr>
                  <a:tr h="6010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11" t="-201010" r="-30111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2247" t="-201010" r="-204494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1010" r="-102222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371" t="-201010" r="-3371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81872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CFC1D6-5EF1-45C4-B8F0-F7AD2445C0CE}"/>
              </a:ext>
            </a:extLst>
          </p:cNvPr>
          <p:cNvGrpSpPr/>
          <p:nvPr/>
        </p:nvGrpSpPr>
        <p:grpSpPr>
          <a:xfrm>
            <a:off x="3217239" y="1598651"/>
            <a:ext cx="8617177" cy="3210420"/>
            <a:chOff x="2280364" y="2015211"/>
            <a:chExt cx="8617177" cy="32104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F54876-A4CF-4F40-809A-719F5A71B727}"/>
                </a:ext>
              </a:extLst>
            </p:cNvPr>
            <p:cNvSpPr txBox="1"/>
            <p:nvPr/>
          </p:nvSpPr>
          <p:spPr>
            <a:xfrm>
              <a:off x="4375404" y="4399256"/>
              <a:ext cx="3265306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ym typeface="Wingdings" panose="05000000000000000000" pitchFamily="2" charset="2"/>
                </a:rPr>
                <a:t>node feature matrix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1342D9-A382-4A53-80E5-76D7E64F881C}"/>
                </a:ext>
              </a:extLst>
            </p:cNvPr>
            <p:cNvSpPr txBox="1"/>
            <p:nvPr/>
          </p:nvSpPr>
          <p:spPr>
            <a:xfrm>
              <a:off x="2280364" y="4485286"/>
              <a:ext cx="22052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/>
                <a:t>adjacency matrix</a:t>
              </a:r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4B03AF0-01C9-4EA6-930C-A94D9F60279B}"/>
                </a:ext>
              </a:extLst>
            </p:cNvPr>
            <p:cNvGrpSpPr/>
            <p:nvPr/>
          </p:nvGrpSpPr>
          <p:grpSpPr>
            <a:xfrm>
              <a:off x="7249988" y="2015211"/>
              <a:ext cx="3647553" cy="3210420"/>
              <a:chOff x="6767671" y="2015211"/>
              <a:chExt cx="3647553" cy="32104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B89270-DD06-4E8C-912C-95FD1451AFFF}"/>
                  </a:ext>
                </a:extLst>
              </p:cNvPr>
              <p:cNvSpPr txBox="1"/>
              <p:nvPr/>
            </p:nvSpPr>
            <p:spPr>
              <a:xfrm>
                <a:off x="7373766" y="4398083"/>
                <a:ext cx="2085033" cy="45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b="1">
                    <a:sym typeface="Wingdings" panose="05000000000000000000" pitchFamily="2" charset="2"/>
                  </a:rPr>
                  <a:t>weight (filter)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B111D3-AC24-4C34-8657-F37378BB06D1}"/>
                  </a:ext>
                </a:extLst>
              </p:cNvPr>
              <p:cNvSpPr txBox="1"/>
              <p:nvPr/>
            </p:nvSpPr>
            <p:spPr>
              <a:xfrm>
                <a:off x="6767671" y="4887077"/>
                <a:ext cx="36475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/>
                  <a:t>동일한 </a:t>
                </a:r>
                <a:r>
                  <a:rPr lang="en-US" altLang="ko-KR" sz="1600"/>
                  <a:t>filter</a:t>
                </a:r>
                <a:r>
                  <a:rPr lang="ko-KR" altLang="en-US" sz="1600"/>
                  <a:t>는 동일한 </a:t>
                </a:r>
                <a:r>
                  <a:rPr lang="en-US" altLang="ko-KR" sz="1600"/>
                  <a:t>weight</a:t>
                </a:r>
                <a:r>
                  <a:rPr lang="ko-KR" altLang="en-US" sz="1600"/>
                  <a:t> 적용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6A3525-7797-4A0A-BB24-E5C9B1D6BBCF}"/>
                  </a:ext>
                </a:extLst>
              </p:cNvPr>
              <p:cNvSpPr txBox="1"/>
              <p:nvPr/>
            </p:nvSpPr>
            <p:spPr>
              <a:xfrm>
                <a:off x="7893257" y="2015211"/>
                <a:ext cx="1046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filter </a:t>
                </a:r>
                <a:r>
                  <a:rPr lang="ko-KR" altLang="en-US"/>
                  <a:t>수</a:t>
                </a:r>
              </a:p>
            </p:txBody>
          </p:sp>
          <p:sp>
            <p:nvSpPr>
              <p:cNvPr id="15" name="왼쪽 중괄호 14">
                <a:extLst>
                  <a:ext uri="{FF2B5EF4-FFF2-40B4-BE49-F238E27FC236}">
                    <a16:creationId xmlns:a16="http://schemas.microsoft.com/office/drawing/2014/main" id="{CD4436DA-4D5A-4537-819C-922C1CE3D354}"/>
                  </a:ext>
                </a:extLst>
              </p:cNvPr>
              <p:cNvSpPr/>
              <p:nvPr/>
            </p:nvSpPr>
            <p:spPr>
              <a:xfrm rot="5400000">
                <a:off x="8306005" y="1397481"/>
                <a:ext cx="236330" cy="2161097"/>
              </a:xfrm>
              <a:prstGeom prst="leftBrac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F71B3DB-A99A-409E-B052-91E3D3080A4E}"/>
                </a:ext>
              </a:extLst>
            </p:cNvPr>
            <p:cNvSpPr/>
            <p:nvPr/>
          </p:nvSpPr>
          <p:spPr>
            <a:xfrm flipH="1">
              <a:off x="4633400" y="3507665"/>
              <a:ext cx="62914" cy="492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BC9750E-5601-4CC5-AD2E-12DC4EA6D475}"/>
                </a:ext>
              </a:extLst>
            </p:cNvPr>
            <p:cNvSpPr/>
            <p:nvPr/>
          </p:nvSpPr>
          <p:spPr>
            <a:xfrm flipH="1">
              <a:off x="7323406" y="3507665"/>
              <a:ext cx="62914" cy="4926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202783-EBD1-457E-917C-47695DCEC5B2}"/>
              </a:ext>
            </a:extLst>
          </p:cNvPr>
          <p:cNvSpPr txBox="1"/>
          <p:nvPr/>
        </p:nvSpPr>
        <p:spPr>
          <a:xfrm>
            <a:off x="-210281" y="4035419"/>
            <a:ext cx="4002116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각기 다른 필터를 곱해 나온 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ko-KR" altLang="en-US" sz="1600" b="1"/>
              <a:t>고차원적인 정보</a:t>
            </a:r>
          </a:p>
        </p:txBody>
      </p:sp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766853F5-2F3F-4795-A311-986F51D80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02223"/>
              </p:ext>
            </p:extLst>
          </p:nvPr>
        </p:nvGraphicFramePr>
        <p:xfrm>
          <a:off x="836769" y="2179635"/>
          <a:ext cx="1792392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97464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251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A869AC-BDE2-429D-96C5-AE31362AA4F0}"/>
                  </a:ext>
                </a:extLst>
              </p:cNvPr>
              <p:cNvSpPr txBox="1"/>
              <p:nvPr/>
            </p:nvSpPr>
            <p:spPr>
              <a:xfrm>
                <a:off x="2905186" y="301244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A869AC-BDE2-429D-96C5-AE31362A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86" y="3012440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F522588-8A7F-4BA9-84EC-832201A3F3BD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V="1">
            <a:off x="3277822" y="1132564"/>
            <a:ext cx="590914" cy="1503228"/>
          </a:xfrm>
          <a:prstGeom prst="curvedConnector4">
            <a:avLst>
              <a:gd name="adj1" fmla="val 13541"/>
              <a:gd name="adj2" fmla="val 1152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0CD487-88CA-475B-A78D-F9F911D3D931}"/>
                  </a:ext>
                </a:extLst>
              </p:cNvPr>
              <p:cNvSpPr txBox="1"/>
              <p:nvPr/>
            </p:nvSpPr>
            <p:spPr>
              <a:xfrm>
                <a:off x="2821665" y="1157834"/>
                <a:ext cx="299636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/>
                  <a:t>자신의 정보는 반영해야하므로</a:t>
                </a:r>
                <a:endParaRPr lang="en-US" altLang="ko-KR" sz="1600"/>
              </a:p>
              <a:p>
                <a:pPr algn="ctr"/>
                <a:r>
                  <a:rPr lang="ko-KR" altLang="en-US" sz="1600"/>
                  <a:t>연결되어 있지 않아도</a:t>
                </a:r>
                <a:endParaRPr lang="en-US" altLang="ko-KR" sz="1600"/>
              </a:p>
              <a:p>
                <a:pPr algn="ctr"/>
                <a:r>
                  <a:rPr lang="ko-KR" altLang="en-US" sz="160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1600"/>
                  <a:t>인 경우 </a:t>
                </a:r>
                <a:r>
                  <a:rPr lang="en-US" altLang="ko-KR" sz="1600"/>
                  <a:t>1</a:t>
                </a:r>
                <a:endParaRPr lang="ko-KR" altLang="en-US" sz="160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0CD487-88CA-475B-A78D-F9F911D3D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65" y="1157834"/>
                <a:ext cx="2996365" cy="861774"/>
              </a:xfrm>
              <a:prstGeom prst="rect">
                <a:avLst/>
              </a:prstGeom>
              <a:blipFill>
                <a:blip r:embed="rId4"/>
                <a:stretch>
                  <a:fillRect l="-204" t="-2837" b="-4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표 9">
            <a:extLst>
              <a:ext uri="{FF2B5EF4-FFF2-40B4-BE49-F238E27FC236}">
                <a16:creationId xmlns:a16="http://schemas.microsoft.com/office/drawing/2014/main" id="{7C5E6229-C5E2-4D53-AD70-21BA9F81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4174"/>
              </p:ext>
            </p:extLst>
          </p:nvPr>
        </p:nvGraphicFramePr>
        <p:xfrm>
          <a:off x="3423124" y="2179635"/>
          <a:ext cx="1793445" cy="1828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8689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664966983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4171560713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0F65B0B8-7B78-4BC5-A978-3A8A693F29B8}"/>
              </a:ext>
            </a:extLst>
          </p:cNvPr>
          <p:cNvSpPr txBox="1"/>
          <p:nvPr/>
        </p:nvSpPr>
        <p:spPr>
          <a:xfrm>
            <a:off x="9221911" y="1239771"/>
            <a:ext cx="165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CNN</a:t>
            </a:r>
            <a:r>
              <a:rPr lang="ko-KR" altLang="en-US" sz="1400"/>
              <a:t>의 </a:t>
            </a:r>
            <a:r>
              <a:rPr lang="en-US" altLang="ko-KR" sz="1400"/>
              <a:t>depth</a:t>
            </a:r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D3361C-4C2F-45F1-9784-11DCF3F6A7AC}"/>
              </a:ext>
            </a:extLst>
          </p:cNvPr>
          <p:cNvSpPr txBox="1"/>
          <p:nvPr/>
        </p:nvSpPr>
        <p:spPr>
          <a:xfrm>
            <a:off x="3344394" y="4682169"/>
            <a:ext cx="8490022" cy="152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노드 수 </a:t>
            </a:r>
            <a:r>
              <a:rPr lang="en-US" altLang="ko-KR" sz="1600"/>
              <a:t>: </a:t>
            </a:r>
            <a:r>
              <a:rPr lang="ko-KR" altLang="en-US" sz="1600"/>
              <a:t>레이어마다 동일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node feature matrix</a:t>
            </a:r>
            <a:r>
              <a:rPr lang="ko-KR" altLang="en-US" sz="1600"/>
              <a:t>의 열 </a:t>
            </a:r>
            <a:r>
              <a:rPr lang="en-US" altLang="ko-KR" sz="1600"/>
              <a:t>: </a:t>
            </a:r>
            <a:r>
              <a:rPr lang="ko-KR" altLang="en-US" sz="1600"/>
              <a:t>이전 레이어의 </a:t>
            </a:r>
            <a:r>
              <a:rPr lang="en-US" altLang="ko-KR" sz="1600"/>
              <a:t>filter</a:t>
            </a:r>
            <a:r>
              <a:rPr lang="ko-KR" altLang="en-US" sz="1600"/>
              <a:t> 수에 따라 결정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weight </a:t>
            </a:r>
            <a:r>
              <a:rPr lang="ko-KR" altLang="en-US" sz="1600"/>
              <a:t>행렬의 행 </a:t>
            </a:r>
            <a:r>
              <a:rPr lang="en-US" altLang="ko-KR" sz="1600"/>
              <a:t>: node feature</a:t>
            </a:r>
            <a:r>
              <a:rPr lang="ko-KR" altLang="en-US" sz="1600"/>
              <a:t>의 </a:t>
            </a:r>
            <a:r>
              <a:rPr lang="en-US" altLang="ko-KR" sz="1600"/>
              <a:t>feature</a:t>
            </a:r>
            <a:r>
              <a:rPr lang="ko-KR" altLang="en-US" sz="1600"/>
              <a:t> 수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weight </a:t>
            </a:r>
            <a:r>
              <a:rPr lang="ko-KR" altLang="en-US" sz="1600"/>
              <a:t>행렬의 열 </a:t>
            </a:r>
            <a:r>
              <a:rPr lang="en-US" altLang="ko-KR" sz="1600"/>
              <a:t>: </a:t>
            </a:r>
            <a:r>
              <a:rPr lang="ko-KR" altLang="en-US" sz="1600"/>
              <a:t>해당 레이어의 </a:t>
            </a:r>
            <a:r>
              <a:rPr lang="en-US" altLang="ko-KR" sz="1600"/>
              <a:t>filter</a:t>
            </a:r>
            <a:r>
              <a:rPr lang="ko-KR" altLang="en-US" sz="1600"/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197113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F606E-B0C7-4275-B5C2-C44D081A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layers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004E25-989A-4F6F-8F2C-E77339C761C8}"/>
              </a:ext>
            </a:extLst>
          </p:cNvPr>
          <p:cNvSpPr txBox="1"/>
          <p:nvPr/>
        </p:nvSpPr>
        <p:spPr>
          <a:xfrm>
            <a:off x="7487921" y="3352851"/>
            <a:ext cx="455168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X : node feature matrix (</a:t>
            </a:r>
            <a:r>
              <a:rPr lang="ko-KR" altLang="en-US" sz="1600"/>
              <a:t>노드 정보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edge_index : adjacency matrix (</a:t>
            </a:r>
            <a:r>
              <a:rPr lang="ko-KR" altLang="en-US" sz="1600"/>
              <a:t>연결 정보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 : hidden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Y : output</a:t>
            </a:r>
            <a:endParaRPr lang="ko-KR" altLang="en-US" sz="160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6A96C-454C-4F28-AE6E-F60DA23006F8}"/>
              </a:ext>
            </a:extLst>
          </p:cNvPr>
          <p:cNvGrpSpPr/>
          <p:nvPr/>
        </p:nvGrpSpPr>
        <p:grpSpPr>
          <a:xfrm>
            <a:off x="411920" y="2133601"/>
            <a:ext cx="6623450" cy="2885490"/>
            <a:chOff x="1175728" y="3230881"/>
            <a:chExt cx="6623450" cy="288549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69EB0FA-D2AC-4DBA-B42D-91B5D10109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9421"/>
            <a:stretch/>
          </p:blipFill>
          <p:spPr>
            <a:xfrm>
              <a:off x="1175728" y="3230881"/>
              <a:ext cx="6623450" cy="65024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D14136A-350B-44B5-A7FA-C0D2929A2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7268"/>
            <a:stretch/>
          </p:blipFill>
          <p:spPr>
            <a:xfrm>
              <a:off x="1175728" y="4450131"/>
              <a:ext cx="6623450" cy="1666240"/>
            </a:xfrm>
            <a:prstGeom prst="rect">
              <a:avLst/>
            </a:prstGeom>
          </p:spPr>
        </p:pic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ACFF0D08-65A4-444C-91CE-E679920BEFC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557520" y="2936240"/>
            <a:ext cx="2204720" cy="609600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DB92DC-9E59-4E1E-8C62-957E1655F648}"/>
              </a:ext>
            </a:extLst>
          </p:cNvPr>
          <p:cNvSpPr txBox="1"/>
          <p:nvPr/>
        </p:nvSpPr>
        <p:spPr>
          <a:xfrm>
            <a:off x="7762240" y="2766963"/>
            <a:ext cx="142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2</a:t>
            </a:r>
            <a:r>
              <a:rPr lang="ko-KR" altLang="en-US" sz="1600"/>
              <a:t>개의 </a:t>
            </a:r>
            <a:r>
              <a:rPr lang="en-US" altLang="ko-KR" sz="1600"/>
              <a:t>input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8502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8A2DB-C7AD-4445-9884-BF25E83E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read</a:t>
            </a:r>
            <a:r>
              <a:rPr lang="ko-KR" altLang="en-US">
                <a:latin typeface="Bahnschrift Condensed" panose="020B0502040204020203" pitchFamily="34" charset="0"/>
              </a:rPr>
              <a:t> </a:t>
            </a:r>
            <a:r>
              <a:rPr lang="en-US" altLang="ko-KR">
                <a:latin typeface="Bahnschrift Condensed" panose="020B0502040204020203" pitchFamily="34" charset="0"/>
              </a:rPr>
              <a:t>out</a:t>
            </a:r>
            <a:r>
              <a:rPr lang="ko-KR" altLang="en-US"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21F57-00AD-4CC9-A389-AE2A71AE2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800"/>
              <a:t>노드 순서</a:t>
            </a:r>
            <a:r>
              <a:rPr lang="en-US" altLang="ko-KR" sz="1800"/>
              <a:t>(</a:t>
            </a:r>
            <a:r>
              <a:rPr lang="ko-KR" altLang="en-US" sz="1800"/>
              <a:t>배치</a:t>
            </a:r>
            <a:r>
              <a:rPr lang="en-US" altLang="ko-KR" sz="1800"/>
              <a:t>)</a:t>
            </a:r>
            <a:r>
              <a:rPr lang="ko-KR" altLang="en-US" sz="1800"/>
              <a:t>만 변경되는 경우</a:t>
            </a:r>
            <a:r>
              <a:rPr lang="en-US" altLang="ko-KR" sz="1800"/>
              <a:t>, </a:t>
            </a:r>
            <a:r>
              <a:rPr lang="ko-KR" altLang="en-US" sz="1800"/>
              <a:t>동일 그래프지만 </a:t>
            </a:r>
            <a:r>
              <a:rPr lang="en-US" altLang="ko-KR" sz="1800"/>
              <a:t>matrix</a:t>
            </a:r>
            <a:r>
              <a:rPr lang="ko-KR" altLang="en-US" sz="1800"/>
              <a:t>는 변함</a:t>
            </a: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26A90BB2-93A7-4B5C-92FE-68F79ABD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15851"/>
              </p:ext>
            </p:extLst>
          </p:nvPr>
        </p:nvGraphicFramePr>
        <p:xfrm>
          <a:off x="720394" y="2162058"/>
          <a:ext cx="1793445" cy="1828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8689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664966983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4171560713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E41610F0-3A64-40A3-B8FB-BAE6EE6A6DD9}"/>
              </a:ext>
            </a:extLst>
          </p:cNvPr>
          <p:cNvGrpSpPr/>
          <p:nvPr/>
        </p:nvGrpSpPr>
        <p:grpSpPr>
          <a:xfrm>
            <a:off x="2857735" y="1735633"/>
            <a:ext cx="2475383" cy="2681809"/>
            <a:chOff x="7790447" y="2254545"/>
            <a:chExt cx="2872959" cy="321389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098BE5B-A98B-4C4D-9F61-52535C25244C}"/>
                </a:ext>
              </a:extLst>
            </p:cNvPr>
            <p:cNvGrpSpPr/>
            <p:nvPr/>
          </p:nvGrpSpPr>
          <p:grpSpPr>
            <a:xfrm>
              <a:off x="7790447" y="2254545"/>
              <a:ext cx="2872959" cy="3213899"/>
              <a:chOff x="7654616" y="1758606"/>
              <a:chExt cx="2310840" cy="268308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64782A8-2E28-41C1-B706-A276D859017D}"/>
                  </a:ext>
                </a:extLst>
              </p:cNvPr>
              <p:cNvSpPr/>
              <p:nvPr/>
            </p:nvSpPr>
            <p:spPr>
              <a:xfrm>
                <a:off x="7654616" y="2107463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9A6701B-C247-4E5E-82F4-EDB42B25CF0A}"/>
                  </a:ext>
                </a:extLst>
              </p:cNvPr>
              <p:cNvSpPr/>
              <p:nvPr/>
            </p:nvSpPr>
            <p:spPr>
              <a:xfrm>
                <a:off x="9268559" y="1758606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AAA6C27-45FC-404D-8C6B-303AAEBF4CA3}"/>
                  </a:ext>
                </a:extLst>
              </p:cNvPr>
              <p:cNvSpPr/>
              <p:nvPr/>
            </p:nvSpPr>
            <p:spPr>
              <a:xfrm>
                <a:off x="9166501" y="3219264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85A0E9-2FEC-49D2-BC61-B36267A64CC9}"/>
                  </a:ext>
                </a:extLst>
              </p:cNvPr>
              <p:cNvSpPr/>
              <p:nvPr/>
            </p:nvSpPr>
            <p:spPr>
              <a:xfrm>
                <a:off x="8588832" y="2552929"/>
                <a:ext cx="630760" cy="638624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A057EC0-B9CA-4837-8DEA-2BB54D4D71EB}"/>
                  </a:ext>
                </a:extLst>
              </p:cNvPr>
              <p:cNvSpPr/>
              <p:nvPr/>
            </p:nvSpPr>
            <p:spPr>
              <a:xfrm>
                <a:off x="8666492" y="3912760"/>
                <a:ext cx="522413" cy="528927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72F5F16-824A-4A12-AC76-19696C97ED5C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 flipV="1">
                <a:off x="8351513" y="2115158"/>
                <a:ext cx="917046" cy="348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39566B2-EC06-458F-9563-972A0F489EDB}"/>
                  </a:ext>
                </a:extLst>
              </p:cNvPr>
              <p:cNvCxnSpPr>
                <a:cxnSpLocks/>
                <a:stCxn id="13" idx="5"/>
                <a:endCxn id="16" idx="2"/>
              </p:cNvCxnSpPr>
              <p:nvPr/>
            </p:nvCxnSpPr>
            <p:spPr>
              <a:xfrm>
                <a:off x="8249455" y="2716136"/>
                <a:ext cx="339377" cy="156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EA74943-C371-4AD7-ABAE-5E64BD1D497B}"/>
                  </a:ext>
                </a:extLst>
              </p:cNvPr>
              <p:cNvCxnSpPr>
                <a:cxnSpLocks/>
                <a:stCxn id="16" idx="7"/>
                <a:endCxn id="14" idx="3"/>
              </p:cNvCxnSpPr>
              <p:nvPr/>
            </p:nvCxnSpPr>
            <p:spPr>
              <a:xfrm flipV="1">
                <a:off x="9127219" y="2367279"/>
                <a:ext cx="243398" cy="279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8372A0C-1EE1-4A2D-A3D7-4CE50410A8D1}"/>
                  </a:ext>
                </a:extLst>
              </p:cNvPr>
              <p:cNvCxnSpPr>
                <a:cxnSpLocks/>
                <a:stCxn id="15" idx="1"/>
                <a:endCxn id="16" idx="5"/>
              </p:cNvCxnSpPr>
              <p:nvPr/>
            </p:nvCxnSpPr>
            <p:spPr>
              <a:xfrm flipH="1" flipV="1">
                <a:off x="9127220" y="3098028"/>
                <a:ext cx="141339" cy="225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4F71322C-82FB-446A-B8C8-F005DE32A123}"/>
                  </a:ext>
                </a:extLst>
              </p:cNvPr>
              <p:cNvCxnSpPr>
                <a:cxnSpLocks/>
                <a:stCxn id="17" idx="7"/>
                <a:endCxn id="15" idx="3"/>
              </p:cNvCxnSpPr>
              <p:nvPr/>
            </p:nvCxnSpPr>
            <p:spPr>
              <a:xfrm flipV="1">
                <a:off x="9112400" y="3827937"/>
                <a:ext cx="156159" cy="162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321830-B897-4628-BAC9-5714EFB72B8B}"/>
                    </a:ext>
                  </a:extLst>
                </p:cNvPr>
                <p:cNvSpPr txBox="1"/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321830-B897-4628-BAC9-5714EFB72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blipFill>
                  <a:blip r:embed="rId2"/>
                  <a:stretch>
                    <a:fillRect l="-2727" t="-6000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231935-F52E-4E3E-91B6-76E7B539ED5E}"/>
                </a:ext>
              </a:extLst>
            </p:cNvPr>
            <p:cNvSpPr txBox="1"/>
            <p:nvPr/>
          </p:nvSpPr>
          <p:spPr>
            <a:xfrm>
              <a:off x="9838097" y="2511374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node1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A46316-AF0D-430D-80E3-C557052EFD1F}"/>
                </a:ext>
              </a:extLst>
            </p:cNvPr>
            <p:cNvSpPr txBox="1"/>
            <p:nvPr/>
          </p:nvSpPr>
          <p:spPr>
            <a:xfrm>
              <a:off x="8959479" y="3404949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node2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60A7-5D4F-4B9B-8719-D7D745467996}"/>
                </a:ext>
              </a:extLst>
            </p:cNvPr>
            <p:cNvSpPr txBox="1"/>
            <p:nvPr/>
          </p:nvSpPr>
          <p:spPr>
            <a:xfrm>
              <a:off x="9717219" y="4261985"/>
              <a:ext cx="784193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node3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4A26F-BC58-4E38-BA70-EDBD4D39822C}"/>
                </a:ext>
              </a:extLst>
            </p:cNvPr>
            <p:cNvSpPr txBox="1"/>
            <p:nvPr/>
          </p:nvSpPr>
          <p:spPr>
            <a:xfrm>
              <a:off x="8977266" y="4986333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node4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41" name="표 9">
            <a:extLst>
              <a:ext uri="{FF2B5EF4-FFF2-40B4-BE49-F238E27FC236}">
                <a16:creationId xmlns:a16="http://schemas.microsoft.com/office/drawing/2014/main" id="{246F2774-29A4-431A-B5EC-85AAB5487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35738"/>
              </p:ext>
            </p:extLst>
          </p:nvPr>
        </p:nvGraphicFramePr>
        <p:xfrm>
          <a:off x="6614905" y="2162058"/>
          <a:ext cx="1793445" cy="1828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8689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664966983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4171560713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4A0961AD-3BF9-4472-AD29-A87E0CC9F023}"/>
              </a:ext>
            </a:extLst>
          </p:cNvPr>
          <p:cNvSpPr/>
          <p:nvPr/>
        </p:nvSpPr>
        <p:spPr>
          <a:xfrm>
            <a:off x="5622310" y="2848739"/>
            <a:ext cx="345241" cy="31916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AACA82-A6A4-4813-86A9-6043D2B1C2B2}"/>
              </a:ext>
            </a:extLst>
          </p:cNvPr>
          <p:cNvSpPr txBox="1"/>
          <p:nvPr/>
        </p:nvSpPr>
        <p:spPr>
          <a:xfrm>
            <a:off x="1522666" y="4873436"/>
            <a:ext cx="8860854" cy="124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노드가 바뀌어서 변경되는 모든 행렬들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permutation set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permutation</a:t>
            </a:r>
            <a:r>
              <a:rPr lang="ko-KR" altLang="en-US">
                <a:sym typeface="Wingdings" panose="05000000000000000000" pitchFamily="2" charset="2"/>
              </a:rPr>
              <a:t>에 상관없게</a:t>
            </a:r>
            <a:r>
              <a:rPr lang="en-US" altLang="ko-KR">
                <a:sym typeface="Wingdings" panose="05000000000000000000" pitchFamily="2" charset="2"/>
              </a:rPr>
              <a:t>(</a:t>
            </a:r>
            <a:r>
              <a:rPr lang="en-US" altLang="ko-KR"/>
              <a:t>permutation invariance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r>
              <a:rPr lang="ko-KR" altLang="en-US">
                <a:sym typeface="Wingdings" panose="05000000000000000000" pitchFamily="2" charset="2"/>
              </a:rPr>
              <a:t> 학습되도록 하기 위한 </a:t>
            </a:r>
            <a:r>
              <a:rPr lang="en-US" altLang="ko-KR">
                <a:sym typeface="Wingdings" panose="05000000000000000000" pitchFamily="2" charset="2"/>
              </a:rPr>
              <a:t>layer</a:t>
            </a:r>
          </a:p>
          <a:p>
            <a:pPr algn="ctr"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*1</a:t>
            </a:r>
            <a:r>
              <a:rPr lang="ko-KR" altLang="en-US" sz="1600">
                <a:sym typeface="Wingdings" panose="05000000000000000000" pitchFamily="2" charset="2"/>
              </a:rPr>
              <a:t>차원 벡터 형태로 변환 후 활성화 함수 </a:t>
            </a:r>
            <a:r>
              <a:rPr lang="en-US" altLang="ko-KR" sz="1600">
                <a:sym typeface="Wingdings" panose="05000000000000000000" pitchFamily="2" charset="2"/>
              </a:rPr>
              <a:t> linear layer</a:t>
            </a:r>
            <a:endParaRPr lang="en-US" altLang="ko-KR">
              <a:sym typeface="Wingdings" panose="05000000000000000000" pitchFamily="2" charset="2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69E798F-85E9-4BC8-9D4B-D4A5ECC3CCBE}"/>
              </a:ext>
            </a:extLst>
          </p:cNvPr>
          <p:cNvGrpSpPr/>
          <p:nvPr/>
        </p:nvGrpSpPr>
        <p:grpSpPr>
          <a:xfrm>
            <a:off x="8856902" y="1709147"/>
            <a:ext cx="2475383" cy="2681809"/>
            <a:chOff x="7790447" y="2254545"/>
            <a:chExt cx="2872959" cy="321389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D3647D6-B68F-4160-A35C-12C6A05C67DE}"/>
                </a:ext>
              </a:extLst>
            </p:cNvPr>
            <p:cNvGrpSpPr/>
            <p:nvPr/>
          </p:nvGrpSpPr>
          <p:grpSpPr>
            <a:xfrm>
              <a:off x="7790447" y="2254545"/>
              <a:ext cx="2872959" cy="3213899"/>
              <a:chOff x="7654616" y="1758606"/>
              <a:chExt cx="2310840" cy="268308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0C656955-241D-4367-AE6C-0FF9A58D8AA8}"/>
                  </a:ext>
                </a:extLst>
              </p:cNvPr>
              <p:cNvSpPr/>
              <p:nvPr/>
            </p:nvSpPr>
            <p:spPr>
              <a:xfrm>
                <a:off x="7654616" y="2107463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77863D0-E971-4A4C-9502-37B8393B7053}"/>
                  </a:ext>
                </a:extLst>
              </p:cNvPr>
              <p:cNvSpPr/>
              <p:nvPr/>
            </p:nvSpPr>
            <p:spPr>
              <a:xfrm>
                <a:off x="9268559" y="1758606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A81E92A6-E98C-41B3-8411-4E8E6AF217BD}"/>
                  </a:ext>
                </a:extLst>
              </p:cNvPr>
              <p:cNvSpPr/>
              <p:nvPr/>
            </p:nvSpPr>
            <p:spPr>
              <a:xfrm>
                <a:off x="9166501" y="3219264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8C050EF-8F21-4D21-8F03-0F9C178AF1E7}"/>
                  </a:ext>
                </a:extLst>
              </p:cNvPr>
              <p:cNvSpPr/>
              <p:nvPr/>
            </p:nvSpPr>
            <p:spPr>
              <a:xfrm>
                <a:off x="8588832" y="2552929"/>
                <a:ext cx="630760" cy="638624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B305AE9-365D-474E-BE7C-4E8FDF4119B3}"/>
                  </a:ext>
                </a:extLst>
              </p:cNvPr>
              <p:cNvSpPr/>
              <p:nvPr/>
            </p:nvSpPr>
            <p:spPr>
              <a:xfrm>
                <a:off x="8666492" y="3912760"/>
                <a:ext cx="522413" cy="528927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D8477925-6459-4783-AEAB-A0EA0EB39031}"/>
                  </a:ext>
                </a:extLst>
              </p:cNvPr>
              <p:cNvCxnSpPr>
                <a:stCxn id="71" idx="6"/>
                <a:endCxn id="72" idx="2"/>
              </p:cNvCxnSpPr>
              <p:nvPr/>
            </p:nvCxnSpPr>
            <p:spPr>
              <a:xfrm flipV="1">
                <a:off x="8351513" y="2115158"/>
                <a:ext cx="917046" cy="348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85CAB23-B6B6-46AC-BD71-7B267FFBAD2E}"/>
                  </a:ext>
                </a:extLst>
              </p:cNvPr>
              <p:cNvCxnSpPr>
                <a:cxnSpLocks/>
                <a:stCxn id="71" idx="5"/>
                <a:endCxn id="74" idx="2"/>
              </p:cNvCxnSpPr>
              <p:nvPr/>
            </p:nvCxnSpPr>
            <p:spPr>
              <a:xfrm>
                <a:off x="8249455" y="2716136"/>
                <a:ext cx="339377" cy="156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ED8089C-81FC-4B81-A6EB-5358A09C9510}"/>
                  </a:ext>
                </a:extLst>
              </p:cNvPr>
              <p:cNvCxnSpPr>
                <a:cxnSpLocks/>
                <a:stCxn id="74" idx="7"/>
                <a:endCxn id="72" idx="3"/>
              </p:cNvCxnSpPr>
              <p:nvPr/>
            </p:nvCxnSpPr>
            <p:spPr>
              <a:xfrm flipV="1">
                <a:off x="9127219" y="2367279"/>
                <a:ext cx="243398" cy="279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639ACE5C-C5CF-493D-814C-17DE41FD372A}"/>
                  </a:ext>
                </a:extLst>
              </p:cNvPr>
              <p:cNvCxnSpPr>
                <a:cxnSpLocks/>
                <a:stCxn id="73" idx="1"/>
                <a:endCxn id="74" idx="5"/>
              </p:cNvCxnSpPr>
              <p:nvPr/>
            </p:nvCxnSpPr>
            <p:spPr>
              <a:xfrm flipH="1" flipV="1">
                <a:off x="9127220" y="3098028"/>
                <a:ext cx="141339" cy="225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E292B7E-2582-4D07-B6DC-4A9E81E194B1}"/>
                  </a:ext>
                </a:extLst>
              </p:cNvPr>
              <p:cNvCxnSpPr>
                <a:cxnSpLocks/>
                <a:stCxn id="75" idx="7"/>
                <a:endCxn id="73" idx="3"/>
              </p:cNvCxnSpPr>
              <p:nvPr/>
            </p:nvCxnSpPr>
            <p:spPr>
              <a:xfrm flipV="1">
                <a:off x="9112400" y="3827937"/>
                <a:ext cx="156159" cy="162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4C0798-7837-4CA2-B6EE-24019A02B6F7}"/>
                </a:ext>
              </a:extLst>
            </p:cNvPr>
            <p:cNvSpPr txBox="1"/>
            <p:nvPr/>
          </p:nvSpPr>
          <p:spPr>
            <a:xfrm>
              <a:off x="7831557" y="2933737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node4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E5D82-4F16-4DF2-B1D1-58C8C581ECAB}"/>
                </a:ext>
              </a:extLst>
            </p:cNvPr>
            <p:cNvSpPr txBox="1"/>
            <p:nvPr/>
          </p:nvSpPr>
          <p:spPr>
            <a:xfrm>
              <a:off x="9838097" y="2511374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node1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E0A7D9F-0D5D-4244-A5AC-3B65113B95E9}"/>
                    </a:ext>
                  </a:extLst>
                </p:cNvPr>
                <p:cNvSpPr txBox="1"/>
                <p:nvPr/>
              </p:nvSpPr>
              <p:spPr>
                <a:xfrm>
                  <a:off x="8959479" y="3404949"/>
                  <a:ext cx="784194" cy="36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E0A7D9F-0D5D-4244-A5AC-3B65113B9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9479" y="3404949"/>
                  <a:ext cx="784194" cy="368842"/>
                </a:xfrm>
                <a:prstGeom prst="rect">
                  <a:avLst/>
                </a:prstGeom>
                <a:blipFill>
                  <a:blip r:embed="rId3"/>
                  <a:stretch>
                    <a:fillRect l="-2703" t="-6000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6912CCD-A992-4DE1-B28B-EFB6376562CD}"/>
                </a:ext>
              </a:extLst>
            </p:cNvPr>
            <p:cNvSpPr txBox="1"/>
            <p:nvPr/>
          </p:nvSpPr>
          <p:spPr>
            <a:xfrm>
              <a:off x="9717219" y="4261985"/>
              <a:ext cx="784193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node2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C73FD7-A794-4C16-AEC2-BB2626E7C505}"/>
                </a:ext>
              </a:extLst>
            </p:cNvPr>
            <p:cNvSpPr txBox="1"/>
            <p:nvPr/>
          </p:nvSpPr>
          <p:spPr>
            <a:xfrm>
              <a:off x="8977266" y="4986333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node3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C6F5D0E-A4AF-49DA-B4A5-CBFF1FD22F7A}"/>
              </a:ext>
            </a:extLst>
          </p:cNvPr>
          <p:cNvSpPr txBox="1"/>
          <p:nvPr/>
        </p:nvSpPr>
        <p:spPr>
          <a:xfrm>
            <a:off x="2993853" y="1646902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66B39C-2C30-4556-B822-90DE167582CF}"/>
              </a:ext>
            </a:extLst>
          </p:cNvPr>
          <p:cNvSpPr txBox="1"/>
          <p:nvPr/>
        </p:nvSpPr>
        <p:spPr>
          <a:xfrm>
            <a:off x="5362466" y="1870544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②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1D9A30-DB23-4ED4-9A27-A66B881A5571}"/>
              </a:ext>
            </a:extLst>
          </p:cNvPr>
          <p:cNvSpPr txBox="1"/>
          <p:nvPr/>
        </p:nvSpPr>
        <p:spPr>
          <a:xfrm>
            <a:off x="4527801" y="2612425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③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C18DCF-3792-4FEE-8267-30AAEFE969B5}"/>
              </a:ext>
            </a:extLst>
          </p:cNvPr>
          <p:cNvSpPr txBox="1"/>
          <p:nvPr/>
        </p:nvSpPr>
        <p:spPr>
          <a:xfrm>
            <a:off x="5261565" y="3324905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④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9616EB-D5A2-43FA-AC87-2064613AB0BB}"/>
              </a:ext>
            </a:extLst>
          </p:cNvPr>
          <p:cNvSpPr txBox="1"/>
          <p:nvPr/>
        </p:nvSpPr>
        <p:spPr>
          <a:xfrm>
            <a:off x="4472901" y="3991912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⑤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F5D179-B2D6-46C6-A1D2-E2705181677E}"/>
              </a:ext>
            </a:extLst>
          </p:cNvPr>
          <p:cNvSpPr txBox="1"/>
          <p:nvPr/>
        </p:nvSpPr>
        <p:spPr>
          <a:xfrm>
            <a:off x="8961008" y="1646902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671946-7951-4F7A-8487-BDBA30C3367E}"/>
              </a:ext>
            </a:extLst>
          </p:cNvPr>
          <p:cNvSpPr txBox="1"/>
          <p:nvPr/>
        </p:nvSpPr>
        <p:spPr>
          <a:xfrm>
            <a:off x="10721884" y="1282124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②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ED0582-6FFD-4857-AD82-1A0A5C15F967}"/>
              </a:ext>
            </a:extLst>
          </p:cNvPr>
          <p:cNvSpPr txBox="1"/>
          <p:nvPr/>
        </p:nvSpPr>
        <p:spPr>
          <a:xfrm>
            <a:off x="10533312" y="2583608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③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B1A5F7-C133-45C3-B609-FD8794A0C9BC}"/>
              </a:ext>
            </a:extLst>
          </p:cNvPr>
          <p:cNvSpPr txBox="1"/>
          <p:nvPr/>
        </p:nvSpPr>
        <p:spPr>
          <a:xfrm>
            <a:off x="11195443" y="3298754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④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1080699-1815-428B-9F65-E225951E4774}"/>
              </a:ext>
            </a:extLst>
          </p:cNvPr>
          <p:cNvSpPr txBox="1"/>
          <p:nvPr/>
        </p:nvSpPr>
        <p:spPr>
          <a:xfrm>
            <a:off x="10517037" y="3939702"/>
            <a:ext cx="47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68875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909F2-F336-4484-9059-93D13DE0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prediction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34DA5-3941-4001-AA96-F64F01717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output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node, graph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2</a:t>
            </a:r>
            <a:r>
              <a:rPr lang="ko-KR" altLang="en-US" sz="1800"/>
              <a:t>개의 </a:t>
            </a:r>
            <a:r>
              <a:rPr lang="en-US" altLang="ko-KR" sz="1800"/>
              <a:t>input (matrix)</a:t>
            </a:r>
            <a:r>
              <a:rPr lang="ko-KR" altLang="en-US" sz="1800"/>
              <a:t>로부터 </a:t>
            </a:r>
            <a:r>
              <a:rPr lang="en-US" altLang="ko-KR" sz="1800"/>
              <a:t>1</a:t>
            </a:r>
            <a:r>
              <a:rPr lang="ko-KR" altLang="en-US" sz="1800"/>
              <a:t>개의 </a:t>
            </a:r>
            <a:r>
              <a:rPr lang="en-US" altLang="ko-KR" sz="1800"/>
              <a:t>output </a:t>
            </a:r>
            <a:r>
              <a:rPr lang="ko-KR" altLang="en-US" sz="1800"/>
              <a:t>생성</a:t>
            </a:r>
            <a:endParaRPr lang="en-US" altLang="ko-KR" sz="1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loss</a:t>
            </a:r>
            <a:r>
              <a:rPr lang="ko-KR" altLang="en-US" sz="2000"/>
              <a:t>에 따라 회귀</a:t>
            </a:r>
            <a:r>
              <a:rPr lang="en-US" altLang="ko-KR" sz="2000"/>
              <a:t>, </a:t>
            </a:r>
            <a:r>
              <a:rPr lang="ko-KR" altLang="en-US" sz="2000"/>
              <a:t>분류 문제 모두 가능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ko-KR" altLang="en-US" sz="1800"/>
              <a:t>회귀</a:t>
            </a:r>
            <a:r>
              <a:rPr lang="en-US" altLang="ko-KR" sz="1800"/>
              <a:t> : Mean Squared Error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분류 </a:t>
            </a:r>
            <a:r>
              <a:rPr lang="en-US" altLang="ko-KR" sz="1800"/>
              <a:t>: Cross Entropy Error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8493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958C-17FE-444C-83D0-4740C420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prediction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0703A-0F69-4E7B-ACC9-F54A84F06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prediction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노드간의 관계 학습 후 예측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ex) </a:t>
            </a:r>
            <a:r>
              <a:rPr lang="ko-KR" altLang="en-US" sz="1600"/>
              <a:t>추천 시스템</a:t>
            </a:r>
            <a:r>
              <a:rPr lang="en-US" altLang="ko-KR" sz="1600"/>
              <a:t>, </a:t>
            </a:r>
            <a:r>
              <a:rPr lang="ko-KR" altLang="en-US" sz="1600"/>
              <a:t>행동 예측</a:t>
            </a:r>
            <a:r>
              <a:rPr lang="en-US" altLang="ko-KR" sz="1600"/>
              <a:t>, </a:t>
            </a:r>
            <a:r>
              <a:rPr lang="ko-KR" altLang="en-US" sz="1600"/>
              <a:t>분자구조로 향기 예측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graph classification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그래프 자체를 분류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ex) </a:t>
            </a:r>
            <a:r>
              <a:rPr lang="ko-KR" altLang="en-US" sz="1600"/>
              <a:t>분자 구조 분류</a:t>
            </a:r>
            <a:r>
              <a:rPr lang="en-US" altLang="ko-KR" sz="1600"/>
              <a:t>, </a:t>
            </a:r>
            <a:r>
              <a:rPr lang="ko-KR" altLang="en-US" sz="1600"/>
              <a:t>악성 댓글 분류</a:t>
            </a:r>
            <a:r>
              <a:rPr lang="en-US" altLang="ko-KR" sz="1600"/>
              <a:t>, </a:t>
            </a:r>
            <a:r>
              <a:rPr lang="ko-KR" altLang="en-US" sz="1600"/>
              <a:t>논문 주제 분류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node classification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그래프를 구성하는 노드 레벨의 분류</a:t>
            </a:r>
            <a:endParaRPr lang="en-US" altLang="ko-KR" sz="1800"/>
          </a:p>
          <a:p>
            <a:pPr lvl="2"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6959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20C0-A0E4-4B86-B55D-B441C532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image generation from graph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91C612-6086-461F-9933-98D7899BD12E}"/>
              </a:ext>
            </a:extLst>
          </p:cNvPr>
          <p:cNvSpPr txBox="1"/>
          <p:nvPr/>
        </p:nvSpPr>
        <p:spPr>
          <a:xfrm>
            <a:off x="1504474" y="1463880"/>
            <a:ext cx="9326880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탐지된 물체들을 </a:t>
            </a:r>
            <a:r>
              <a:rPr lang="en-US" altLang="ko-KR"/>
              <a:t>graph</a:t>
            </a:r>
            <a:r>
              <a:rPr lang="ko-KR" altLang="en-US"/>
              <a:t>로 만들어 탐지뿐만 아니라 이미지에서의 관계까지 파악 가능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반대로 </a:t>
            </a:r>
            <a:r>
              <a:rPr lang="en-US" altLang="ko-KR"/>
              <a:t>graph</a:t>
            </a:r>
            <a:r>
              <a:rPr lang="ko-KR" altLang="en-US"/>
              <a:t>를 사용하여 이미지 생성 또한 가능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99227A8-160B-468F-B0D5-1F2FD5FEB62F}"/>
              </a:ext>
            </a:extLst>
          </p:cNvPr>
          <p:cNvGrpSpPr/>
          <p:nvPr/>
        </p:nvGrpSpPr>
        <p:grpSpPr>
          <a:xfrm>
            <a:off x="1693784" y="2453254"/>
            <a:ext cx="9122330" cy="3540124"/>
            <a:chOff x="2069704" y="2453254"/>
            <a:chExt cx="9122330" cy="3540124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3547A30-6BF1-4ADF-AD14-170EC038D2E5}"/>
                </a:ext>
              </a:extLst>
            </p:cNvPr>
            <p:cNvGrpSpPr/>
            <p:nvPr/>
          </p:nvGrpSpPr>
          <p:grpSpPr>
            <a:xfrm>
              <a:off x="2069704" y="2453254"/>
              <a:ext cx="3848897" cy="3540124"/>
              <a:chOff x="6386588" y="1756263"/>
              <a:chExt cx="3848897" cy="354012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AEA6261-960C-47A9-8486-89E32C89D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86588" y="1756263"/>
                <a:ext cx="3848897" cy="354012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3C7F2C7-3555-437B-A26F-D2D667777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17" y="2764439"/>
                <a:ext cx="863600" cy="8636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43F13A0-3E6F-4D76-9173-145FD7F97A6D}"/>
                </a:ext>
              </a:extLst>
            </p:cNvPr>
            <p:cNvGrpSpPr/>
            <p:nvPr/>
          </p:nvGrpSpPr>
          <p:grpSpPr>
            <a:xfrm>
              <a:off x="7559436" y="2959778"/>
              <a:ext cx="3632598" cy="2486435"/>
              <a:chOff x="3517900" y="3066772"/>
              <a:chExt cx="3632598" cy="248643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C99399-3407-4BDD-A40E-4F74F8002F0F}"/>
                  </a:ext>
                </a:extLst>
              </p:cNvPr>
              <p:cNvSpPr txBox="1"/>
              <p:nvPr/>
            </p:nvSpPr>
            <p:spPr>
              <a:xfrm>
                <a:off x="3517900" y="3258707"/>
                <a:ext cx="711200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man</a:t>
                </a:r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881806-5DA6-4F32-B6C8-68633FEDD7E7}"/>
                  </a:ext>
                </a:extLst>
              </p:cNvPr>
              <p:cNvSpPr txBox="1"/>
              <p:nvPr/>
            </p:nvSpPr>
            <p:spPr>
              <a:xfrm>
                <a:off x="5389880" y="5183875"/>
                <a:ext cx="711200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cat</a:t>
                </a:r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FABF3F-D4D9-4240-AD30-A2FD825CD9C3}"/>
                  </a:ext>
                </a:extLst>
              </p:cNvPr>
              <p:cNvSpPr txBox="1"/>
              <p:nvPr/>
            </p:nvSpPr>
            <p:spPr>
              <a:xfrm>
                <a:off x="5288280" y="4332300"/>
                <a:ext cx="904240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house</a:t>
                </a:r>
                <a:endParaRPr lang="ko-KR" altLang="en-US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8F48181-6D17-44D7-B5D0-2BC299586984}"/>
                  </a:ext>
                </a:extLst>
              </p:cNvPr>
              <p:cNvCxnSpPr>
                <a:cxnSpLocks/>
                <a:stCxn id="8" idx="0"/>
                <a:endCxn id="10" idx="2"/>
              </p:cNvCxnSpPr>
              <p:nvPr/>
            </p:nvCxnSpPr>
            <p:spPr>
              <a:xfrm flipH="1" flipV="1">
                <a:off x="5740400" y="4701632"/>
                <a:ext cx="5080" cy="4822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19D49B-CED9-4B96-A851-0F18297FEA56}"/>
                  </a:ext>
                </a:extLst>
              </p:cNvPr>
              <p:cNvSpPr txBox="1"/>
              <p:nvPr/>
            </p:nvSpPr>
            <p:spPr>
              <a:xfrm>
                <a:off x="5640070" y="4792359"/>
                <a:ext cx="1510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in front of</a:t>
                </a:r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3ED325-97EB-4DCE-8F73-80D66CC1D163}"/>
                  </a:ext>
                </a:extLst>
              </p:cNvPr>
              <p:cNvSpPr txBox="1"/>
              <p:nvPr/>
            </p:nvSpPr>
            <p:spPr>
              <a:xfrm>
                <a:off x="5185529" y="3262602"/>
                <a:ext cx="1135141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glasses</a:t>
                </a:r>
                <a:endParaRPr lang="ko-KR" altLang="en-US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2C62CFD7-E384-49BE-9F81-4D102D631DA1}"/>
                  </a:ext>
                </a:extLst>
              </p:cNvPr>
              <p:cNvCxnSpPr>
                <a:cxnSpLocks/>
                <a:stCxn id="6" idx="3"/>
                <a:endCxn id="17" idx="1"/>
              </p:cNvCxnSpPr>
              <p:nvPr/>
            </p:nvCxnSpPr>
            <p:spPr>
              <a:xfrm>
                <a:off x="4229100" y="3443373"/>
                <a:ext cx="956429" cy="3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BB59BF-D075-4B43-A406-0C8339A99584}"/>
                  </a:ext>
                </a:extLst>
              </p:cNvPr>
              <p:cNvSpPr txBox="1"/>
              <p:nvPr/>
            </p:nvSpPr>
            <p:spPr>
              <a:xfrm>
                <a:off x="4131118" y="3066772"/>
                <a:ext cx="1142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wearing</a:t>
                </a:r>
                <a:endParaRPr lang="ko-KR" altLang="en-US"/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ED745FF7-77D7-4ABF-94C7-FDD1638FA4C4}"/>
                  </a:ext>
                </a:extLst>
              </p:cNvPr>
              <p:cNvCxnSpPr>
                <a:cxnSpLocks/>
                <a:stCxn id="10" idx="0"/>
                <a:endCxn id="6" idx="2"/>
              </p:cNvCxnSpPr>
              <p:nvPr/>
            </p:nvCxnSpPr>
            <p:spPr>
              <a:xfrm flipH="1" flipV="1">
                <a:off x="3873500" y="3628039"/>
                <a:ext cx="1866900" cy="704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ECF24F-4C91-4785-8588-FA2833B379BB}"/>
                  </a:ext>
                </a:extLst>
              </p:cNvPr>
              <p:cNvSpPr txBox="1"/>
              <p:nvPr/>
            </p:nvSpPr>
            <p:spPr>
              <a:xfrm>
                <a:off x="4547511" y="3665391"/>
                <a:ext cx="1427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behind</a:t>
                </a:r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F347D2B-EFCA-43D0-A069-40EA2FABC577}"/>
                  </a:ext>
                </a:extLst>
              </p:cNvPr>
              <p:cNvSpPr txBox="1"/>
              <p:nvPr/>
            </p:nvSpPr>
            <p:spPr>
              <a:xfrm>
                <a:off x="3517900" y="4325031"/>
                <a:ext cx="711200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door</a:t>
                </a:r>
                <a:endParaRPr lang="ko-KR" altLang="en-US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66905976-CCD7-4644-8159-4A64B456FD22}"/>
                  </a:ext>
                </a:extLst>
              </p:cNvPr>
              <p:cNvCxnSpPr>
                <a:cxnSpLocks/>
                <a:stCxn id="33" idx="3"/>
                <a:endCxn id="10" idx="1"/>
              </p:cNvCxnSpPr>
              <p:nvPr/>
            </p:nvCxnSpPr>
            <p:spPr>
              <a:xfrm>
                <a:off x="4229100" y="4509697"/>
                <a:ext cx="1059180" cy="7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C98AE6-3A06-4C73-9284-776290BCD92A}"/>
                  </a:ext>
                </a:extLst>
              </p:cNvPr>
              <p:cNvSpPr txBox="1"/>
              <p:nvPr/>
            </p:nvSpPr>
            <p:spPr>
              <a:xfrm>
                <a:off x="4270459" y="4154903"/>
                <a:ext cx="86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of</a:t>
                </a:r>
                <a:endParaRPr lang="ko-KR" altLang="en-US"/>
              </a:p>
            </p:txBody>
          </p: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7265A6F-EBD0-42D7-8CDE-3802A9ACCF7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5918601" y="4218037"/>
              <a:ext cx="1390094" cy="52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06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292929"/>
                </a:solidFill>
                <a:effectLst/>
                <a:latin typeface="Bahnschrift Condensed" panose="020B0502040204020203" pitchFamily="34" charset="0"/>
              </a:rPr>
              <a:t>Graph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292929"/>
                </a:solidFill>
                <a:effectLst/>
                <a:latin typeface="Bahnschrift Condensed" panose="020B0502040204020203" pitchFamily="34" charset="0"/>
              </a:rPr>
              <a:t>Convolution Neural Network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292929"/>
                </a:solidFill>
                <a:effectLst/>
                <a:latin typeface="Bahnschrift Condensed" panose="020B0502040204020203" pitchFamily="34" charset="0"/>
              </a:rPr>
              <a:t>Graph Convolution Network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advanced ..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5724E-BEAD-439C-B2B1-7A3D25CB5A7B}"/>
              </a:ext>
            </a:extLst>
          </p:cNvPr>
          <p:cNvSpPr/>
          <p:nvPr/>
        </p:nvSpPr>
        <p:spPr>
          <a:xfrm>
            <a:off x="3677920" y="4795520"/>
            <a:ext cx="7934960" cy="1178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21D2-3EF5-484A-8B57-F5F03122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summary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D0C20-B9B6-4983-81A9-8E5980FF4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input data 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graph (node feature matrix, adjacency matrix)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training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graph convolution : </a:t>
            </a:r>
            <a:r>
              <a:rPr lang="ko-KR" altLang="en-US" sz="1800"/>
              <a:t>여러 개 거쳐 고도화된 정보 학습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read</a:t>
            </a:r>
            <a:r>
              <a:rPr lang="ko-KR" altLang="en-US" sz="1800"/>
              <a:t> </a:t>
            </a:r>
            <a:r>
              <a:rPr lang="en-US" altLang="ko-KR" sz="1800"/>
              <a:t>out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1</a:t>
            </a:r>
            <a:r>
              <a:rPr lang="ko-KR" altLang="en-US" sz="1800"/>
              <a:t>차원 벡터형태로 변형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노드의 배치에 상관 없도록 함</a:t>
            </a: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/>
              <a:t>predict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fully connected layer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회귀</a:t>
            </a:r>
            <a:r>
              <a:rPr lang="en-US" altLang="ko-KR" sz="1800">
                <a:sym typeface="Wingdings" panose="05000000000000000000" pitchFamily="2" charset="2"/>
              </a:rPr>
              <a:t>, </a:t>
            </a:r>
            <a:r>
              <a:rPr lang="ko-KR" altLang="en-US" sz="1800">
                <a:sym typeface="Wingdings" panose="05000000000000000000" pitchFamily="2" charset="2"/>
              </a:rPr>
              <a:t>분류 가능 </a:t>
            </a:r>
            <a:r>
              <a:rPr lang="en-US" altLang="ko-KR" sz="1800">
                <a:sym typeface="Wingdings" panose="05000000000000000000" pitchFamily="2" charset="2"/>
              </a:rPr>
              <a:t>(node level, graph level)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>
                <a:sym typeface="Wingdings" panose="05000000000000000000" pitchFamily="2" charset="2"/>
              </a:rPr>
              <a:t>layer</a:t>
            </a:r>
            <a:r>
              <a:rPr lang="ko-KR" altLang="en-US" sz="2000">
                <a:sym typeface="Wingdings" panose="05000000000000000000" pitchFamily="2" charset="2"/>
              </a:rPr>
              <a:t>마다 </a:t>
            </a:r>
            <a:r>
              <a:rPr lang="en-US" altLang="ko-KR" sz="2000">
                <a:sym typeface="Wingdings" panose="05000000000000000000" pitchFamily="2" charset="2"/>
              </a:rPr>
              <a:t>node feature matrix, weight</a:t>
            </a:r>
            <a:r>
              <a:rPr lang="ko-KR" altLang="en-US" sz="2000">
                <a:sym typeface="Wingdings" panose="05000000000000000000" pitchFamily="2" charset="2"/>
              </a:rPr>
              <a:t>가 갱신되며 훈련 </a:t>
            </a:r>
            <a:r>
              <a:rPr lang="en-US" altLang="ko-KR" sz="2000"/>
              <a:t> </a:t>
            </a:r>
          </a:p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40C89F2-60EA-410E-8FA4-2D0788DC9EF5}"/>
              </a:ext>
            </a:extLst>
          </p:cNvPr>
          <p:cNvGrpSpPr/>
          <p:nvPr/>
        </p:nvGrpSpPr>
        <p:grpSpPr>
          <a:xfrm>
            <a:off x="8900160" y="1786149"/>
            <a:ext cx="2062480" cy="3558963"/>
            <a:chOff x="9001760" y="1349269"/>
            <a:chExt cx="2062480" cy="355896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7D58E9B-B33D-4810-8E05-4FC274F10E3D}"/>
                </a:ext>
              </a:extLst>
            </p:cNvPr>
            <p:cNvGrpSpPr/>
            <p:nvPr/>
          </p:nvGrpSpPr>
          <p:grpSpPr>
            <a:xfrm>
              <a:off x="9001760" y="1949767"/>
              <a:ext cx="2062480" cy="2958465"/>
              <a:chOff x="7630160" y="1554480"/>
              <a:chExt cx="2062480" cy="295846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87C6047-E8F5-4303-A02D-3469DBE24FB9}"/>
                  </a:ext>
                </a:extLst>
              </p:cNvPr>
              <p:cNvSpPr/>
              <p:nvPr/>
            </p:nvSpPr>
            <p:spPr>
              <a:xfrm>
                <a:off x="7630160" y="1554480"/>
                <a:ext cx="2062480" cy="518160"/>
              </a:xfrm>
              <a:prstGeom prst="rect">
                <a:avLst/>
              </a:prstGeom>
              <a:solidFill>
                <a:srgbClr val="F4C4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graph convolution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1B337D9-353F-4C2F-9389-7596B838CCBF}"/>
                  </a:ext>
                </a:extLst>
              </p:cNvPr>
              <p:cNvSpPr/>
              <p:nvPr/>
            </p:nvSpPr>
            <p:spPr>
              <a:xfrm>
                <a:off x="7630160" y="2367915"/>
                <a:ext cx="2062480" cy="518160"/>
              </a:xfrm>
              <a:prstGeom prst="rect">
                <a:avLst/>
              </a:prstGeom>
              <a:solidFill>
                <a:srgbClr val="F4C4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graph convolution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F91298D-B409-4ABE-A5F5-5A9E7AA3CB38}"/>
                  </a:ext>
                </a:extLst>
              </p:cNvPr>
              <p:cNvSpPr/>
              <p:nvPr/>
            </p:nvSpPr>
            <p:spPr>
              <a:xfrm>
                <a:off x="7630160" y="3181350"/>
                <a:ext cx="2062480" cy="5181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read out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EF1B14D-654B-4381-B131-EF276071DB48}"/>
                  </a:ext>
                </a:extLst>
              </p:cNvPr>
              <p:cNvSpPr/>
              <p:nvPr/>
            </p:nvSpPr>
            <p:spPr>
              <a:xfrm>
                <a:off x="7630160" y="3994785"/>
                <a:ext cx="2062480" cy="51816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fully connected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CBDDE7-A137-41E7-AAE9-229BE3E5886A}"/>
                </a:ext>
              </a:extLst>
            </p:cNvPr>
            <p:cNvSpPr txBox="1"/>
            <p:nvPr/>
          </p:nvSpPr>
          <p:spPr>
            <a:xfrm>
              <a:off x="9225280" y="1349269"/>
              <a:ext cx="161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input graph</a:t>
              </a:r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6B5ABC9-7B7B-4359-819D-A0E35220A776}"/>
                </a:ext>
              </a:extLst>
            </p:cNvPr>
            <p:cNvCxnSpPr>
              <a:stCxn id="18" idx="2"/>
              <a:endCxn id="4" idx="0"/>
            </p:cNvCxnSpPr>
            <p:nvPr/>
          </p:nvCxnSpPr>
          <p:spPr>
            <a:xfrm>
              <a:off x="10033000" y="1718601"/>
              <a:ext cx="0" cy="231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2CFEA49-6138-42DD-B4FC-835652350CFF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10033000" y="2467927"/>
              <a:ext cx="0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E55B5C1-DB06-45AC-95D3-81EC4F61AEE0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0033000" y="3281362"/>
              <a:ext cx="0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034E1FC-9D7D-43F1-9E5B-37435FC0C113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10033000" y="4094797"/>
              <a:ext cx="0" cy="295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62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DC4F0-CBF1-4D3D-9E08-DB8DD78E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inception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9BF7C-1242-4E01-B82A-BC3FA3E1DC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inception module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다양한 크기의 필터를 사용하고</a:t>
            </a:r>
            <a:r>
              <a:rPr lang="en-US" altLang="ko-KR" sz="1800"/>
              <a:t>, concatenate</a:t>
            </a:r>
            <a:r>
              <a:rPr lang="ko-KR" altLang="en-US" sz="1800"/>
              <a:t>하여 다음 레이어로 입력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800"/>
              <a:t>필터가 많을수록 더 큰 범위의 값을 학습 가능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거리가 얼마인 노드까지 포함할 것인지 </a:t>
            </a: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/>
              <a:t>graph convolution</a:t>
            </a:r>
            <a:r>
              <a:rPr lang="ko-KR" altLang="en-US" sz="2000"/>
              <a:t> 횟수 </a:t>
            </a:r>
            <a:r>
              <a:rPr lang="en-US" altLang="ko-KR" sz="2000"/>
              <a:t>== </a:t>
            </a:r>
            <a:r>
              <a:rPr lang="ko-KR" altLang="en-US" sz="2000"/>
              <a:t>거리</a:t>
            </a:r>
            <a:endParaRPr lang="en-US" altLang="ko-KR" sz="2000"/>
          </a:p>
          <a:p>
            <a:pPr lvl="1">
              <a:lnSpc>
                <a:spcPct val="150000"/>
              </a:lnSpc>
            </a:pPr>
            <a:r>
              <a:rPr lang="en-US" altLang="ko-KR" sz="1800"/>
              <a:t>1</a:t>
            </a:r>
            <a:r>
              <a:rPr lang="ko-KR" altLang="en-US" sz="1800"/>
              <a:t>번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거리가 </a:t>
            </a:r>
            <a:r>
              <a:rPr lang="en-US" altLang="ko-KR" sz="1800">
                <a:sym typeface="Wingdings" panose="05000000000000000000" pitchFamily="2" charset="2"/>
              </a:rPr>
              <a:t>1</a:t>
            </a:r>
            <a:r>
              <a:rPr lang="ko-KR" altLang="en-US" sz="1800">
                <a:sym typeface="Wingdings" panose="05000000000000000000" pitchFamily="2" charset="2"/>
              </a:rPr>
              <a:t>인 노드들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sym typeface="Wingdings" panose="05000000000000000000" pitchFamily="2" charset="2"/>
              </a:rPr>
              <a:t>2</a:t>
            </a:r>
            <a:r>
              <a:rPr lang="ko-KR" altLang="en-US" sz="1800">
                <a:sym typeface="Wingdings" panose="05000000000000000000" pitchFamily="2" charset="2"/>
              </a:rPr>
              <a:t>번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거리가 </a:t>
            </a:r>
            <a:r>
              <a:rPr lang="en-US" altLang="ko-KR" sz="1800">
                <a:sym typeface="Wingdings" panose="05000000000000000000" pitchFamily="2" charset="2"/>
              </a:rPr>
              <a:t>2</a:t>
            </a:r>
            <a:r>
              <a:rPr lang="ko-KR" altLang="en-US" sz="1800">
                <a:sym typeface="Wingdings" panose="05000000000000000000" pitchFamily="2" charset="2"/>
              </a:rPr>
              <a:t>인 노드들의 정보까지 반영</a:t>
            </a: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29A266B-720C-4839-83AA-C190496BA07A}"/>
              </a:ext>
            </a:extLst>
          </p:cNvPr>
          <p:cNvGrpSpPr/>
          <p:nvPr/>
        </p:nvGrpSpPr>
        <p:grpSpPr>
          <a:xfrm>
            <a:off x="1127431" y="4107708"/>
            <a:ext cx="4437539" cy="2285207"/>
            <a:chOff x="6990080" y="3423840"/>
            <a:chExt cx="4437539" cy="2285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FDC8B1-FB04-45AB-85F1-57F99672EA43}"/>
                </a:ext>
              </a:extLst>
            </p:cNvPr>
            <p:cNvSpPr txBox="1"/>
            <p:nvPr/>
          </p:nvSpPr>
          <p:spPr>
            <a:xfrm>
              <a:off x="8178800" y="3423840"/>
              <a:ext cx="204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input</a:t>
              </a:r>
              <a:r>
                <a:rPr lang="ko-KR" altLang="en-US"/>
                <a:t> </a:t>
              </a:r>
              <a:r>
                <a:rPr lang="en-US" altLang="ko-KR"/>
                <a:t>graph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1229E-CB56-4AEC-9991-25506479CCC0}"/>
                </a:ext>
              </a:extLst>
            </p:cNvPr>
            <p:cNvSpPr txBox="1"/>
            <p:nvPr/>
          </p:nvSpPr>
          <p:spPr>
            <a:xfrm>
              <a:off x="6990080" y="4090934"/>
              <a:ext cx="2042160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graph covolution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D1872-6967-4765-88F9-65A3551DF3B1}"/>
                </a:ext>
              </a:extLst>
            </p:cNvPr>
            <p:cNvSpPr txBox="1"/>
            <p:nvPr/>
          </p:nvSpPr>
          <p:spPr>
            <a:xfrm>
              <a:off x="9385459" y="4100855"/>
              <a:ext cx="2042160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graph covolution</a:t>
              </a:r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7B162C-DE53-41C6-BEEC-BEB8C947C099}"/>
                </a:ext>
              </a:extLst>
            </p:cNvPr>
            <p:cNvSpPr txBox="1"/>
            <p:nvPr/>
          </p:nvSpPr>
          <p:spPr>
            <a:xfrm>
              <a:off x="9385459" y="4689486"/>
              <a:ext cx="2042160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graph covolution</a:t>
              </a:r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1A0EB0-FD52-4308-B7D9-F765EE48391C}"/>
                </a:ext>
              </a:extLst>
            </p:cNvPr>
            <p:cNvSpPr txBox="1"/>
            <p:nvPr/>
          </p:nvSpPr>
          <p:spPr>
            <a:xfrm>
              <a:off x="7729220" y="5339715"/>
              <a:ext cx="294132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filter concatenation</a:t>
              </a:r>
              <a:endParaRPr lang="ko-KR" altLang="en-US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94CF7FFF-F44B-49C4-A6E2-C25553B641B7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rot="5400000">
              <a:off x="8456639" y="3347693"/>
              <a:ext cx="297762" cy="11887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2694FC46-4482-4A79-9D48-705F8B61CCF0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16200000" flipH="1">
              <a:off x="9649368" y="3343683"/>
              <a:ext cx="307683" cy="1206659"/>
            </a:xfrm>
            <a:prstGeom prst="bentConnector3">
              <a:avLst>
                <a:gd name="adj1" fmla="val 483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DEF2405-90ED-439B-A5C9-BEC32AE5D8CF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 rot="5400000">
              <a:off x="9662762" y="4595937"/>
              <a:ext cx="280897" cy="12066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4098B6DB-49A0-456C-B685-F58AA5D63646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rot="16200000" flipH="1">
              <a:off x="8165796" y="4305630"/>
              <a:ext cx="879449" cy="1188720"/>
            </a:xfrm>
            <a:prstGeom prst="bentConnector3">
              <a:avLst>
                <a:gd name="adj1" fmla="val 835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EC5B2E6-0A21-445C-AB28-962535A5C74A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10406539" y="4470187"/>
              <a:ext cx="0" cy="219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260247D-A7DB-455E-9995-BBCE089E4760}"/>
              </a:ext>
            </a:extLst>
          </p:cNvPr>
          <p:cNvGrpSpPr/>
          <p:nvPr/>
        </p:nvGrpSpPr>
        <p:grpSpPr>
          <a:xfrm>
            <a:off x="9094666" y="3402842"/>
            <a:ext cx="2475383" cy="2681809"/>
            <a:chOff x="7790447" y="2254545"/>
            <a:chExt cx="2872959" cy="321389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AD37DBC-7EB6-4850-A905-D5A883549A42}"/>
                </a:ext>
              </a:extLst>
            </p:cNvPr>
            <p:cNvGrpSpPr/>
            <p:nvPr/>
          </p:nvGrpSpPr>
          <p:grpSpPr>
            <a:xfrm>
              <a:off x="7790447" y="2254545"/>
              <a:ext cx="2872959" cy="3213899"/>
              <a:chOff x="7654616" y="1758606"/>
              <a:chExt cx="2310840" cy="2683081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601E423-0D27-41C5-82B6-92057E97543C}"/>
                  </a:ext>
                </a:extLst>
              </p:cNvPr>
              <p:cNvSpPr/>
              <p:nvPr/>
            </p:nvSpPr>
            <p:spPr>
              <a:xfrm>
                <a:off x="7654616" y="2107463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0B89B29-8222-47C3-9B3D-C503CA9C4BB8}"/>
                  </a:ext>
                </a:extLst>
              </p:cNvPr>
              <p:cNvSpPr/>
              <p:nvPr/>
            </p:nvSpPr>
            <p:spPr>
              <a:xfrm>
                <a:off x="9268559" y="1758606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4C53A00-5030-485A-AD92-A87289E024AD}"/>
                  </a:ext>
                </a:extLst>
              </p:cNvPr>
              <p:cNvSpPr/>
              <p:nvPr/>
            </p:nvSpPr>
            <p:spPr>
              <a:xfrm>
                <a:off x="9166501" y="3219264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06195C90-FF88-41A4-AE2F-F9E22D872971}"/>
                  </a:ext>
                </a:extLst>
              </p:cNvPr>
              <p:cNvSpPr/>
              <p:nvPr/>
            </p:nvSpPr>
            <p:spPr>
              <a:xfrm>
                <a:off x="8588832" y="2552929"/>
                <a:ext cx="630760" cy="638624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F45669FE-2978-45BF-A12E-E3F7ED007472}"/>
                  </a:ext>
                </a:extLst>
              </p:cNvPr>
              <p:cNvSpPr/>
              <p:nvPr/>
            </p:nvSpPr>
            <p:spPr>
              <a:xfrm>
                <a:off x="8666492" y="3912760"/>
                <a:ext cx="522413" cy="528927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D68B7FD7-EEAB-403D-A14A-A8646DF71E54}"/>
                  </a:ext>
                </a:extLst>
              </p:cNvPr>
              <p:cNvCxnSpPr>
                <a:stCxn id="42" idx="6"/>
                <a:endCxn id="43" idx="2"/>
              </p:cNvCxnSpPr>
              <p:nvPr/>
            </p:nvCxnSpPr>
            <p:spPr>
              <a:xfrm flipV="1">
                <a:off x="8351513" y="2115158"/>
                <a:ext cx="917046" cy="348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59131FEA-9B19-4959-AC1F-EA741EFE225E}"/>
                  </a:ext>
                </a:extLst>
              </p:cNvPr>
              <p:cNvCxnSpPr>
                <a:cxnSpLocks/>
                <a:stCxn id="42" idx="5"/>
                <a:endCxn id="45" idx="2"/>
              </p:cNvCxnSpPr>
              <p:nvPr/>
            </p:nvCxnSpPr>
            <p:spPr>
              <a:xfrm>
                <a:off x="8249455" y="2716136"/>
                <a:ext cx="339377" cy="156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E4616774-B637-44D6-ADC6-D07502F411E2}"/>
                  </a:ext>
                </a:extLst>
              </p:cNvPr>
              <p:cNvCxnSpPr>
                <a:cxnSpLocks/>
                <a:stCxn id="45" idx="7"/>
                <a:endCxn id="43" idx="3"/>
              </p:cNvCxnSpPr>
              <p:nvPr/>
            </p:nvCxnSpPr>
            <p:spPr>
              <a:xfrm flipV="1">
                <a:off x="9127219" y="2367279"/>
                <a:ext cx="243398" cy="279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F0080BF0-0408-4290-B883-FC86F62F1830}"/>
                  </a:ext>
                </a:extLst>
              </p:cNvPr>
              <p:cNvCxnSpPr>
                <a:cxnSpLocks/>
                <a:stCxn id="44" idx="1"/>
                <a:endCxn id="45" idx="5"/>
              </p:cNvCxnSpPr>
              <p:nvPr/>
            </p:nvCxnSpPr>
            <p:spPr>
              <a:xfrm flipH="1" flipV="1">
                <a:off x="9127220" y="3098028"/>
                <a:ext cx="141339" cy="225668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65A9E75-B268-4399-8302-79C6E854B28C}"/>
                  </a:ext>
                </a:extLst>
              </p:cNvPr>
              <p:cNvCxnSpPr>
                <a:cxnSpLocks/>
                <a:stCxn id="46" idx="7"/>
                <a:endCxn id="44" idx="3"/>
              </p:cNvCxnSpPr>
              <p:nvPr/>
            </p:nvCxnSpPr>
            <p:spPr>
              <a:xfrm flipV="1">
                <a:off x="9112400" y="3827937"/>
                <a:ext cx="156159" cy="16228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067AC85-AF6F-4E8D-B865-83008A961CDE}"/>
                    </a:ext>
                  </a:extLst>
                </p:cNvPr>
                <p:cNvSpPr txBox="1"/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067AC85-AF6F-4E8D-B865-83008A961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blipFill>
                  <a:blip r:embed="rId2"/>
                  <a:stretch>
                    <a:fillRect l="-2703" t="-5882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9FEDA8-B3FF-4B94-A2F3-A22A5FF9649B}"/>
                </a:ext>
              </a:extLst>
            </p:cNvPr>
            <p:cNvSpPr txBox="1"/>
            <p:nvPr/>
          </p:nvSpPr>
          <p:spPr>
            <a:xfrm>
              <a:off x="9838097" y="2511374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node1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0A672C-CD8F-4FFD-8FBE-868AF8CE4EC0}"/>
                </a:ext>
              </a:extLst>
            </p:cNvPr>
            <p:cNvSpPr txBox="1"/>
            <p:nvPr/>
          </p:nvSpPr>
          <p:spPr>
            <a:xfrm>
              <a:off x="8959479" y="3404949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node2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D88205-55C3-47F8-8CDA-B2547C5D1F6B}"/>
                </a:ext>
              </a:extLst>
            </p:cNvPr>
            <p:cNvSpPr txBox="1"/>
            <p:nvPr/>
          </p:nvSpPr>
          <p:spPr>
            <a:xfrm>
              <a:off x="9717219" y="4261985"/>
              <a:ext cx="784193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node3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29F69-E5BD-412D-9C41-F11DBD03734A}"/>
                </a:ext>
              </a:extLst>
            </p:cNvPr>
            <p:cNvSpPr txBox="1"/>
            <p:nvPr/>
          </p:nvSpPr>
          <p:spPr>
            <a:xfrm>
              <a:off x="8977266" y="4986333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node4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0084FE-6667-4348-AEBF-2AFC1E63E9E1}"/>
              </a:ext>
            </a:extLst>
          </p:cNvPr>
          <p:cNvGrpSpPr/>
          <p:nvPr/>
        </p:nvGrpSpPr>
        <p:grpSpPr>
          <a:xfrm>
            <a:off x="6082473" y="3402842"/>
            <a:ext cx="2475383" cy="2681809"/>
            <a:chOff x="7790447" y="2254545"/>
            <a:chExt cx="2872959" cy="321389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38DBB978-3C0A-412A-8075-7542A1C9EAD8}"/>
                </a:ext>
              </a:extLst>
            </p:cNvPr>
            <p:cNvGrpSpPr/>
            <p:nvPr/>
          </p:nvGrpSpPr>
          <p:grpSpPr>
            <a:xfrm>
              <a:off x="7790447" y="2254545"/>
              <a:ext cx="2872959" cy="3213899"/>
              <a:chOff x="7654616" y="1758606"/>
              <a:chExt cx="2310840" cy="2683081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1687048-1753-49AE-8A89-534CE09580BF}"/>
                  </a:ext>
                </a:extLst>
              </p:cNvPr>
              <p:cNvSpPr/>
              <p:nvPr/>
            </p:nvSpPr>
            <p:spPr>
              <a:xfrm>
                <a:off x="7654616" y="2107463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DDB0C6A-789B-46E7-A214-5DB58F4849C1}"/>
                  </a:ext>
                </a:extLst>
              </p:cNvPr>
              <p:cNvSpPr/>
              <p:nvPr/>
            </p:nvSpPr>
            <p:spPr>
              <a:xfrm>
                <a:off x="9268559" y="1758606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C2969A44-3895-494A-A335-9C587E92B8BD}"/>
                  </a:ext>
                </a:extLst>
              </p:cNvPr>
              <p:cNvSpPr/>
              <p:nvPr/>
            </p:nvSpPr>
            <p:spPr>
              <a:xfrm>
                <a:off x="9166501" y="3219264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11C26273-1B4D-445E-A14C-578881B4DCF9}"/>
                  </a:ext>
                </a:extLst>
              </p:cNvPr>
              <p:cNvSpPr/>
              <p:nvPr/>
            </p:nvSpPr>
            <p:spPr>
              <a:xfrm>
                <a:off x="8588832" y="2552929"/>
                <a:ext cx="630760" cy="638624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23754EAB-2DA1-45EF-86D4-E15049C5CABB}"/>
                  </a:ext>
                </a:extLst>
              </p:cNvPr>
              <p:cNvSpPr/>
              <p:nvPr/>
            </p:nvSpPr>
            <p:spPr>
              <a:xfrm>
                <a:off x="8666492" y="3912760"/>
                <a:ext cx="522413" cy="528927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0BB78F2-0748-415C-A8C6-DB9C71E56D95}"/>
                  </a:ext>
                </a:extLst>
              </p:cNvPr>
              <p:cNvCxnSpPr>
                <a:stCxn id="101" idx="6"/>
                <a:endCxn id="102" idx="2"/>
              </p:cNvCxnSpPr>
              <p:nvPr/>
            </p:nvCxnSpPr>
            <p:spPr>
              <a:xfrm flipV="1">
                <a:off x="8351513" y="2115158"/>
                <a:ext cx="917046" cy="348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191CA171-FBF1-4E3F-889F-ABDA9214F405}"/>
                  </a:ext>
                </a:extLst>
              </p:cNvPr>
              <p:cNvCxnSpPr>
                <a:cxnSpLocks/>
                <a:stCxn id="101" idx="5"/>
                <a:endCxn id="104" idx="2"/>
              </p:cNvCxnSpPr>
              <p:nvPr/>
            </p:nvCxnSpPr>
            <p:spPr>
              <a:xfrm>
                <a:off x="8249455" y="2716136"/>
                <a:ext cx="339377" cy="156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74411AE0-B335-4864-9912-5AEC669EF99A}"/>
                  </a:ext>
                </a:extLst>
              </p:cNvPr>
              <p:cNvCxnSpPr>
                <a:cxnSpLocks/>
                <a:stCxn id="104" idx="7"/>
                <a:endCxn id="102" idx="3"/>
              </p:cNvCxnSpPr>
              <p:nvPr/>
            </p:nvCxnSpPr>
            <p:spPr>
              <a:xfrm flipV="1">
                <a:off x="9127219" y="2367279"/>
                <a:ext cx="243398" cy="279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10DE484E-1541-40E7-B041-95B98F1FADF0}"/>
                  </a:ext>
                </a:extLst>
              </p:cNvPr>
              <p:cNvCxnSpPr>
                <a:cxnSpLocks/>
                <a:stCxn id="103" idx="1"/>
                <a:endCxn id="104" idx="5"/>
              </p:cNvCxnSpPr>
              <p:nvPr/>
            </p:nvCxnSpPr>
            <p:spPr>
              <a:xfrm flipH="1" flipV="1">
                <a:off x="9127220" y="3098028"/>
                <a:ext cx="141339" cy="225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F715361-B6DE-49C5-BB09-229406B376FD}"/>
                  </a:ext>
                </a:extLst>
              </p:cNvPr>
              <p:cNvCxnSpPr>
                <a:cxnSpLocks/>
                <a:stCxn id="105" idx="7"/>
                <a:endCxn id="103" idx="3"/>
              </p:cNvCxnSpPr>
              <p:nvPr/>
            </p:nvCxnSpPr>
            <p:spPr>
              <a:xfrm flipV="1">
                <a:off x="9112400" y="3827937"/>
                <a:ext cx="156159" cy="16228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BF2DF2D-15E9-43A4-B323-73192BA2E724}"/>
                    </a:ext>
                  </a:extLst>
                </p:cNvPr>
                <p:cNvSpPr txBox="1"/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BF2DF2D-15E9-43A4-B323-73192BA2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blipFill>
                  <a:blip r:embed="rId3"/>
                  <a:stretch>
                    <a:fillRect l="-2727" t="-5882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BDE9FD8-B86E-4EC9-916F-BB116D00B320}"/>
                </a:ext>
              </a:extLst>
            </p:cNvPr>
            <p:cNvSpPr txBox="1"/>
            <p:nvPr/>
          </p:nvSpPr>
          <p:spPr>
            <a:xfrm>
              <a:off x="9838097" y="2511374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node1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48F14D-6740-4DA6-BAEC-8005818F3C47}"/>
                </a:ext>
              </a:extLst>
            </p:cNvPr>
            <p:cNvSpPr txBox="1"/>
            <p:nvPr/>
          </p:nvSpPr>
          <p:spPr>
            <a:xfrm>
              <a:off x="8959479" y="3404949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node2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937095D-2079-4824-8E86-DAE5C93FA2D9}"/>
                </a:ext>
              </a:extLst>
            </p:cNvPr>
            <p:cNvSpPr txBox="1"/>
            <p:nvPr/>
          </p:nvSpPr>
          <p:spPr>
            <a:xfrm>
              <a:off x="9717219" y="4261985"/>
              <a:ext cx="784193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node3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2B2E717-E080-4376-A9F4-840A4737BD01}"/>
                </a:ext>
              </a:extLst>
            </p:cNvPr>
            <p:cNvSpPr txBox="1"/>
            <p:nvPr/>
          </p:nvSpPr>
          <p:spPr>
            <a:xfrm>
              <a:off x="8977266" y="4986333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node4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903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B29BE-8D3B-4376-BDB5-C9540536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attention 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B5C7D5A-904E-4318-9F31-A4E3D1C809A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/>
                  <a:t>하나의 노드의 갱신할 때 관련 노드들은 모두 같은 비율로 반영 </a:t>
                </a:r>
                <a:r>
                  <a:rPr lang="en-US" altLang="ko-KR" sz="2000">
                    <a:sym typeface="Wingdings" panose="05000000000000000000" pitchFamily="2" charset="2"/>
                  </a:rPr>
                  <a:t> Graph Attention Networks(GAT)</a:t>
                </a:r>
                <a:endParaRPr lang="en-US" altLang="ko-KR" sz="200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/>
                  <a:t>적절한 비율을 정하여 노드마다 다르게 적용</a:t>
                </a:r>
                <a:endParaRPr lang="en-US" altLang="ko-KR" sz="200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/>
                  <a:t>해당 비율은 행렬</a:t>
                </a:r>
                <a:r>
                  <a:rPr lang="en-US" altLang="ko-KR" sz="1800"/>
                  <a:t>(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/>
                  <a:t>)</a:t>
                </a:r>
                <a:r>
                  <a:rPr lang="ko-KR" altLang="en-US" sz="1800"/>
                  <a:t> 형태로 곱함 </a:t>
                </a:r>
                <a:r>
                  <a:rPr lang="en-US" altLang="ko-KR" sz="1800"/>
                  <a:t>(</a:t>
                </a:r>
                <a:r>
                  <a:rPr lang="ko-KR" altLang="en-US" sz="1800"/>
                  <a:t>행렬 곱</a:t>
                </a:r>
                <a:r>
                  <a:rPr lang="en-US" altLang="ko-KR" sz="1800"/>
                  <a:t>x)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baseline="-25000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altLang="ko-KR" sz="18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ko-KR" altLang="en-US" sz="1800">
                    <a:sym typeface="Wingdings" panose="05000000000000000000" pitchFamily="2" charset="2"/>
                  </a:rPr>
                  <a:t>번째</a:t>
                </a:r>
                <a:r>
                  <a:rPr lang="en-US" altLang="ko-KR" sz="180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ko-KR" altLang="en-US" sz="1800">
                    <a:sym typeface="Wingdings" panose="05000000000000000000" pitchFamily="2" charset="2"/>
                  </a:rPr>
                  <a:t>번째 노드 간의 상관관계의 중요도</a:t>
                </a:r>
                <a:r>
                  <a:rPr lang="en-US" altLang="ko-KR" sz="1800">
                    <a:sym typeface="Wingdings" panose="05000000000000000000" pitchFamily="2" charset="2"/>
                  </a:rPr>
                  <a:t> </a:t>
                </a:r>
                <a:endParaRPr lang="en-US" altLang="ko-KR" sz="180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B5C7D5A-904E-4318-9F31-A4E3D1C80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r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FAFDF107-55FB-41F3-A7B9-2F41C2146A5D}"/>
              </a:ext>
            </a:extLst>
          </p:cNvPr>
          <p:cNvGrpSpPr/>
          <p:nvPr/>
        </p:nvGrpSpPr>
        <p:grpSpPr>
          <a:xfrm>
            <a:off x="4871062" y="2896459"/>
            <a:ext cx="6173037" cy="2809016"/>
            <a:chOff x="3773782" y="2662178"/>
            <a:chExt cx="6173037" cy="280901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0F327C-5129-4DD8-9BB6-1B1C19275A6B}"/>
                </a:ext>
              </a:extLst>
            </p:cNvPr>
            <p:cNvGrpSpPr/>
            <p:nvPr/>
          </p:nvGrpSpPr>
          <p:grpSpPr>
            <a:xfrm>
              <a:off x="7292051" y="2662178"/>
              <a:ext cx="2654768" cy="2809016"/>
              <a:chOff x="7790447" y="2254545"/>
              <a:chExt cx="2872959" cy="321389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A638757-741F-4BFA-BA4B-4FFB03EF1E8C}"/>
                  </a:ext>
                </a:extLst>
              </p:cNvPr>
              <p:cNvGrpSpPr/>
              <p:nvPr/>
            </p:nvGrpSpPr>
            <p:grpSpPr>
              <a:xfrm>
                <a:off x="7790447" y="2254545"/>
                <a:ext cx="2872959" cy="3213899"/>
                <a:chOff x="7654616" y="1758606"/>
                <a:chExt cx="2310840" cy="2683081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CE927ACC-C0A2-4565-8457-200D407E92F3}"/>
                    </a:ext>
                  </a:extLst>
                </p:cNvPr>
                <p:cNvSpPr/>
                <p:nvPr/>
              </p:nvSpPr>
              <p:spPr>
                <a:xfrm>
                  <a:off x="7654616" y="2107463"/>
                  <a:ext cx="696897" cy="713105"/>
                </a:xfrm>
                <a:prstGeom prst="ellipse">
                  <a:avLst/>
                </a:prstGeom>
                <a:solidFill>
                  <a:srgbClr val="E59FC4">
                    <a:alpha val="69804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E8F54858-7CB5-4ACB-8F87-C3F1004B04A6}"/>
                    </a:ext>
                  </a:extLst>
                </p:cNvPr>
                <p:cNvSpPr/>
                <p:nvPr/>
              </p:nvSpPr>
              <p:spPr>
                <a:xfrm>
                  <a:off x="9268559" y="1758606"/>
                  <a:ext cx="696897" cy="713105"/>
                </a:xfrm>
                <a:prstGeom prst="ellipse">
                  <a:avLst/>
                </a:prstGeom>
                <a:solidFill>
                  <a:srgbClr val="E59FC4">
                    <a:alpha val="69804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7D442398-2E42-4F88-B4F0-BEB1F3915AB8}"/>
                    </a:ext>
                  </a:extLst>
                </p:cNvPr>
                <p:cNvSpPr/>
                <p:nvPr/>
              </p:nvSpPr>
              <p:spPr>
                <a:xfrm>
                  <a:off x="9166501" y="3219264"/>
                  <a:ext cx="696897" cy="713105"/>
                </a:xfrm>
                <a:prstGeom prst="ellipse">
                  <a:avLst/>
                </a:prstGeom>
                <a:solidFill>
                  <a:srgbClr val="E59FC4">
                    <a:alpha val="69804"/>
                  </a:srgb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9C08B200-261E-4962-9430-C0C045946865}"/>
                    </a:ext>
                  </a:extLst>
                </p:cNvPr>
                <p:cNvSpPr/>
                <p:nvPr/>
              </p:nvSpPr>
              <p:spPr>
                <a:xfrm>
                  <a:off x="8588832" y="2552929"/>
                  <a:ext cx="630760" cy="638624"/>
                </a:xfrm>
                <a:prstGeom prst="ellipse">
                  <a:avLst/>
                </a:prstGeom>
                <a:solidFill>
                  <a:srgbClr val="E59FC4">
                    <a:alpha val="69804"/>
                  </a:srgbClr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26BE620-FB67-4853-826C-BD8362A11D69}"/>
                    </a:ext>
                  </a:extLst>
                </p:cNvPr>
                <p:cNvSpPr/>
                <p:nvPr/>
              </p:nvSpPr>
              <p:spPr>
                <a:xfrm>
                  <a:off x="8666492" y="3912760"/>
                  <a:ext cx="522413" cy="528927"/>
                </a:xfrm>
                <a:prstGeom prst="ellipse">
                  <a:avLst/>
                </a:prstGeom>
                <a:solidFill>
                  <a:srgbClr val="E59FC4">
                    <a:alpha val="69804"/>
                  </a:srgbClr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75A62FCA-FA19-436A-8E32-B35EBB8FA79B}"/>
                    </a:ext>
                  </a:extLst>
                </p:cNvPr>
                <p:cNvCxnSpPr>
                  <a:stCxn id="11" idx="6"/>
                  <a:endCxn id="12" idx="2"/>
                </p:cNvCxnSpPr>
                <p:nvPr/>
              </p:nvCxnSpPr>
              <p:spPr>
                <a:xfrm flipV="1">
                  <a:off x="8351513" y="2115158"/>
                  <a:ext cx="917046" cy="3488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E8A56D4-32E8-4588-A478-61042F5D6C66}"/>
                    </a:ext>
                  </a:extLst>
                </p:cNvPr>
                <p:cNvCxnSpPr>
                  <a:cxnSpLocks/>
                  <a:stCxn id="11" idx="5"/>
                  <a:endCxn id="14" idx="2"/>
                </p:cNvCxnSpPr>
                <p:nvPr/>
              </p:nvCxnSpPr>
              <p:spPr>
                <a:xfrm>
                  <a:off x="8249455" y="2716136"/>
                  <a:ext cx="339377" cy="15610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32815C0-7B77-4BC4-B6E5-D3FB7384D074}"/>
                    </a:ext>
                  </a:extLst>
                </p:cNvPr>
                <p:cNvCxnSpPr>
                  <a:cxnSpLocks/>
                  <a:stCxn id="14" idx="7"/>
                  <a:endCxn id="12" idx="3"/>
                </p:cNvCxnSpPr>
                <p:nvPr/>
              </p:nvCxnSpPr>
              <p:spPr>
                <a:xfrm flipV="1">
                  <a:off x="9127219" y="2367279"/>
                  <a:ext cx="243398" cy="2791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16B5AD4-BCF2-4709-9875-23015B348716}"/>
                    </a:ext>
                  </a:extLst>
                </p:cNvPr>
                <p:cNvCxnSpPr>
                  <a:cxnSpLocks/>
                  <a:stCxn id="13" idx="1"/>
                  <a:endCxn id="14" idx="5"/>
                </p:cNvCxnSpPr>
                <p:nvPr/>
              </p:nvCxnSpPr>
              <p:spPr>
                <a:xfrm flipH="1" flipV="1">
                  <a:off x="9127220" y="3098028"/>
                  <a:ext cx="141339" cy="225668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B1C59179-FDB7-478B-B03C-2E99FA0F76E4}"/>
                    </a:ext>
                  </a:extLst>
                </p:cNvPr>
                <p:cNvCxnSpPr>
                  <a:cxnSpLocks/>
                  <a:stCxn id="15" idx="7"/>
                  <a:endCxn id="13" idx="3"/>
                </p:cNvCxnSpPr>
                <p:nvPr/>
              </p:nvCxnSpPr>
              <p:spPr>
                <a:xfrm flipV="1">
                  <a:off x="9112400" y="3827937"/>
                  <a:ext cx="156159" cy="162282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F1AF689-F096-444E-A103-526C76BB3C92}"/>
                      </a:ext>
                    </a:extLst>
                  </p:cNvPr>
                  <p:cNvSpPr txBox="1"/>
                  <p:nvPr/>
                </p:nvSpPr>
                <p:spPr>
                  <a:xfrm>
                    <a:off x="7831557" y="2933737"/>
                    <a:ext cx="784194" cy="3688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node</a:t>
                    </a:r>
                    <a14:m>
                      <m:oMath xmlns:m="http://schemas.openxmlformats.org/officeDocument/2006/math">
                        <m: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ko-KR" altLang="en-US" sz="1400"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F1AF689-F096-444E-A103-526C76BB3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1557" y="2933737"/>
                    <a:ext cx="784194" cy="3688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769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9C733-C2AA-4152-B4DF-24533F2F02F9}"/>
                  </a:ext>
                </a:extLst>
              </p:cNvPr>
              <p:cNvSpPr txBox="1"/>
              <p:nvPr/>
            </p:nvSpPr>
            <p:spPr>
              <a:xfrm>
                <a:off x="9838097" y="2511374"/>
                <a:ext cx="784194" cy="36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node1</a:t>
                </a:r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A0C1A-AE65-465C-B1C6-240AD208B013}"/>
                  </a:ext>
                </a:extLst>
              </p:cNvPr>
              <p:cNvSpPr txBox="1"/>
              <p:nvPr/>
            </p:nvSpPr>
            <p:spPr>
              <a:xfrm>
                <a:off x="8959479" y="3404949"/>
                <a:ext cx="784194" cy="36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node2</a:t>
                </a:r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F9273D-3A1B-4346-B02A-9F24702A511F}"/>
                  </a:ext>
                </a:extLst>
              </p:cNvPr>
              <p:cNvSpPr txBox="1"/>
              <p:nvPr/>
            </p:nvSpPr>
            <p:spPr>
              <a:xfrm>
                <a:off x="9717219" y="4261985"/>
                <a:ext cx="784193" cy="36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node3</a:t>
                </a:r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F594E-A197-439C-AE0E-0857CA51C17D}"/>
                  </a:ext>
                </a:extLst>
              </p:cNvPr>
              <p:cNvSpPr txBox="1"/>
              <p:nvPr/>
            </p:nvSpPr>
            <p:spPr>
              <a:xfrm>
                <a:off x="8977266" y="4986333"/>
                <a:ext cx="784194" cy="368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Georgia" panose="02040502050405020303" pitchFamily="18" charset="0"/>
                  </a:rPr>
                  <a:t>node4</a:t>
                </a:r>
                <a:endParaRPr lang="ko-KR" altLang="en-US" sz="140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87A45D-4618-4FCF-A347-1CE763EC4C2E}"/>
                </a:ext>
              </a:extLst>
            </p:cNvPr>
            <p:cNvSpPr txBox="1"/>
            <p:nvPr/>
          </p:nvSpPr>
          <p:spPr>
            <a:xfrm>
              <a:off x="3773782" y="3842137"/>
              <a:ext cx="4436292" cy="11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/>
                <a:t>node3</a:t>
              </a:r>
              <a:r>
                <a:rPr lang="ko-KR" altLang="en-US" sz="1600"/>
                <a:t>의 입장에서 </a:t>
              </a:r>
              <a:endParaRPr lang="en-US" altLang="ko-KR" sz="1600"/>
            </a:p>
            <a:p>
              <a:pPr algn="ctr">
                <a:lnSpc>
                  <a:spcPct val="150000"/>
                </a:lnSpc>
              </a:pPr>
              <a:r>
                <a:rPr lang="en-US" altLang="ko-KR" sz="1600"/>
                <a:t>node2,</a:t>
              </a:r>
              <a:r>
                <a:rPr lang="ko-KR" altLang="en-US" sz="1600"/>
                <a:t> </a:t>
              </a:r>
              <a:r>
                <a:rPr lang="en-US" altLang="ko-KR" sz="1600"/>
                <a:t>node4</a:t>
              </a:r>
              <a:r>
                <a:rPr lang="ko-KR" altLang="en-US" sz="1600"/>
                <a:t>와의 관계의 중요도를 </a:t>
              </a:r>
              <a:endParaRPr lang="en-US" altLang="ko-KR" sz="1600"/>
            </a:p>
            <a:p>
              <a:pPr algn="ctr">
                <a:lnSpc>
                  <a:spcPct val="150000"/>
                </a:lnSpc>
              </a:pPr>
              <a:r>
                <a:rPr lang="ko-KR" altLang="en-US" sz="1600"/>
                <a:t>다르게 반영</a:t>
              </a:r>
            </a:p>
          </p:txBody>
        </p:sp>
      </p:grp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6035F67-8AA2-4503-AACF-19AD706F9634}"/>
              </a:ext>
            </a:extLst>
          </p:cNvPr>
          <p:cNvCxnSpPr>
            <a:stCxn id="13" idx="2"/>
          </p:cNvCxnSpPr>
          <p:nvPr/>
        </p:nvCxnSpPr>
        <p:spPr>
          <a:xfrm rot="10800000">
            <a:off x="8021826" y="4298749"/>
            <a:ext cx="2104409" cy="5002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표 30">
                <a:extLst>
                  <a:ext uri="{FF2B5EF4-FFF2-40B4-BE49-F238E27FC236}">
                    <a16:creationId xmlns:a16="http://schemas.microsoft.com/office/drawing/2014/main" id="{74E2E05B-6B9F-44E4-BD9A-7B8E6C4F3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493151"/>
                  </p:ext>
                </p:extLst>
              </p:nvPr>
            </p:nvGraphicFramePr>
            <p:xfrm>
              <a:off x="1896018" y="3429000"/>
              <a:ext cx="2678800" cy="242532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35760">
                      <a:extLst>
                        <a:ext uri="{9D8B030D-6E8A-4147-A177-3AD203B41FA5}">
                          <a16:colId xmlns:a16="http://schemas.microsoft.com/office/drawing/2014/main" val="3480664625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3903302888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169712067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3778072210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330480280"/>
                        </a:ext>
                      </a:extLst>
                    </a:gridCol>
                  </a:tblGrid>
                  <a:tr h="4850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100011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0024938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6151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422711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0.7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37067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표 30">
                <a:extLst>
                  <a:ext uri="{FF2B5EF4-FFF2-40B4-BE49-F238E27FC236}">
                    <a16:creationId xmlns:a16="http://schemas.microsoft.com/office/drawing/2014/main" id="{74E2E05B-6B9F-44E4-BD9A-7B8E6C4F3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493151"/>
                  </p:ext>
                </p:extLst>
              </p:nvPr>
            </p:nvGraphicFramePr>
            <p:xfrm>
              <a:off x="1896018" y="3429000"/>
              <a:ext cx="2678800" cy="242532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535760">
                      <a:extLst>
                        <a:ext uri="{9D8B030D-6E8A-4147-A177-3AD203B41FA5}">
                          <a16:colId xmlns:a16="http://schemas.microsoft.com/office/drawing/2014/main" val="3480664625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3903302888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169712067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3778072210"/>
                        </a:ext>
                      </a:extLst>
                    </a:gridCol>
                    <a:gridCol w="535760">
                      <a:extLst>
                        <a:ext uri="{9D8B030D-6E8A-4147-A177-3AD203B41FA5}">
                          <a16:colId xmlns:a16="http://schemas.microsoft.com/office/drawing/2014/main" val="330480280"/>
                        </a:ext>
                      </a:extLst>
                    </a:gridCol>
                  </a:tblGrid>
                  <a:tr h="4850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/>
                            <a:t>1</a:t>
                          </a:r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8100011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0024938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2273" t="-203797" r="-202273" b="-210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96151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1422711"/>
                      </a:ext>
                    </a:extLst>
                  </a:tr>
                  <a:tr h="485064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0.7</a:t>
                          </a:r>
                          <a:endParaRPr lang="ko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37067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1A99FC-0DEF-4387-88D8-9D2719F1AB42}"/>
              </a:ext>
            </a:extLst>
          </p:cNvPr>
          <p:cNvGrpSpPr/>
          <p:nvPr/>
        </p:nvGrpSpPr>
        <p:grpSpPr>
          <a:xfrm>
            <a:off x="1065355" y="3493061"/>
            <a:ext cx="3642772" cy="2728155"/>
            <a:chOff x="354155" y="3493061"/>
            <a:chExt cx="3642772" cy="27281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6A949B2-1C33-464A-8A55-319BD12F13D6}"/>
                    </a:ext>
                  </a:extLst>
                </p:cNvPr>
                <p:cNvSpPr txBox="1"/>
                <p:nvPr/>
              </p:nvSpPr>
              <p:spPr>
                <a:xfrm>
                  <a:off x="1045051" y="5851884"/>
                  <a:ext cx="8385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6A949B2-1C33-464A-8A55-319BD12F1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051" y="5851884"/>
                  <a:ext cx="83859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348" t="-983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58FFE44-3C65-47B5-BA45-5C67AE3ADB52}"/>
                </a:ext>
              </a:extLst>
            </p:cNvPr>
            <p:cNvGrpSpPr/>
            <p:nvPr/>
          </p:nvGrpSpPr>
          <p:grpSpPr>
            <a:xfrm>
              <a:off x="354155" y="3493061"/>
              <a:ext cx="3642772" cy="2728155"/>
              <a:chOff x="354155" y="3493061"/>
              <a:chExt cx="3642772" cy="27281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CA69DA-60BA-4D5A-B87A-166FECE543E6}"/>
                      </a:ext>
                    </a:extLst>
                  </p:cNvPr>
                  <p:cNvSpPr txBox="1"/>
                  <p:nvPr/>
                </p:nvSpPr>
                <p:spPr>
                  <a:xfrm>
                    <a:off x="3158331" y="5851884"/>
                    <a:ext cx="8385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>
                        <a:latin typeface="Georgia" panose="02040502050405020303" pitchFamily="18" charset="0"/>
                      </a:rPr>
                      <a:t>node</a:t>
                    </a: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a14:m>
                    <a:endParaRPr lang="ko-KR" altLang="en-US"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CA69DA-60BA-4D5A-B87A-166FECE543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8331" y="5851884"/>
                    <a:ext cx="83859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09" t="-98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F5AF740-D46F-4A69-AF19-F8C5DD2BD4AB}"/>
                  </a:ext>
                </a:extLst>
              </p:cNvPr>
              <p:cNvGrpSpPr/>
              <p:nvPr/>
            </p:nvGrpSpPr>
            <p:grpSpPr>
              <a:xfrm>
                <a:off x="354155" y="3493061"/>
                <a:ext cx="2300708" cy="2681988"/>
                <a:chOff x="354155" y="3493061"/>
                <a:chExt cx="2300708" cy="268198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4CA6D76C-9560-4D63-B69C-DDB8AEBEEA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55" y="3493061"/>
                      <a:ext cx="8385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>
                          <a:latin typeface="Georgia" panose="02040502050405020303" pitchFamily="18" charset="0"/>
                        </a:rPr>
                        <a:t>node</a:t>
                      </a:r>
                      <a14:m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endParaRPr lang="ko-KR" altLang="en-US">
                        <a:latin typeface="Georgia" panose="02040502050405020303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4CA6D76C-9560-4D63-B69C-DDB8AEBEEA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55" y="3493061"/>
                      <a:ext cx="83859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109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85B8C55-69CF-4637-BEFB-AD3599B89F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55" y="3954862"/>
                      <a:ext cx="8385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>
                          <a:latin typeface="Georgia" panose="02040502050405020303" pitchFamily="18" charset="0"/>
                        </a:rPr>
                        <a:t>node</a:t>
                      </a:r>
                      <a14:m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endParaRPr lang="ko-KR" altLang="en-US">
                        <a:latin typeface="Georgia" panose="02040502050405020303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B85B8C55-69CF-4637-BEFB-AD3599B89F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55" y="3954862"/>
                      <a:ext cx="83859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5109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83691170-E295-42B5-9F57-DCE7DB89F3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8912" y="5421810"/>
                      <a:ext cx="8385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>
                          <a:latin typeface="Georgia" panose="02040502050405020303" pitchFamily="18" charset="0"/>
                        </a:rPr>
                        <a:t>node</a:t>
                      </a:r>
                      <a14:m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a14:m>
                      <a:endParaRPr lang="ko-KR" altLang="en-US">
                        <a:latin typeface="Georgia" panose="02040502050405020303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83691170-E295-42B5-9F57-DCE7DB89F3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912" y="5421810"/>
                      <a:ext cx="83859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5109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2E918E6-6DB0-4411-B731-29F3749CEB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5325" y="4491502"/>
                      <a:ext cx="1362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2E918E6-6DB0-4411-B731-29F3749CEB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325" y="4491502"/>
                      <a:ext cx="136255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4783" r="-3043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56FA4CFB-DF6F-4553-860D-9E84905F46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3573" y="5898050"/>
                      <a:ext cx="2612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56FA4CFB-DF6F-4553-860D-9E84905F46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3573" y="5898050"/>
                      <a:ext cx="26129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4651" r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63249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292929"/>
                </a:solidFill>
                <a:effectLst/>
                <a:latin typeface="Bahnschrift Condensed" panose="020B0502040204020203" pitchFamily="34" charset="0"/>
              </a:rPr>
              <a:t>Graph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edge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로 연결된 </a:t>
            </a:r>
            <a:r>
              <a:rPr lang="en-US" altLang="ko-KR" sz="2000" b="1" i="0">
                <a:solidFill>
                  <a:srgbClr val="000000"/>
                </a:solidFill>
                <a:effectLst/>
                <a:latin typeface="+mj-lt"/>
              </a:rPr>
              <a:t>node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의 집합</a:t>
            </a:r>
            <a:endParaRPr lang="en-US" altLang="ko-KR" sz="2000" b="1">
              <a:solidFill>
                <a:srgbClr val="000000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  <a:latin typeface="+mj-lt"/>
              </a:rPr>
              <a:t>node == vertice </a:t>
            </a:r>
            <a:r>
              <a:rPr lang="en-US" altLang="ko-KR" sz="18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꼭지점</a:t>
            </a:r>
            <a:endParaRPr lang="en-US" altLang="ko-KR" sz="180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  <a:latin typeface="+mj-lt"/>
              </a:rPr>
              <a:t>edge </a:t>
            </a:r>
            <a:r>
              <a:rPr lang="en-US" altLang="ko-KR" sz="18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모서리</a:t>
            </a:r>
            <a:endParaRPr lang="en-US" altLang="ko-KR" sz="180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edge</a:t>
            </a:r>
            <a:r>
              <a:rPr lang="ko-KR" alt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간의 </a:t>
            </a:r>
            <a:r>
              <a:rPr lang="ko-KR" altLang="en-US" sz="2000" b="1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방향</a:t>
            </a:r>
            <a:r>
              <a:rPr lang="ko-KR" alt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이 있는 경우</a:t>
            </a:r>
            <a:r>
              <a:rPr lang="en-US" altLang="ko-KR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, </a:t>
            </a:r>
            <a:r>
              <a:rPr lang="ko-KR" alt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없는 경우 모두 표현 가능</a:t>
            </a:r>
            <a:endParaRPr lang="en-US" altLang="ko-KR" sz="200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edge</a:t>
            </a:r>
            <a:r>
              <a:rPr lang="ko-KR" alt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의 </a:t>
            </a:r>
            <a:r>
              <a:rPr lang="ko-KR" altLang="en-US" sz="2000" b="1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중요도</a:t>
            </a:r>
            <a:r>
              <a:rPr lang="en-US" altLang="ko-KR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(</a:t>
            </a:r>
            <a:r>
              <a:rPr lang="ko-KR" alt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값</a:t>
            </a:r>
            <a:r>
              <a:rPr lang="en-US" altLang="ko-KR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, vertice</a:t>
            </a:r>
            <a:r>
              <a:rPr lang="ko-KR" alt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간의 거리</a:t>
            </a:r>
            <a:r>
              <a:rPr lang="en-US" altLang="ko-KR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ko-KR" altLang="en-US" sz="20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또한 표현 가능 </a:t>
            </a:r>
            <a:endParaRPr lang="en-US" altLang="ko-KR" sz="200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weight, distance  weighted graph</a:t>
            </a:r>
            <a:endParaRPr lang="en-US" altLang="ko-KR" sz="1800" b="0" i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+mj-lt"/>
              </a:rPr>
              <a:t>그래프는 유연한 데이터 구조를 가짐</a:t>
            </a:r>
            <a:endParaRPr lang="en-US" altLang="ko-KR" sz="2000">
              <a:solidFill>
                <a:srgbClr val="000000"/>
              </a:solidFill>
              <a:latin typeface="+mj-lt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ko-KR" sz="2000">
                <a:solidFill>
                  <a:srgbClr val="000000"/>
                </a:solidFill>
                <a:latin typeface="+mj-lt"/>
              </a:rPr>
              <a:t>node,</a:t>
            </a:r>
            <a:r>
              <a:rPr lang="ko-KR" altLang="en-US" sz="200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+mj-lt"/>
              </a:rPr>
              <a:t>edge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+mj-lt"/>
              </a:rPr>
              <a:t>는 </a:t>
            </a:r>
            <a:r>
              <a:rPr lang="ko-KR" altLang="en-US" sz="2000" b="1" i="0">
                <a:solidFill>
                  <a:srgbClr val="000000"/>
                </a:solidFill>
                <a:effectLst/>
                <a:latin typeface="+mj-lt"/>
              </a:rPr>
              <a:t>풀고자 하는 문제에 대한 지식이나 직관 등에 의해 구성</a:t>
            </a:r>
            <a:endParaRPr lang="en-US" altLang="ko-KR" sz="1600" b="1" i="0">
              <a:solidFill>
                <a:srgbClr val="000000"/>
              </a:solidFill>
              <a:effectLst/>
              <a:latin typeface="+mj-lt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0000"/>
                </a:solidFill>
                <a:latin typeface="+mj-lt"/>
              </a:rPr>
              <a:t>컴퓨터에서는 보통 </a:t>
            </a:r>
            <a:r>
              <a:rPr lang="en-US" altLang="ko-KR" sz="2000" b="1">
                <a:solidFill>
                  <a:srgbClr val="000000"/>
                </a:solidFill>
                <a:latin typeface="+mj-lt"/>
              </a:rPr>
              <a:t>matrix</a:t>
            </a:r>
            <a:r>
              <a:rPr lang="ko-KR" altLang="en-US" sz="2000" b="1">
                <a:solidFill>
                  <a:srgbClr val="000000"/>
                </a:solidFill>
                <a:latin typeface="+mj-lt"/>
              </a:rPr>
              <a:t>로 표현</a:t>
            </a:r>
            <a:endParaRPr lang="ko-KR" altLang="en-US" sz="2000" b="1" i="0">
              <a:solidFill>
                <a:srgbClr val="303030"/>
              </a:solidFill>
              <a:effectLst/>
              <a:latin typeface="+mj-lt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8243374-44C7-41D3-8679-CEF32FA5581B}"/>
              </a:ext>
            </a:extLst>
          </p:cNvPr>
          <p:cNvGrpSpPr/>
          <p:nvPr/>
        </p:nvGrpSpPr>
        <p:grpSpPr>
          <a:xfrm>
            <a:off x="7586517" y="1666241"/>
            <a:ext cx="3121098" cy="3511206"/>
            <a:chOff x="7790447" y="2254545"/>
            <a:chExt cx="2872959" cy="321389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6C4CFFB-7235-446C-9B16-47CC101E628A}"/>
                </a:ext>
              </a:extLst>
            </p:cNvPr>
            <p:cNvGrpSpPr/>
            <p:nvPr/>
          </p:nvGrpSpPr>
          <p:grpSpPr>
            <a:xfrm>
              <a:off x="7790447" y="2254545"/>
              <a:ext cx="2872959" cy="3213899"/>
              <a:chOff x="7654616" y="1758606"/>
              <a:chExt cx="2310840" cy="26830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53323E3-457C-4CD6-A6D0-A800EB23044B}"/>
                  </a:ext>
                </a:extLst>
              </p:cNvPr>
              <p:cNvSpPr/>
              <p:nvPr/>
            </p:nvSpPr>
            <p:spPr>
              <a:xfrm>
                <a:off x="7654616" y="2107463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2DAAFB48-E7F9-4E40-BFB1-EFFE0D621779}"/>
                  </a:ext>
                </a:extLst>
              </p:cNvPr>
              <p:cNvSpPr/>
              <p:nvPr/>
            </p:nvSpPr>
            <p:spPr>
              <a:xfrm>
                <a:off x="9268559" y="1758606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Georgia" panose="02040502050405020303" pitchFamily="18" charset="0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9CD2CEB-191B-41BA-A399-B65B9A494D28}"/>
                  </a:ext>
                </a:extLst>
              </p:cNvPr>
              <p:cNvSpPr/>
              <p:nvPr/>
            </p:nvSpPr>
            <p:spPr>
              <a:xfrm>
                <a:off x="9166501" y="3219264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Georgia" panose="02040502050405020303" pitchFamily="18" charset="0"/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1F6C39D-8FBF-4FDB-B57C-AA0A92AC5DD3}"/>
                  </a:ext>
                </a:extLst>
              </p:cNvPr>
              <p:cNvSpPr/>
              <p:nvPr/>
            </p:nvSpPr>
            <p:spPr>
              <a:xfrm>
                <a:off x="8588832" y="2552929"/>
                <a:ext cx="630760" cy="638624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Georgia" panose="02040502050405020303" pitchFamily="18" charset="0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C0038CDF-F24B-4CAD-ACE8-01E43D918F01}"/>
                  </a:ext>
                </a:extLst>
              </p:cNvPr>
              <p:cNvSpPr/>
              <p:nvPr/>
            </p:nvSpPr>
            <p:spPr>
              <a:xfrm>
                <a:off x="8666492" y="3912760"/>
                <a:ext cx="522413" cy="528927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Georgia" panose="02040502050405020303" pitchFamily="18" charset="0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D3A2709E-457F-4B9C-ABD7-CA49B225EC3A}"/>
                  </a:ext>
                </a:extLst>
              </p:cNvPr>
              <p:cNvCxnSpPr>
                <a:stCxn id="79" idx="6"/>
                <a:endCxn id="80" idx="2"/>
              </p:cNvCxnSpPr>
              <p:nvPr/>
            </p:nvCxnSpPr>
            <p:spPr>
              <a:xfrm flipV="1">
                <a:off x="8351513" y="2115158"/>
                <a:ext cx="917046" cy="348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1430D44E-D15C-46DF-AEC3-525A7FBCFCF5}"/>
                  </a:ext>
                </a:extLst>
              </p:cNvPr>
              <p:cNvCxnSpPr>
                <a:cxnSpLocks/>
                <a:stCxn id="79" idx="5"/>
                <a:endCxn id="82" idx="2"/>
              </p:cNvCxnSpPr>
              <p:nvPr/>
            </p:nvCxnSpPr>
            <p:spPr>
              <a:xfrm>
                <a:off x="8249455" y="2716136"/>
                <a:ext cx="339377" cy="156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5451ED4-BCD7-40A6-AC01-49DC0D1ECE98}"/>
                  </a:ext>
                </a:extLst>
              </p:cNvPr>
              <p:cNvCxnSpPr>
                <a:cxnSpLocks/>
                <a:stCxn id="82" idx="7"/>
                <a:endCxn id="80" idx="3"/>
              </p:cNvCxnSpPr>
              <p:nvPr/>
            </p:nvCxnSpPr>
            <p:spPr>
              <a:xfrm flipV="1">
                <a:off x="9127219" y="2367279"/>
                <a:ext cx="243398" cy="279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2EFE301-65DF-4B8E-916F-3231A0D6D60E}"/>
                  </a:ext>
                </a:extLst>
              </p:cNvPr>
              <p:cNvCxnSpPr>
                <a:cxnSpLocks/>
                <a:stCxn id="81" idx="1"/>
                <a:endCxn id="82" idx="5"/>
              </p:cNvCxnSpPr>
              <p:nvPr/>
            </p:nvCxnSpPr>
            <p:spPr>
              <a:xfrm flipH="1" flipV="1">
                <a:off x="9127220" y="3098028"/>
                <a:ext cx="141339" cy="225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0DCAA25A-93F2-4ADC-9E9C-BCCED9C3BA0F}"/>
                  </a:ext>
                </a:extLst>
              </p:cNvPr>
              <p:cNvCxnSpPr>
                <a:cxnSpLocks/>
                <a:stCxn id="83" idx="7"/>
                <a:endCxn id="81" idx="3"/>
              </p:cNvCxnSpPr>
              <p:nvPr/>
            </p:nvCxnSpPr>
            <p:spPr>
              <a:xfrm flipV="1">
                <a:off x="9112400" y="3827937"/>
                <a:ext cx="156159" cy="162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E478D33-1FEF-4647-BCC0-ED6E00883EF9}"/>
                    </a:ext>
                  </a:extLst>
                </p:cNvPr>
                <p:cNvSpPr txBox="1"/>
                <p:nvPr/>
              </p:nvSpPr>
              <p:spPr>
                <a:xfrm>
                  <a:off x="7831557" y="2933737"/>
                  <a:ext cx="784194" cy="309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60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E478D33-1FEF-4647-BCC0-ED6E00883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557" y="2933737"/>
                  <a:ext cx="784194" cy="309887"/>
                </a:xfrm>
                <a:prstGeom prst="rect">
                  <a:avLst/>
                </a:prstGeom>
                <a:blipFill>
                  <a:blip r:embed="rId2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B76859-B7AC-4E8E-B816-59D098257978}"/>
                </a:ext>
              </a:extLst>
            </p:cNvPr>
            <p:cNvSpPr txBox="1"/>
            <p:nvPr/>
          </p:nvSpPr>
          <p:spPr>
            <a:xfrm>
              <a:off x="9838097" y="2511374"/>
              <a:ext cx="784194" cy="30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Georgia" panose="02040502050405020303" pitchFamily="18" charset="0"/>
                </a:rPr>
                <a:t>node1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A1F4B0-928A-4EBC-83F2-0B43B7BC585D}"/>
                </a:ext>
              </a:extLst>
            </p:cNvPr>
            <p:cNvSpPr txBox="1"/>
            <p:nvPr/>
          </p:nvSpPr>
          <p:spPr>
            <a:xfrm>
              <a:off x="8968485" y="3433556"/>
              <a:ext cx="784194" cy="30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Georgia" panose="02040502050405020303" pitchFamily="18" charset="0"/>
                </a:rPr>
                <a:t>node2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3B558C-07E8-4DF4-8747-929250F46BBF}"/>
                </a:ext>
              </a:extLst>
            </p:cNvPr>
            <p:cNvSpPr txBox="1"/>
            <p:nvPr/>
          </p:nvSpPr>
          <p:spPr>
            <a:xfrm>
              <a:off x="9717219" y="4261985"/>
              <a:ext cx="784193" cy="30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Georgia" panose="02040502050405020303" pitchFamily="18" charset="0"/>
                </a:rPr>
                <a:t>node3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18F8B35-0102-4E30-9A38-47FA5F299674}"/>
                </a:ext>
              </a:extLst>
            </p:cNvPr>
            <p:cNvSpPr txBox="1"/>
            <p:nvPr/>
          </p:nvSpPr>
          <p:spPr>
            <a:xfrm>
              <a:off x="8977266" y="4986333"/>
              <a:ext cx="784194" cy="30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Georgia" panose="02040502050405020303" pitchFamily="18" charset="0"/>
                </a:rPr>
                <a:t>node4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67B88A0-3F4C-4B9B-8F85-2EDFF9C71EBE}"/>
              </a:ext>
            </a:extLst>
          </p:cNvPr>
          <p:cNvSpPr txBox="1"/>
          <p:nvPr/>
        </p:nvSpPr>
        <p:spPr>
          <a:xfrm>
            <a:off x="10920682" y="2846609"/>
            <a:ext cx="68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Georgia" panose="02040502050405020303" pitchFamily="18" charset="0"/>
              </a:rPr>
              <a:t>edge</a:t>
            </a:r>
            <a:endParaRPr lang="ko-KR" altLang="en-US" sz="1600">
              <a:latin typeface="Georgia" panose="02040502050405020303" pitchFamily="18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4B13E0EC-B9C9-4FD9-84BE-D16010F3E2BC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>
            <a:off x="9836886" y="2621464"/>
            <a:ext cx="1083797" cy="3944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3B9A684B-7D7F-4D8A-B9A4-BB531105AD2D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 flipV="1">
            <a:off x="9630526" y="3015886"/>
            <a:ext cx="1290156" cy="4920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F640-293A-49EA-9100-EFC5CE18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>
                <a:solidFill>
                  <a:srgbClr val="292929"/>
                </a:solidFill>
                <a:effectLst/>
                <a:latin typeface="Bahnschrift Condensed" panose="020B0502040204020203" pitchFamily="34" charset="0"/>
              </a:rPr>
              <a:t>Graph</a:t>
            </a:r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52F8A4-322C-4ACC-86A9-9BC53B4131D3}"/>
              </a:ext>
            </a:extLst>
          </p:cNvPr>
          <p:cNvGrpSpPr/>
          <p:nvPr/>
        </p:nvGrpSpPr>
        <p:grpSpPr>
          <a:xfrm>
            <a:off x="8204125" y="1234294"/>
            <a:ext cx="3289231" cy="2846843"/>
            <a:chOff x="7683953" y="3057099"/>
            <a:chExt cx="3289231" cy="28468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5536FE-3EDE-4E82-B7B5-9FD9F8014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45" b="94207" l="2093" r="97442">
                          <a14:foregroundMark x1="45465" y1="33241" x2="45465" y2="33241"/>
                          <a14:backgroundMark x1="27209" y1="65793" x2="27209" y2="65793"/>
                          <a14:backgroundMark x1="46395" y1="33241" x2="46395" y2="332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953" y="3057099"/>
              <a:ext cx="3289231" cy="27728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F342F-B0CA-4410-BA03-93D706EEA856}"/>
                </a:ext>
              </a:extLst>
            </p:cNvPr>
            <p:cNvSpPr txBox="1"/>
            <p:nvPr/>
          </p:nvSpPr>
          <p:spPr>
            <a:xfrm>
              <a:off x="8401590" y="5534610"/>
              <a:ext cx="132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latin typeface="Georgia" panose="02040502050405020303" pitchFamily="18" charset="0"/>
                </a:rPr>
                <a:t>3D Mesh</a:t>
              </a:r>
              <a:endParaRPr lang="ko-KR" altLang="en-US" b="1">
                <a:latin typeface="Georgia" panose="02040502050405020303" pitchFamily="18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5CFA27-9EE4-4748-88B5-6A61DC6A2AE8}"/>
              </a:ext>
            </a:extLst>
          </p:cNvPr>
          <p:cNvGrpSpPr/>
          <p:nvPr/>
        </p:nvGrpSpPr>
        <p:grpSpPr>
          <a:xfrm>
            <a:off x="4659450" y="3518967"/>
            <a:ext cx="3101372" cy="2719903"/>
            <a:chOff x="4486227" y="1009665"/>
            <a:chExt cx="3101372" cy="27199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C5E3D94-E70D-46F2-B261-44D79F13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93663">
              <a:off x="4486227" y="1009665"/>
              <a:ext cx="3101372" cy="27199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702DA7-9F5B-4CCB-B94D-87D02A01DAE4}"/>
                </a:ext>
              </a:extLst>
            </p:cNvPr>
            <p:cNvSpPr txBox="1"/>
            <p:nvPr/>
          </p:nvSpPr>
          <p:spPr>
            <a:xfrm>
              <a:off x="4651898" y="3195419"/>
              <a:ext cx="2770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i="0">
                  <a:solidFill>
                    <a:srgbClr val="4D5156"/>
                  </a:solidFill>
                  <a:effectLst/>
                  <a:latin typeface="Georgia" panose="02040502050405020303" pitchFamily="18" charset="0"/>
                </a:rPr>
                <a:t>Molecular Structure</a:t>
              </a:r>
              <a:endParaRPr lang="ko-KR" altLang="en-US" b="1">
                <a:latin typeface="Georgia" panose="02040502050405020303" pitchFamily="18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D02289-A573-488C-A64F-91B760900DEC}"/>
              </a:ext>
            </a:extLst>
          </p:cNvPr>
          <p:cNvGrpSpPr/>
          <p:nvPr/>
        </p:nvGrpSpPr>
        <p:grpSpPr>
          <a:xfrm>
            <a:off x="757736" y="1262950"/>
            <a:ext cx="2986307" cy="2629753"/>
            <a:chOff x="1303454" y="2531376"/>
            <a:chExt cx="2986307" cy="26297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C030195-1ED5-4725-9DD6-D24CB8DF0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454" y="2971646"/>
              <a:ext cx="2986307" cy="21894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225E38-6D07-4A00-9CE8-7B5D99706AC2}"/>
                </a:ext>
              </a:extLst>
            </p:cNvPr>
            <p:cNvSpPr txBox="1"/>
            <p:nvPr/>
          </p:nvSpPr>
          <p:spPr>
            <a:xfrm>
              <a:off x="1483610" y="2531376"/>
              <a:ext cx="2519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i="0">
                  <a:solidFill>
                    <a:srgbClr val="4D5156"/>
                  </a:solidFill>
                  <a:effectLst/>
                  <a:latin typeface="Georgia" panose="02040502050405020303" pitchFamily="18" charset="0"/>
                </a:rPr>
                <a:t>Social Graph</a:t>
              </a:r>
              <a:endParaRPr lang="ko-KR" altLang="en-US" b="1">
                <a:latin typeface="Georgia" panose="02040502050405020303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ECFEF6-6D8D-4D0F-80D5-F18F6F71E96E}"/>
              </a:ext>
            </a:extLst>
          </p:cNvPr>
          <p:cNvSpPr txBox="1"/>
          <p:nvPr/>
        </p:nvSpPr>
        <p:spPr>
          <a:xfrm>
            <a:off x="541155" y="4175369"/>
            <a:ext cx="3480902" cy="1154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Georgia" panose="02040502050405020303" pitchFamily="18" charset="0"/>
              </a:rPr>
              <a:t>node</a:t>
            </a:r>
            <a:r>
              <a:rPr lang="en-US" altLang="ko-KR" sz="1600">
                <a:latin typeface="Georgia" panose="02040502050405020303" pitchFamily="18" charset="0"/>
              </a:rPr>
              <a:t> : </a:t>
            </a:r>
            <a:r>
              <a:rPr lang="ko-KR" altLang="en-US" sz="1600">
                <a:latin typeface="Georgia" panose="02040502050405020303" pitchFamily="18" charset="0"/>
              </a:rPr>
              <a:t>사람들의 정보 </a:t>
            </a:r>
            <a:br>
              <a:rPr lang="en-US" altLang="ko-KR" sz="1600">
                <a:latin typeface="Georgia" panose="02040502050405020303" pitchFamily="18" charset="0"/>
              </a:rPr>
            </a:br>
            <a:r>
              <a:rPr lang="en-US" altLang="ko-KR" sz="1600">
                <a:latin typeface="Georgia" panose="02040502050405020303" pitchFamily="18" charset="0"/>
              </a:rPr>
              <a:t>            (</a:t>
            </a:r>
            <a:r>
              <a:rPr lang="ko-KR" altLang="en-US" sz="1600">
                <a:latin typeface="Georgia" panose="02040502050405020303" pitchFamily="18" charset="0"/>
              </a:rPr>
              <a:t>이름</a:t>
            </a:r>
            <a:r>
              <a:rPr lang="en-US" altLang="ko-KR" sz="1600">
                <a:latin typeface="Georgia" panose="02040502050405020303" pitchFamily="18" charset="0"/>
              </a:rPr>
              <a:t>, </a:t>
            </a:r>
            <a:r>
              <a:rPr lang="ko-KR" altLang="en-US" sz="1600">
                <a:latin typeface="Georgia" panose="02040502050405020303" pitchFamily="18" charset="0"/>
              </a:rPr>
              <a:t>나이</a:t>
            </a:r>
            <a:r>
              <a:rPr lang="en-US" altLang="ko-KR" sz="1600">
                <a:latin typeface="Georgia" panose="02040502050405020303" pitchFamily="18" charset="0"/>
              </a:rPr>
              <a:t> </a:t>
            </a:r>
            <a:r>
              <a:rPr lang="ko-KR" altLang="en-US" sz="1600">
                <a:latin typeface="Georgia" panose="02040502050405020303" pitchFamily="18" charset="0"/>
              </a:rPr>
              <a:t>등의 특징 가짐</a:t>
            </a:r>
            <a:r>
              <a:rPr lang="en-US" altLang="ko-KR" sz="1600">
                <a:latin typeface="Georgia" panose="020405020504050203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Georgia" panose="02040502050405020303" pitchFamily="18" charset="0"/>
              </a:rPr>
              <a:t>edge</a:t>
            </a:r>
            <a:r>
              <a:rPr lang="en-US" altLang="ko-KR" sz="1600">
                <a:latin typeface="Georgia" panose="02040502050405020303" pitchFamily="18" charset="0"/>
              </a:rPr>
              <a:t> : </a:t>
            </a:r>
            <a:r>
              <a:rPr lang="ko-KR" altLang="en-US" sz="1600">
                <a:latin typeface="Georgia" panose="02040502050405020303" pitchFamily="18" charset="0"/>
              </a:rPr>
              <a:t>친밀도</a:t>
            </a:r>
            <a:r>
              <a:rPr lang="en-US" altLang="ko-KR" sz="1600">
                <a:latin typeface="Georgia" panose="02040502050405020303" pitchFamily="18" charset="0"/>
              </a:rPr>
              <a:t>, </a:t>
            </a:r>
            <a:r>
              <a:rPr lang="ko-KR" altLang="en-US" sz="1600">
                <a:latin typeface="Georgia" panose="02040502050405020303" pitchFamily="18" charset="0"/>
              </a:rPr>
              <a:t>관계 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B3C13-62F3-44DE-9E13-20C3BF4313C3}"/>
              </a:ext>
            </a:extLst>
          </p:cNvPr>
          <p:cNvSpPr txBox="1"/>
          <p:nvPr/>
        </p:nvSpPr>
        <p:spPr>
          <a:xfrm>
            <a:off x="8204125" y="4365059"/>
            <a:ext cx="3317811" cy="1524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Georgia" panose="02040502050405020303" pitchFamily="18" charset="0"/>
              </a:rPr>
              <a:t>node</a:t>
            </a:r>
            <a:r>
              <a:rPr lang="en-US" altLang="ko-KR" sz="1600">
                <a:latin typeface="Georgia" panose="02040502050405020303" pitchFamily="18" charset="0"/>
              </a:rPr>
              <a:t> : </a:t>
            </a:r>
            <a:r>
              <a:rPr lang="ko-KR" altLang="en-US" sz="1600">
                <a:latin typeface="Georgia" panose="02040502050405020303" pitchFamily="18" charset="0"/>
              </a:rPr>
              <a:t>원자</a:t>
            </a:r>
            <a:r>
              <a:rPr lang="en-US" altLang="ko-KR" sz="1600">
                <a:latin typeface="Georgia" panose="02040502050405020303" pitchFamily="18" charset="0"/>
              </a:rPr>
              <a:t> </a:t>
            </a:r>
            <a:br>
              <a:rPr lang="en-US" altLang="ko-KR" sz="1600">
                <a:latin typeface="Georgia" panose="02040502050405020303" pitchFamily="18" charset="0"/>
              </a:rPr>
            </a:br>
            <a:r>
              <a:rPr lang="en-US" altLang="ko-KR" sz="1600">
                <a:latin typeface="Georgia" panose="02040502050405020303" pitchFamily="18" charset="0"/>
              </a:rPr>
              <a:t>            (</a:t>
            </a:r>
            <a:r>
              <a:rPr lang="ko-KR" altLang="en-US" sz="1600">
                <a:latin typeface="Georgia" panose="02040502050405020303" pitchFamily="18" charset="0"/>
              </a:rPr>
              <a:t>종류 등의 특성</a:t>
            </a:r>
            <a:r>
              <a:rPr lang="en-US" altLang="ko-KR" sz="1600">
                <a:latin typeface="Georgia" panose="020405020504050203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Georgia" panose="02040502050405020303" pitchFamily="18" charset="0"/>
              </a:rPr>
              <a:t>edge</a:t>
            </a:r>
            <a:r>
              <a:rPr lang="en-US" altLang="ko-KR" sz="1600">
                <a:latin typeface="Georgia" panose="02040502050405020303" pitchFamily="18" charset="0"/>
              </a:rPr>
              <a:t> : </a:t>
            </a:r>
            <a:r>
              <a:rPr lang="ko-KR" altLang="en-US" sz="1600">
                <a:latin typeface="Georgia" panose="02040502050405020303" pitchFamily="18" charset="0"/>
              </a:rPr>
              <a:t>원자 간 결합 </a:t>
            </a:r>
            <a:r>
              <a:rPr lang="en-US" altLang="ko-KR" sz="1600">
                <a:latin typeface="Georgia" panose="02040502050405020303" pitchFamily="18" charset="0"/>
              </a:rPr>
              <a:t> </a:t>
            </a:r>
            <a:br>
              <a:rPr lang="en-US" altLang="ko-KR" sz="1600">
                <a:latin typeface="Georgia" panose="02040502050405020303" pitchFamily="18" charset="0"/>
              </a:rPr>
            </a:br>
            <a:r>
              <a:rPr lang="en-US" altLang="ko-KR" sz="1600">
                <a:latin typeface="Georgia" panose="02040502050405020303" pitchFamily="18" charset="0"/>
              </a:rPr>
              <a:t>            (</a:t>
            </a:r>
            <a:r>
              <a:rPr lang="ko-KR" altLang="en-US" sz="1600">
                <a:latin typeface="Georgia" panose="02040502050405020303" pitchFamily="18" charset="0"/>
              </a:rPr>
              <a:t>공유 결합</a:t>
            </a:r>
            <a:r>
              <a:rPr lang="en-US" altLang="ko-KR" sz="1600">
                <a:latin typeface="Georgia" panose="02040502050405020303" pitchFamily="18" charset="0"/>
              </a:rPr>
              <a:t>, </a:t>
            </a:r>
            <a:r>
              <a:rPr lang="ko-KR" altLang="en-US" sz="1600">
                <a:latin typeface="Georgia" panose="02040502050405020303" pitchFamily="18" charset="0"/>
              </a:rPr>
              <a:t>이온 결합 등</a:t>
            </a:r>
            <a:r>
              <a:rPr lang="en-US" altLang="ko-KR" sz="1600">
                <a:latin typeface="Georgia" panose="02040502050405020303" pitchFamily="18" charset="0"/>
              </a:rPr>
              <a:t>)</a:t>
            </a:r>
            <a:endParaRPr lang="ko-KR" altLang="en-US" sz="1600">
              <a:latin typeface="Georgia" panose="02040502050405020303" pitchFamily="18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28EA463-66CE-4965-A866-96D13E0F4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3770" y="1140810"/>
            <a:ext cx="4206605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CB097-F8AD-4817-8C22-247822B5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Graph Neural Network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514DE-13FD-4CFB-8E90-D50249C49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>
                <a:latin typeface="+mj-lt"/>
              </a:rPr>
              <a:t>Neural</a:t>
            </a:r>
            <a:r>
              <a:rPr lang="en-US" altLang="ko-KR" sz="2000">
                <a:latin typeface="+mj-lt"/>
              </a:rPr>
              <a:t> </a:t>
            </a:r>
            <a:r>
              <a:rPr lang="en-US" altLang="ko-KR" sz="2000" b="1">
                <a:latin typeface="+mj-lt"/>
              </a:rPr>
              <a:t>Network (NN)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+mj-lt"/>
              </a:rPr>
              <a:t>데이터의 특징</a:t>
            </a:r>
            <a:r>
              <a:rPr lang="en-US" altLang="ko-KR" sz="1800">
                <a:latin typeface="+mj-lt"/>
              </a:rPr>
              <a:t>,</a:t>
            </a:r>
            <a:r>
              <a:rPr lang="ko-KR" altLang="en-US" sz="1800">
                <a:latin typeface="+mj-lt"/>
              </a:rPr>
              <a:t> 의미 등을 추출하는 역할</a:t>
            </a:r>
            <a:endParaRPr lang="en-US" altLang="ko-KR" sz="180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latin typeface="+mj-lt"/>
              </a:rPr>
              <a:t>다뤄야 할 데이터에 맞는 </a:t>
            </a:r>
            <a:r>
              <a:rPr lang="en-US" altLang="ko-KR" sz="2000" b="1">
                <a:latin typeface="+mj-lt"/>
              </a:rPr>
              <a:t>NN </a:t>
            </a:r>
            <a:r>
              <a:rPr lang="ko-KR" altLang="en-US" sz="2000" b="1">
                <a:latin typeface="+mj-lt"/>
              </a:rPr>
              <a:t>구조 필요</a:t>
            </a:r>
            <a:endParaRPr lang="en-US" altLang="ko-KR" sz="2000" b="1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+mj-lt"/>
              </a:rPr>
              <a:t>image data : CNN</a:t>
            </a: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+mj-lt"/>
              </a:rPr>
              <a:t>sequential data : RNN, LSTM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>
                <a:latin typeface="+mj-lt"/>
              </a:rPr>
              <a:t>graph : GNN (Graph Neural Network)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ADB3F-3B3F-403F-91C2-A967400F2B70}"/>
              </a:ext>
            </a:extLst>
          </p:cNvPr>
          <p:cNvSpPr txBox="1"/>
          <p:nvPr/>
        </p:nvSpPr>
        <p:spPr>
          <a:xfrm>
            <a:off x="7574137" y="2821561"/>
            <a:ext cx="4370696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latin typeface="+mj-lt"/>
              </a:rPr>
              <a:t>*graph</a:t>
            </a:r>
            <a:r>
              <a:rPr lang="ko-KR" altLang="en-US" sz="2000" b="1">
                <a:latin typeface="+mj-lt"/>
              </a:rPr>
              <a:t> 구조에 대해 학습하는 신경망</a:t>
            </a:r>
            <a:endParaRPr lang="en-US" altLang="ko-KR" sz="2000" b="1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+mj-lt"/>
              </a:rPr>
              <a:t>node</a:t>
            </a:r>
            <a:r>
              <a:rPr lang="ko-KR" altLang="en-US" sz="1800">
                <a:latin typeface="+mj-lt"/>
              </a:rPr>
              <a:t> 간의 관계성</a:t>
            </a:r>
            <a:r>
              <a:rPr lang="en-US" altLang="ko-KR" sz="1800">
                <a:latin typeface="+mj-lt"/>
              </a:rPr>
              <a:t>, </a:t>
            </a:r>
            <a:r>
              <a:rPr lang="en-US" altLang="ko-KR">
                <a:latin typeface="+mj-lt"/>
              </a:rPr>
              <a:t>node</a:t>
            </a:r>
            <a:r>
              <a:rPr lang="ko-KR" altLang="en-US">
                <a:latin typeface="+mj-lt"/>
              </a:rPr>
              <a:t>의 </a:t>
            </a:r>
            <a:r>
              <a:rPr lang="ko-KR" altLang="en-US" sz="1800">
                <a:latin typeface="+mj-lt"/>
              </a:rPr>
              <a:t>정보를 학습</a:t>
            </a:r>
            <a:endParaRPr lang="en-US" altLang="ko-KR" sz="180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>
                <a:latin typeface="+mj-lt"/>
                <a:sym typeface="Wingdings" panose="05000000000000000000" pitchFamily="2" charset="2"/>
              </a:rPr>
              <a:t> graph</a:t>
            </a:r>
            <a:r>
              <a:rPr lang="ko-KR" altLang="en-US">
                <a:latin typeface="+mj-lt"/>
                <a:sym typeface="Wingdings" panose="05000000000000000000" pitchFamily="2" charset="2"/>
              </a:rPr>
              <a:t>의 </a:t>
            </a:r>
            <a:r>
              <a:rPr lang="en-US" altLang="ko-KR">
                <a:latin typeface="+mj-lt"/>
                <a:sym typeface="Wingdings" panose="05000000000000000000" pitchFamily="2" charset="2"/>
              </a:rPr>
              <a:t>feature</a:t>
            </a:r>
            <a:r>
              <a:rPr lang="ko-KR" altLang="en-US">
                <a:latin typeface="+mj-lt"/>
                <a:sym typeface="Wingdings" panose="05000000000000000000" pitchFamily="2" charset="2"/>
              </a:rPr>
              <a:t>를 추출하여 학습</a:t>
            </a:r>
            <a:endParaRPr lang="en-US" altLang="ko-KR" sz="1800">
              <a:latin typeface="+mj-lt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C8CEE68-6254-44AA-9F27-3F50F3431215}"/>
              </a:ext>
            </a:extLst>
          </p:cNvPr>
          <p:cNvGrpSpPr/>
          <p:nvPr/>
        </p:nvGrpSpPr>
        <p:grpSpPr>
          <a:xfrm>
            <a:off x="1192449" y="4445819"/>
            <a:ext cx="9807102" cy="1919200"/>
            <a:chOff x="1280315" y="4534020"/>
            <a:chExt cx="9807102" cy="191920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869F079-40EA-4E00-9117-3164FC56666B}"/>
                </a:ext>
              </a:extLst>
            </p:cNvPr>
            <p:cNvGrpSpPr/>
            <p:nvPr/>
          </p:nvGrpSpPr>
          <p:grpSpPr>
            <a:xfrm>
              <a:off x="1280315" y="4534020"/>
              <a:ext cx="9600889" cy="1517054"/>
              <a:chOff x="3309393" y="2612198"/>
              <a:chExt cx="9600889" cy="151705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A5A8EC8-C33B-4585-83C7-55188F0712E9}"/>
                  </a:ext>
                </a:extLst>
              </p:cNvPr>
              <p:cNvGrpSpPr/>
              <p:nvPr/>
            </p:nvGrpSpPr>
            <p:grpSpPr>
              <a:xfrm>
                <a:off x="3309393" y="2612198"/>
                <a:ext cx="2779942" cy="1517054"/>
                <a:chOff x="6934428" y="1660124"/>
                <a:chExt cx="2779942" cy="1517054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96635EB-BE02-4464-8466-761548FC30D8}"/>
                    </a:ext>
                  </a:extLst>
                </p:cNvPr>
                <p:cNvGrpSpPr/>
                <p:nvPr/>
              </p:nvGrpSpPr>
              <p:grpSpPr>
                <a:xfrm>
                  <a:off x="7794594" y="1660124"/>
                  <a:ext cx="1919776" cy="1517054"/>
                  <a:chOff x="5091382" y="3611615"/>
                  <a:chExt cx="2108408" cy="2171888"/>
                </a:xfrm>
              </p:grpSpPr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479D4740-F45B-4107-B872-2313DCC93F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25000"/>
                            </a14:imgEffect>
                          </a14:imgLayer>
                        </a14:imgProps>
                      </a:ext>
                    </a:extLst>
                  </a:blip>
                  <a:srcRect l="-1831"/>
                  <a:stretch/>
                </p:blipFill>
                <p:spPr>
                  <a:xfrm>
                    <a:off x="5264458" y="3611615"/>
                    <a:ext cx="1808125" cy="2171888"/>
                  </a:xfrm>
                  <a:prstGeom prst="rect">
                    <a:avLst/>
                  </a:prstGeom>
                </p:spPr>
              </p:pic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EAADC7B8-C018-48EE-983F-357E07E407F2}"/>
                      </a:ext>
                    </a:extLst>
                  </p:cNvPr>
                  <p:cNvSpPr/>
                  <p:nvPr/>
                </p:nvSpPr>
                <p:spPr>
                  <a:xfrm>
                    <a:off x="6951216" y="4003832"/>
                    <a:ext cx="248574" cy="13849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E07C1709-4F64-4D17-9280-F751C8E29399}"/>
                      </a:ext>
                    </a:extLst>
                  </p:cNvPr>
                  <p:cNvSpPr/>
                  <p:nvPr/>
                </p:nvSpPr>
                <p:spPr>
                  <a:xfrm>
                    <a:off x="5091382" y="4003831"/>
                    <a:ext cx="248574" cy="13756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7B367C3-8134-47E4-8D54-50D5154C86E1}"/>
                    </a:ext>
                  </a:extLst>
                </p:cNvPr>
                <p:cNvSpPr/>
                <p:nvPr/>
              </p:nvSpPr>
              <p:spPr>
                <a:xfrm>
                  <a:off x="6934428" y="2201461"/>
                  <a:ext cx="908482" cy="426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image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A1DE544-6675-4653-9035-46F19F54A160}"/>
                  </a:ext>
                </a:extLst>
              </p:cNvPr>
              <p:cNvGrpSpPr/>
              <p:nvPr/>
            </p:nvGrpSpPr>
            <p:grpSpPr>
              <a:xfrm>
                <a:off x="10122449" y="2612198"/>
                <a:ext cx="2787833" cy="1517054"/>
                <a:chOff x="7660090" y="3422689"/>
                <a:chExt cx="2787833" cy="1517054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D1ADD4D4-33DA-4081-BE7B-6C255B263A8E}"/>
                    </a:ext>
                  </a:extLst>
                </p:cNvPr>
                <p:cNvGrpSpPr/>
                <p:nvPr/>
              </p:nvGrpSpPr>
              <p:grpSpPr>
                <a:xfrm>
                  <a:off x="8528147" y="3422689"/>
                  <a:ext cx="1919776" cy="1517054"/>
                  <a:chOff x="5091382" y="3611615"/>
                  <a:chExt cx="2108408" cy="2171888"/>
                </a:xfrm>
              </p:grpSpPr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7336E7A4-A367-4BB9-96EF-206DA7F1D0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25000"/>
                            </a14:imgEffect>
                          </a14:imgLayer>
                        </a14:imgProps>
                      </a:ext>
                    </a:extLst>
                  </a:blip>
                  <a:srcRect l="-1831"/>
                  <a:stretch/>
                </p:blipFill>
                <p:spPr>
                  <a:xfrm>
                    <a:off x="5264458" y="3611615"/>
                    <a:ext cx="1808125" cy="2171888"/>
                  </a:xfrm>
                  <a:prstGeom prst="rect">
                    <a:avLst/>
                  </a:prstGeom>
                </p:spPr>
              </p:pic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8321B4CF-8032-4F58-B086-0956F1F67CA7}"/>
                      </a:ext>
                    </a:extLst>
                  </p:cNvPr>
                  <p:cNvSpPr/>
                  <p:nvPr/>
                </p:nvSpPr>
                <p:spPr>
                  <a:xfrm>
                    <a:off x="6951216" y="4003832"/>
                    <a:ext cx="248574" cy="13849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3EECE82-297D-40B1-B0ED-1BFBB8887F56}"/>
                      </a:ext>
                    </a:extLst>
                  </p:cNvPr>
                  <p:cNvSpPr/>
                  <p:nvPr/>
                </p:nvSpPr>
                <p:spPr>
                  <a:xfrm>
                    <a:off x="5091382" y="4003831"/>
                    <a:ext cx="248574" cy="13756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9943F76-01F0-473D-ABC0-7887AF2A1F05}"/>
                    </a:ext>
                  </a:extLst>
                </p:cNvPr>
                <p:cNvSpPr/>
                <p:nvPr/>
              </p:nvSpPr>
              <p:spPr>
                <a:xfrm>
                  <a:off x="7660090" y="3964026"/>
                  <a:ext cx="908482" cy="426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graph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127220A-8141-4A9E-A85C-43F4EEB8CA90}"/>
                  </a:ext>
                </a:extLst>
              </p:cNvPr>
              <p:cNvGrpSpPr/>
              <p:nvPr/>
            </p:nvGrpSpPr>
            <p:grpSpPr>
              <a:xfrm>
                <a:off x="6487823" y="2612198"/>
                <a:ext cx="3203258" cy="1517054"/>
                <a:chOff x="8941071" y="1629700"/>
                <a:chExt cx="3203258" cy="1517054"/>
              </a:xfrm>
            </p:grpSpPr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967A78AD-EED4-4376-8E9A-AEA23932ED32}"/>
                    </a:ext>
                  </a:extLst>
                </p:cNvPr>
                <p:cNvGrpSpPr/>
                <p:nvPr/>
              </p:nvGrpSpPr>
              <p:grpSpPr>
                <a:xfrm>
                  <a:off x="10306025" y="1629700"/>
                  <a:ext cx="1838304" cy="1517054"/>
                  <a:chOff x="5180859" y="3611615"/>
                  <a:chExt cx="2018931" cy="2171888"/>
                </a:xfrm>
              </p:grpSpPr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8C861A80-23F1-4B67-9828-4362D304B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25000"/>
                            </a14:imgEffect>
                          </a14:imgLayer>
                        </a14:imgProps>
                      </a:ext>
                    </a:extLst>
                  </a:blip>
                  <a:srcRect l="-1831"/>
                  <a:stretch/>
                </p:blipFill>
                <p:spPr>
                  <a:xfrm>
                    <a:off x="5264458" y="3611615"/>
                    <a:ext cx="1808125" cy="2171888"/>
                  </a:xfrm>
                  <a:prstGeom prst="rect">
                    <a:avLst/>
                  </a:prstGeom>
                </p:spPr>
              </p:pic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C304603-7B71-41C4-B689-D6F593590003}"/>
                      </a:ext>
                    </a:extLst>
                  </p:cNvPr>
                  <p:cNvSpPr/>
                  <p:nvPr/>
                </p:nvSpPr>
                <p:spPr>
                  <a:xfrm>
                    <a:off x="6951216" y="4003832"/>
                    <a:ext cx="248574" cy="138491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66F9A40C-B149-4C76-BA66-FB5C2FC92EDD}"/>
                      </a:ext>
                    </a:extLst>
                  </p:cNvPr>
                  <p:cNvSpPr/>
                  <p:nvPr/>
                </p:nvSpPr>
                <p:spPr>
                  <a:xfrm>
                    <a:off x="5180859" y="4003831"/>
                    <a:ext cx="159097" cy="13756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5C529A8-20CC-4008-8DF7-103726EFB893}"/>
                    </a:ext>
                  </a:extLst>
                </p:cNvPr>
                <p:cNvSpPr/>
                <p:nvPr/>
              </p:nvSpPr>
              <p:spPr>
                <a:xfrm>
                  <a:off x="8941071" y="2171037"/>
                  <a:ext cx="1338321" cy="426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</a:rPr>
                    <a:t>sequential</a:t>
                  </a:r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25AC05-C9A7-4ECF-A3DF-87F126990684}"/>
                </a:ext>
              </a:extLst>
            </p:cNvPr>
            <p:cNvSpPr txBox="1"/>
            <p:nvPr/>
          </p:nvSpPr>
          <p:spPr>
            <a:xfrm>
              <a:off x="1908700" y="6083888"/>
              <a:ext cx="229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Convolutional NN</a:t>
              </a:r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6553BC-365E-4F5E-9C04-42859A264E07}"/>
                </a:ext>
              </a:extLst>
            </p:cNvPr>
            <p:cNvSpPr txBox="1"/>
            <p:nvPr/>
          </p:nvSpPr>
          <p:spPr>
            <a:xfrm>
              <a:off x="5577779" y="6082606"/>
              <a:ext cx="229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Recurrent NN</a:t>
              </a:r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56C4DC-C4D8-4125-B48D-C04F4C4DB7D7}"/>
                </a:ext>
              </a:extLst>
            </p:cNvPr>
            <p:cNvSpPr txBox="1"/>
            <p:nvPr/>
          </p:nvSpPr>
          <p:spPr>
            <a:xfrm>
              <a:off x="8796979" y="6049302"/>
              <a:ext cx="2290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Graph NN</a:t>
              </a:r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A598131-D2FB-495A-97B2-7239280B43D4}"/>
                </a:ext>
              </a:extLst>
            </p:cNvPr>
            <p:cNvCxnSpPr>
              <a:stCxn id="18" idx="3"/>
              <a:endCxn id="24" idx="3"/>
            </p:cNvCxnSpPr>
            <p:nvPr/>
          </p:nvCxnSpPr>
          <p:spPr>
            <a:xfrm>
              <a:off x="9001853" y="5288421"/>
              <a:ext cx="185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B4E9E4A-8683-4F85-BFA9-92883CA05040}"/>
                </a:ext>
              </a:extLst>
            </p:cNvPr>
            <p:cNvCxnSpPr>
              <a:cxnSpLocks/>
              <a:stCxn id="16" idx="3"/>
              <a:endCxn id="28" idx="3"/>
            </p:cNvCxnSpPr>
            <p:nvPr/>
          </p:nvCxnSpPr>
          <p:spPr>
            <a:xfrm>
              <a:off x="5797066" y="5288421"/>
              <a:ext cx="1714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FAA1213-7661-473C-854D-A350872BC0AD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188797" y="5288421"/>
              <a:ext cx="1881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39CF3D9C-BE5F-4840-AED3-2FF9397B0A86}"/>
              </a:ext>
            </a:extLst>
          </p:cNvPr>
          <p:cNvCxnSpPr>
            <a:cxnSpLocks/>
            <a:stCxn id="22" idx="0"/>
            <a:endCxn id="7" idx="1"/>
          </p:cNvCxnSpPr>
          <p:nvPr/>
        </p:nvCxnSpPr>
        <p:spPr>
          <a:xfrm rot="16200000" flipV="1">
            <a:off x="8235531" y="2827017"/>
            <a:ext cx="957409" cy="2280195"/>
          </a:xfrm>
          <a:prstGeom prst="curvedConnector4">
            <a:avLst>
              <a:gd name="adj1" fmla="val 15174"/>
              <a:gd name="adj2" fmla="val 1100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9A3A8-63A8-4A5C-A3C3-4C2F9B449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/>
              <a:t>convolution layer</a:t>
            </a:r>
            <a:r>
              <a:rPr lang="ko-KR" altLang="en-US" sz="1800" b="1"/>
              <a:t> </a:t>
            </a:r>
            <a:r>
              <a:rPr lang="en-US" altLang="ko-KR" sz="1800" b="1"/>
              <a:t>:</a:t>
            </a:r>
            <a:r>
              <a:rPr lang="ko-KR" altLang="en-US" sz="1800" b="1"/>
              <a:t> </a:t>
            </a:r>
            <a:r>
              <a:rPr lang="en-US" altLang="ko-KR" sz="1800" b="1"/>
              <a:t>feature</a:t>
            </a:r>
            <a:r>
              <a:rPr lang="ko-KR" altLang="en-US" sz="1800" b="1"/>
              <a:t> 추출</a:t>
            </a:r>
            <a:endParaRPr lang="en-US" altLang="ko-KR" sz="1800" b="1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/>
              <a:t>maxpooling layer : feature </a:t>
            </a:r>
            <a:r>
              <a:rPr lang="ko-KR" altLang="en-US" sz="1800" b="1"/>
              <a:t>강화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/>
              <a:t>지역적 특징 </a:t>
            </a:r>
            <a:r>
              <a:rPr lang="ko-KR" altLang="en-US" sz="1800"/>
              <a:t>학습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600" b="1"/>
              <a:t>filter</a:t>
            </a:r>
            <a:r>
              <a:rPr lang="ko-KR" altLang="en-US" sz="1600"/>
              <a:t> 영역씩 연산을 수행 </a:t>
            </a:r>
            <a:r>
              <a:rPr lang="en-US" altLang="ko-KR" sz="1600">
                <a:sym typeface="Wingdings" panose="05000000000000000000" pitchFamily="2" charset="2"/>
              </a:rPr>
              <a:t> translation invariance</a:t>
            </a:r>
            <a:endParaRPr lang="en-US" altLang="ko-KR" sz="1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/>
              <a:t>weight sharing 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ko-KR" altLang="en-US" sz="1600" b="1"/>
              <a:t>동일한 가중치를 공유</a:t>
            </a:r>
            <a:r>
              <a:rPr lang="ko-KR" altLang="en-US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== </a:t>
            </a:r>
            <a:r>
              <a:rPr lang="ko-KR" altLang="en-US" sz="1600" b="1"/>
              <a:t>동일한 필터</a:t>
            </a:r>
            <a:r>
              <a:rPr lang="ko-KR" altLang="en-US" sz="1600"/>
              <a:t>가 입력 이미지를 순회 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동일한 가중치를 적용하여 </a:t>
            </a:r>
            <a:r>
              <a:rPr lang="en-US" altLang="ko-KR" sz="1600"/>
              <a:t>convolution </a:t>
            </a:r>
            <a:r>
              <a:rPr lang="ko-KR" altLang="en-US" sz="1600"/>
              <a:t>연산 수행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학습할 파라미터가 적어 효율적이며 과적합 감소</a:t>
            </a: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>
                <a:sym typeface="Wingdings" panose="05000000000000000000" pitchFamily="2" charset="2"/>
              </a:rPr>
              <a:t>output tensor</a:t>
            </a:r>
            <a:r>
              <a:rPr lang="ko-KR" altLang="en-US" sz="1800" b="1">
                <a:sym typeface="Wingdings" panose="05000000000000000000" pitchFamily="2" charset="2"/>
              </a:rPr>
              <a:t>의 </a:t>
            </a:r>
            <a:r>
              <a:rPr lang="en-US" altLang="ko-KR" sz="1800" b="1">
                <a:sym typeface="Wingdings" panose="05000000000000000000" pitchFamily="2" charset="2"/>
              </a:rPr>
              <a:t>depth</a:t>
            </a:r>
            <a:r>
              <a:rPr lang="ko-KR" altLang="en-US" sz="1800" b="1">
                <a:sym typeface="Wingdings" panose="05000000000000000000" pitchFamily="2" charset="2"/>
              </a:rPr>
              <a:t> </a:t>
            </a:r>
            <a:r>
              <a:rPr lang="en-US" altLang="ko-KR" sz="1800" b="1">
                <a:sym typeface="Wingdings" panose="05000000000000000000" pitchFamily="2" charset="2"/>
              </a:rPr>
              <a:t></a:t>
            </a:r>
            <a:r>
              <a:rPr lang="ko-KR" altLang="en-US" sz="1800" b="1">
                <a:sym typeface="Wingdings" panose="05000000000000000000" pitchFamily="2" charset="2"/>
              </a:rPr>
              <a:t> </a:t>
            </a:r>
            <a:r>
              <a:rPr lang="en-US" altLang="ko-KR" sz="1800" b="1">
                <a:sym typeface="Wingdings" panose="05000000000000000000" pitchFamily="2" charset="2"/>
              </a:rPr>
              <a:t>filter</a:t>
            </a:r>
            <a:r>
              <a:rPr lang="ko-KR" altLang="en-US" sz="1800" b="1">
                <a:sym typeface="Wingdings" panose="05000000000000000000" pitchFamily="2" charset="2"/>
              </a:rPr>
              <a:t> 수 </a:t>
            </a:r>
            <a:endParaRPr lang="en-US" altLang="ko-KR" sz="1800" b="1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>
                <a:sym typeface="Wingdings" panose="05000000000000000000" pitchFamily="2" charset="2"/>
              </a:rPr>
              <a:t>각 </a:t>
            </a:r>
            <a:r>
              <a:rPr lang="en-US" altLang="ko-KR" sz="1600">
                <a:sym typeface="Wingdings" panose="05000000000000000000" pitchFamily="2" charset="2"/>
              </a:rPr>
              <a:t>filter</a:t>
            </a:r>
            <a:r>
              <a:rPr lang="ko-KR" altLang="en-US" sz="1600">
                <a:sym typeface="Wingdings" panose="05000000000000000000" pitchFamily="2" charset="2"/>
              </a:rPr>
              <a:t> 마다 </a:t>
            </a:r>
            <a:r>
              <a:rPr lang="en-US" altLang="ko-KR" sz="1600"/>
              <a:t>convolution</a:t>
            </a:r>
            <a:r>
              <a:rPr lang="ko-KR" altLang="en-US" sz="1600">
                <a:sym typeface="Wingdings" panose="05000000000000000000" pitchFamily="2" charset="2"/>
              </a:rPr>
              <a:t> 연산 수행</a:t>
            </a: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/>
              <a:t>이러한 </a:t>
            </a:r>
            <a:r>
              <a:rPr lang="en-US" altLang="ko-KR" sz="1800" b="1"/>
              <a:t>CNN</a:t>
            </a:r>
            <a:r>
              <a:rPr lang="ko-KR" altLang="en-US" sz="1800" b="1"/>
              <a:t>의 장점을 </a:t>
            </a:r>
            <a:r>
              <a:rPr lang="en-US" altLang="ko-KR" sz="1800" b="1"/>
              <a:t>GNN</a:t>
            </a:r>
            <a:r>
              <a:rPr lang="ko-KR" altLang="en-US" sz="1800" b="1"/>
              <a:t>에도 적용 </a:t>
            </a:r>
            <a:r>
              <a:rPr lang="en-US" altLang="ko-KR" sz="1800" b="1">
                <a:sym typeface="Wingdings" panose="05000000000000000000" pitchFamily="2" charset="2"/>
              </a:rPr>
              <a:t> Graph</a:t>
            </a:r>
            <a:r>
              <a:rPr lang="ko-KR" altLang="en-US" sz="1800" b="1">
                <a:sym typeface="Wingdings" panose="05000000000000000000" pitchFamily="2" charset="2"/>
              </a:rPr>
              <a:t> </a:t>
            </a:r>
            <a:r>
              <a:rPr lang="en-US" altLang="ko-KR" sz="1800" b="1">
                <a:sym typeface="Wingdings" panose="05000000000000000000" pitchFamily="2" charset="2"/>
              </a:rPr>
              <a:t>Convolution Network</a:t>
            </a:r>
            <a:endParaRPr lang="en-US" altLang="ko-KR" sz="1800" b="1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ko-KR" altLang="en-US" sz="20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93EAF5-EC19-48EA-8628-1F5536C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Convolutional Neural Network</a:t>
            </a:r>
            <a:endParaRPr lang="ko-KR" alt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59AA65D-E33A-4EBA-8C6D-74924D393A1E}"/>
              </a:ext>
            </a:extLst>
          </p:cNvPr>
          <p:cNvGrpSpPr/>
          <p:nvPr/>
        </p:nvGrpSpPr>
        <p:grpSpPr>
          <a:xfrm>
            <a:off x="7610970" y="1622549"/>
            <a:ext cx="3656282" cy="2661182"/>
            <a:chOff x="7993525" y="1619069"/>
            <a:chExt cx="3656282" cy="2661182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50BF55DA-3997-4229-BC0E-4414D77407C3}"/>
                </a:ext>
              </a:extLst>
            </p:cNvPr>
            <p:cNvGrpSpPr/>
            <p:nvPr/>
          </p:nvGrpSpPr>
          <p:grpSpPr>
            <a:xfrm>
              <a:off x="7993525" y="1619069"/>
              <a:ext cx="3656282" cy="2661182"/>
              <a:chOff x="8103253" y="1369122"/>
              <a:chExt cx="3656282" cy="2661182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4C7816CB-DDE7-4951-8811-FD899C1512FD}"/>
                  </a:ext>
                </a:extLst>
              </p:cNvPr>
              <p:cNvGrpSpPr/>
              <p:nvPr/>
            </p:nvGrpSpPr>
            <p:grpSpPr>
              <a:xfrm>
                <a:off x="8103253" y="1369122"/>
                <a:ext cx="2863191" cy="2661182"/>
                <a:chOff x="8215013" y="2202242"/>
                <a:chExt cx="2863191" cy="2661182"/>
              </a:xfrm>
            </p:grpSpPr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219E7D1D-EBBC-42BF-908A-486E144E5B30}"/>
                    </a:ext>
                  </a:extLst>
                </p:cNvPr>
                <p:cNvGrpSpPr/>
                <p:nvPr/>
              </p:nvGrpSpPr>
              <p:grpSpPr>
                <a:xfrm>
                  <a:off x="8215013" y="2202242"/>
                  <a:ext cx="2863191" cy="2661182"/>
                  <a:chOff x="7057545" y="-173074"/>
                  <a:chExt cx="2863191" cy="2661182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274421D8-7252-4DC8-B787-FCEBE1DD499D}"/>
                      </a:ext>
                    </a:extLst>
                  </p:cNvPr>
                  <p:cNvGrpSpPr/>
                  <p:nvPr/>
                </p:nvGrpSpPr>
                <p:grpSpPr>
                  <a:xfrm>
                    <a:off x="7057545" y="-173074"/>
                    <a:ext cx="2863191" cy="2661182"/>
                    <a:chOff x="1279728" y="2740176"/>
                    <a:chExt cx="2863191" cy="2661182"/>
                  </a:xfrm>
                </p:grpSpPr>
                <p:grpSp>
                  <p:nvGrpSpPr>
                    <p:cNvPr id="4" name="그룹 3">
                      <a:extLst>
                        <a:ext uri="{FF2B5EF4-FFF2-40B4-BE49-F238E27FC236}">
                          <a16:creationId xmlns:a16="http://schemas.microsoft.com/office/drawing/2014/main" id="{25D1747D-AFC2-4CC7-AB5F-9DE8FB9FA6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9728" y="3120997"/>
                      <a:ext cx="2863191" cy="2280361"/>
                      <a:chOff x="6409993" y="1757825"/>
                      <a:chExt cx="2863191" cy="2280361"/>
                    </a:xfrm>
                  </p:grpSpPr>
                  <p:grpSp>
                    <p:nvGrpSpPr>
                      <p:cNvPr id="5" name="그룹 4">
                        <a:extLst>
                          <a:ext uri="{FF2B5EF4-FFF2-40B4-BE49-F238E27FC236}">
                            <a16:creationId xmlns:a16="http://schemas.microsoft.com/office/drawing/2014/main" id="{9DA72B23-0126-49A0-A00B-74A4291C82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26287" y="1757825"/>
                        <a:ext cx="1893247" cy="1788791"/>
                        <a:chOff x="6826287" y="1757825"/>
                        <a:chExt cx="1893247" cy="1788791"/>
                      </a:xfrm>
                    </p:grpSpPr>
                    <p:grpSp>
                      <p:nvGrpSpPr>
                        <p:cNvPr id="15" name="그룹 14">
                          <a:extLst>
                            <a:ext uri="{FF2B5EF4-FFF2-40B4-BE49-F238E27FC236}">
                              <a16:creationId xmlns:a16="http://schemas.microsoft.com/office/drawing/2014/main" id="{8D81E1F7-C981-4DAD-8455-A34BEC308A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26288" y="1757825"/>
                          <a:ext cx="877456" cy="822036"/>
                          <a:chOff x="7259781" y="1879745"/>
                          <a:chExt cx="877456" cy="822036"/>
                        </a:xfrm>
                      </p:grpSpPr>
                      <p:sp>
                        <p:nvSpPr>
                          <p:cNvPr id="67" name="직사각형 66">
                            <a:extLst>
                              <a:ext uri="{FF2B5EF4-FFF2-40B4-BE49-F238E27FC236}">
                                <a16:creationId xmlns:a16="http://schemas.microsoft.com/office/drawing/2014/main" id="{64893C09-4B99-449C-9938-75ABB4C021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59782" y="1879745"/>
                            <a:ext cx="877455" cy="822036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ore-KR" dirty="0"/>
                          </a:p>
                        </p:txBody>
                      </p:sp>
                      <p:cxnSp>
                        <p:nvCxnSpPr>
                          <p:cNvPr id="68" name="직선 연결선[R] 5">
                            <a:extLst>
                              <a:ext uri="{FF2B5EF4-FFF2-40B4-BE49-F238E27FC236}">
                                <a16:creationId xmlns:a16="http://schemas.microsoft.com/office/drawing/2014/main" id="{FC388497-8B1B-478F-BBF4-57DEF57A3EF5}"/>
                              </a:ext>
                            </a:extLst>
                          </p:cNvPr>
                          <p:cNvCxnSpPr>
                            <a:cxnSpLocks/>
                            <a:stCxn id="67" idx="0"/>
                            <a:endCxn id="67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직선 연결선[R] 9">
                            <a:extLst>
                              <a:ext uri="{FF2B5EF4-FFF2-40B4-BE49-F238E27FC236}">
                                <a16:creationId xmlns:a16="http://schemas.microsoft.com/office/drawing/2014/main" id="{73E9600D-2382-4456-8D09-B22E2A50AFC6}"/>
                              </a:ext>
                            </a:extLst>
                          </p:cNvPr>
                          <p:cNvCxnSpPr>
                            <a:cxnSpLocks/>
                            <a:stCxn id="67" idx="0"/>
                            <a:endCxn id="67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직선 연결선[R] 14">
                            <a:extLst>
                              <a:ext uri="{FF2B5EF4-FFF2-40B4-BE49-F238E27FC236}">
                                <a16:creationId xmlns:a16="http://schemas.microsoft.com/office/drawing/2014/main" id="{C64522F2-2E49-463B-8082-FEE05CA445F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918643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직선 연결선[R] 15">
                            <a:extLst>
                              <a:ext uri="{FF2B5EF4-FFF2-40B4-BE49-F238E27FC236}">
                                <a16:creationId xmlns:a16="http://schemas.microsoft.com/office/drawing/2014/main" id="{ED2E2930-3D1C-4221-8FF6-122A2940147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478377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2" name="직선 연결선[R] 18">
                            <a:extLst>
                              <a:ext uri="{FF2B5EF4-FFF2-40B4-BE49-F238E27FC236}">
                                <a16:creationId xmlns:a16="http://schemas.microsoft.com/office/drawing/2014/main" id="{0BD323F6-BD78-4CB2-AA35-04E5A9A6FA73}"/>
                              </a:ext>
                            </a:extLst>
                          </p:cNvPr>
                          <p:cNvCxnSpPr>
                            <a:cxnSpLocks/>
                            <a:stCxn id="67" idx="3"/>
                            <a:endCxn id="67" idx="1"/>
                          </p:cNvCxnSpPr>
                          <p:nvPr/>
                        </p:nvCxnSpPr>
                        <p:spPr>
                          <a:xfrm flipH="1">
                            <a:off x="7259782" y="2290763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3" name="직선 연결선[R] 19">
                            <a:extLst>
                              <a:ext uri="{FF2B5EF4-FFF2-40B4-BE49-F238E27FC236}">
                                <a16:creationId xmlns:a16="http://schemas.microsoft.com/office/drawing/2014/main" id="{5DDC2883-9F24-4451-B148-8E1609E8895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497349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직선 연결선[R] 20">
                            <a:extLst>
                              <a:ext uri="{FF2B5EF4-FFF2-40B4-BE49-F238E27FC236}">
                                <a16:creationId xmlns:a16="http://schemas.microsoft.com/office/drawing/2014/main" id="{7CC99A99-C0A2-4F9F-836E-F7EBEFC728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090950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6" name="그룹 15">
                          <a:extLst>
                            <a:ext uri="{FF2B5EF4-FFF2-40B4-BE49-F238E27FC236}">
                              <a16:creationId xmlns:a16="http://schemas.microsoft.com/office/drawing/2014/main" id="{2C8658FE-E831-4143-A654-E402487A9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26287" y="1757828"/>
                          <a:ext cx="657314" cy="617601"/>
                          <a:chOff x="7259781" y="1879745"/>
                          <a:chExt cx="877456" cy="822036"/>
                        </a:xfrm>
                      </p:grpSpPr>
                      <p:sp>
                        <p:nvSpPr>
                          <p:cNvPr id="62" name="직사각형 61">
                            <a:extLst>
                              <a:ext uri="{FF2B5EF4-FFF2-40B4-BE49-F238E27FC236}">
                                <a16:creationId xmlns:a16="http://schemas.microsoft.com/office/drawing/2014/main" id="{63025959-56BC-453E-9D20-55E1AB2117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59782" y="1879745"/>
                            <a:ext cx="877455" cy="822036"/>
                          </a:xfrm>
                          <a:prstGeom prst="rect">
                            <a:avLst/>
                          </a:prstGeom>
                          <a:solidFill>
                            <a:srgbClr val="C00000">
                              <a:alpha val="41000"/>
                            </a:srgbClr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ore-KR" dirty="0"/>
                          </a:p>
                        </p:txBody>
                      </p:sp>
                      <p:cxnSp>
                        <p:nvCxnSpPr>
                          <p:cNvPr id="63" name="직선 연결선[R] 25">
                            <a:extLst>
                              <a:ext uri="{FF2B5EF4-FFF2-40B4-BE49-F238E27FC236}">
                                <a16:creationId xmlns:a16="http://schemas.microsoft.com/office/drawing/2014/main" id="{78BF69A8-B509-4DDF-AB27-80FC3CEDEA9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547059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직선 연결선[R] 26">
                            <a:extLst>
                              <a:ext uri="{FF2B5EF4-FFF2-40B4-BE49-F238E27FC236}">
                                <a16:creationId xmlns:a16="http://schemas.microsoft.com/office/drawing/2014/main" id="{04A43FE4-FEFB-4088-BF61-47B8F9F970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846308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직선 연결선[R] 28">
                            <a:extLst>
                              <a:ext uri="{FF2B5EF4-FFF2-40B4-BE49-F238E27FC236}">
                                <a16:creationId xmlns:a16="http://schemas.microsoft.com/office/drawing/2014/main" id="{020DD430-8A72-49B1-B47C-86FE6405C71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160862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직선 연결선[R] 29">
                            <a:extLst>
                              <a:ext uri="{FF2B5EF4-FFF2-40B4-BE49-F238E27FC236}">
                                <a16:creationId xmlns:a16="http://schemas.microsoft.com/office/drawing/2014/main" id="{7693660F-CCA9-4CCE-BB64-96CC37F1F16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427058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7" name="그룹 16">
                          <a:extLst>
                            <a:ext uri="{FF2B5EF4-FFF2-40B4-BE49-F238E27FC236}">
                              <a16:creationId xmlns:a16="http://schemas.microsoft.com/office/drawing/2014/main" id="{605E2CA9-3FEA-4936-9B65-3816A18CF5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41589" y="1757825"/>
                          <a:ext cx="877456" cy="822036"/>
                          <a:chOff x="7259781" y="1879745"/>
                          <a:chExt cx="877456" cy="822036"/>
                        </a:xfrm>
                      </p:grpSpPr>
                      <p:sp>
                        <p:nvSpPr>
                          <p:cNvPr id="54" name="직사각형 53">
                            <a:extLst>
                              <a:ext uri="{FF2B5EF4-FFF2-40B4-BE49-F238E27FC236}">
                                <a16:creationId xmlns:a16="http://schemas.microsoft.com/office/drawing/2014/main" id="{B1CB9D27-8F81-494E-8B80-F10F9C3B57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59782" y="1879745"/>
                            <a:ext cx="877455" cy="822036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ore-KR" dirty="0"/>
                          </a:p>
                        </p:txBody>
                      </p:sp>
                      <p:cxnSp>
                        <p:nvCxnSpPr>
                          <p:cNvPr id="55" name="직선 연결선[R] 45">
                            <a:extLst>
                              <a:ext uri="{FF2B5EF4-FFF2-40B4-BE49-F238E27FC236}">
                                <a16:creationId xmlns:a16="http://schemas.microsoft.com/office/drawing/2014/main" id="{AA7A38BC-35B4-485F-8036-BC0D2179E7B2}"/>
                              </a:ext>
                            </a:extLst>
                          </p:cNvPr>
                          <p:cNvCxnSpPr>
                            <a:cxnSpLocks/>
                            <a:stCxn id="54" idx="0"/>
                            <a:endCxn id="54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직선 연결선[R] 46">
                            <a:extLst>
                              <a:ext uri="{FF2B5EF4-FFF2-40B4-BE49-F238E27FC236}">
                                <a16:creationId xmlns:a16="http://schemas.microsoft.com/office/drawing/2014/main" id="{5AB09BF0-2BEE-4810-9CE3-5B192A7FAB4D}"/>
                              </a:ext>
                            </a:extLst>
                          </p:cNvPr>
                          <p:cNvCxnSpPr>
                            <a:cxnSpLocks/>
                            <a:stCxn id="54" idx="0"/>
                            <a:endCxn id="54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직선 연결선[R] 47">
                            <a:extLst>
                              <a:ext uri="{FF2B5EF4-FFF2-40B4-BE49-F238E27FC236}">
                                <a16:creationId xmlns:a16="http://schemas.microsoft.com/office/drawing/2014/main" id="{247204B0-1013-45A0-9156-B769B332B47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918643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직선 연결선[R] 48">
                            <a:extLst>
                              <a:ext uri="{FF2B5EF4-FFF2-40B4-BE49-F238E27FC236}">
                                <a16:creationId xmlns:a16="http://schemas.microsoft.com/office/drawing/2014/main" id="{9C14984B-97E4-41F5-BC2F-8BD3DB2F6B6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478377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직선 연결선[R] 49">
                            <a:extLst>
                              <a:ext uri="{FF2B5EF4-FFF2-40B4-BE49-F238E27FC236}">
                                <a16:creationId xmlns:a16="http://schemas.microsoft.com/office/drawing/2014/main" id="{6281EE66-BB9D-40DA-B94B-D594ECC7E14F}"/>
                              </a:ext>
                            </a:extLst>
                          </p:cNvPr>
                          <p:cNvCxnSpPr>
                            <a:cxnSpLocks/>
                            <a:stCxn id="54" idx="3"/>
                            <a:endCxn id="54" idx="1"/>
                          </p:cNvCxnSpPr>
                          <p:nvPr/>
                        </p:nvCxnSpPr>
                        <p:spPr>
                          <a:xfrm flipH="1">
                            <a:off x="7259782" y="2290763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0" name="직선 연결선[R] 50">
                            <a:extLst>
                              <a:ext uri="{FF2B5EF4-FFF2-40B4-BE49-F238E27FC236}">
                                <a16:creationId xmlns:a16="http://schemas.microsoft.com/office/drawing/2014/main" id="{773BD73A-055E-41C1-AD70-7B467189DF7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497349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직선 연결선[R] 51">
                            <a:extLst>
                              <a:ext uri="{FF2B5EF4-FFF2-40B4-BE49-F238E27FC236}">
                                <a16:creationId xmlns:a16="http://schemas.microsoft.com/office/drawing/2014/main" id="{2BCDDE43-B9A0-47D0-93D6-51DC4D0CEA4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090950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9" name="그룹 18">
                          <a:extLst>
                            <a:ext uri="{FF2B5EF4-FFF2-40B4-BE49-F238E27FC236}">
                              <a16:creationId xmlns:a16="http://schemas.microsoft.com/office/drawing/2014/main" id="{51923F9F-CB90-4659-850E-EA80354120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26289" y="2724580"/>
                          <a:ext cx="877456" cy="822036"/>
                          <a:chOff x="7259781" y="1879745"/>
                          <a:chExt cx="877456" cy="822036"/>
                        </a:xfrm>
                      </p:grpSpPr>
                      <p:sp>
                        <p:nvSpPr>
                          <p:cNvPr id="41" name="직사각형 40">
                            <a:extLst>
                              <a:ext uri="{FF2B5EF4-FFF2-40B4-BE49-F238E27FC236}">
                                <a16:creationId xmlns:a16="http://schemas.microsoft.com/office/drawing/2014/main" id="{00EC6A16-5EE1-4EE7-B9B3-2F02AEBD53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59782" y="1879745"/>
                            <a:ext cx="877455" cy="822036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ore-KR" dirty="0"/>
                          </a:p>
                        </p:txBody>
                      </p:sp>
                      <p:cxnSp>
                        <p:nvCxnSpPr>
                          <p:cNvPr id="42" name="직선 연결선[R] 54">
                            <a:extLst>
                              <a:ext uri="{FF2B5EF4-FFF2-40B4-BE49-F238E27FC236}">
                                <a16:creationId xmlns:a16="http://schemas.microsoft.com/office/drawing/2014/main" id="{F052BE9A-C153-41A1-9218-7A7D1C83DE05}"/>
                              </a:ext>
                            </a:extLst>
                          </p:cNvPr>
                          <p:cNvCxnSpPr>
                            <a:cxnSpLocks/>
                            <a:stCxn id="41" idx="0"/>
                            <a:endCxn id="41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직선 연결선[R] 55">
                            <a:extLst>
                              <a:ext uri="{FF2B5EF4-FFF2-40B4-BE49-F238E27FC236}">
                                <a16:creationId xmlns:a16="http://schemas.microsoft.com/office/drawing/2014/main" id="{BB378AF0-618C-4041-A896-4175AC312C6C}"/>
                              </a:ext>
                            </a:extLst>
                          </p:cNvPr>
                          <p:cNvCxnSpPr>
                            <a:cxnSpLocks/>
                            <a:stCxn id="41" idx="0"/>
                            <a:endCxn id="41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직선 연결선[R] 56">
                            <a:extLst>
                              <a:ext uri="{FF2B5EF4-FFF2-40B4-BE49-F238E27FC236}">
                                <a16:creationId xmlns:a16="http://schemas.microsoft.com/office/drawing/2014/main" id="{11417389-4624-4364-BC70-91606A19976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918643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직선 연결선[R] 57">
                            <a:extLst>
                              <a:ext uri="{FF2B5EF4-FFF2-40B4-BE49-F238E27FC236}">
                                <a16:creationId xmlns:a16="http://schemas.microsoft.com/office/drawing/2014/main" id="{2593053B-248A-4EBF-AC14-E4C7C8EEB84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478377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직선 연결선[R] 58">
                            <a:extLst>
                              <a:ext uri="{FF2B5EF4-FFF2-40B4-BE49-F238E27FC236}">
                                <a16:creationId xmlns:a16="http://schemas.microsoft.com/office/drawing/2014/main" id="{40CA748E-1420-4973-A026-34EB2A70BB5C}"/>
                              </a:ext>
                            </a:extLst>
                          </p:cNvPr>
                          <p:cNvCxnSpPr>
                            <a:cxnSpLocks/>
                            <a:stCxn id="41" idx="3"/>
                            <a:endCxn id="41" idx="1"/>
                          </p:cNvCxnSpPr>
                          <p:nvPr/>
                        </p:nvCxnSpPr>
                        <p:spPr>
                          <a:xfrm flipH="1">
                            <a:off x="7259782" y="2290763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직선 연결선[R] 59">
                            <a:extLst>
                              <a:ext uri="{FF2B5EF4-FFF2-40B4-BE49-F238E27FC236}">
                                <a16:creationId xmlns:a16="http://schemas.microsoft.com/office/drawing/2014/main" id="{B98D1A08-91A1-4F73-8F9F-05ABEF6721B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497349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직선 연결선[R] 60">
                            <a:extLst>
                              <a:ext uri="{FF2B5EF4-FFF2-40B4-BE49-F238E27FC236}">
                                <a16:creationId xmlns:a16="http://schemas.microsoft.com/office/drawing/2014/main" id="{29CC421F-B2E0-4712-996D-4714E48D094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090950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21" name="그룹 20">
                          <a:extLst>
                            <a:ext uri="{FF2B5EF4-FFF2-40B4-BE49-F238E27FC236}">
                              <a16:creationId xmlns:a16="http://schemas.microsoft.com/office/drawing/2014/main" id="{F1C5F8EE-6630-472E-8786-5BFCCD4F25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42078" y="2714699"/>
                          <a:ext cx="877456" cy="822036"/>
                          <a:chOff x="7259781" y="1879745"/>
                          <a:chExt cx="877456" cy="822036"/>
                        </a:xfrm>
                      </p:grpSpPr>
                      <p:sp>
                        <p:nvSpPr>
                          <p:cNvPr id="28" name="직사각형 27">
                            <a:extLst>
                              <a:ext uri="{FF2B5EF4-FFF2-40B4-BE49-F238E27FC236}">
                                <a16:creationId xmlns:a16="http://schemas.microsoft.com/office/drawing/2014/main" id="{558824CE-1470-441C-BDED-6A2C5B6348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59782" y="1879745"/>
                            <a:ext cx="877455" cy="822036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ore-KR" dirty="0"/>
                          </a:p>
                        </p:txBody>
                      </p:sp>
                      <p:cxnSp>
                        <p:nvCxnSpPr>
                          <p:cNvPr id="29" name="직선 연결선[R] 69">
                            <a:extLst>
                              <a:ext uri="{FF2B5EF4-FFF2-40B4-BE49-F238E27FC236}">
                                <a16:creationId xmlns:a16="http://schemas.microsoft.com/office/drawing/2014/main" id="{BC90722F-D464-4784-91F7-8AD7A597DEE1}"/>
                              </a:ext>
                            </a:extLst>
                          </p:cNvPr>
                          <p:cNvCxnSpPr>
                            <a:cxnSpLocks/>
                            <a:stCxn id="28" idx="0"/>
                            <a:endCxn id="28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" name="직선 연결선[R] 70">
                            <a:extLst>
                              <a:ext uri="{FF2B5EF4-FFF2-40B4-BE49-F238E27FC236}">
                                <a16:creationId xmlns:a16="http://schemas.microsoft.com/office/drawing/2014/main" id="{FD3D191F-2F3C-4E5E-8522-913C55F182C7}"/>
                              </a:ext>
                            </a:extLst>
                          </p:cNvPr>
                          <p:cNvCxnSpPr>
                            <a:cxnSpLocks/>
                            <a:stCxn id="28" idx="0"/>
                            <a:endCxn id="28" idx="2"/>
                          </p:cNvCxnSpPr>
                          <p:nvPr/>
                        </p:nvCxnSpPr>
                        <p:spPr>
                          <a:xfrm>
                            <a:off x="7698510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직선 연결선[R] 71">
                            <a:extLst>
                              <a:ext uri="{FF2B5EF4-FFF2-40B4-BE49-F238E27FC236}">
                                <a16:creationId xmlns:a16="http://schemas.microsoft.com/office/drawing/2014/main" id="{5A808E77-5B67-4D57-BFE8-AAAFF62D6F6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918643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직선 연결선[R] 72">
                            <a:extLst>
                              <a:ext uri="{FF2B5EF4-FFF2-40B4-BE49-F238E27FC236}">
                                <a16:creationId xmlns:a16="http://schemas.microsoft.com/office/drawing/2014/main" id="{3473535F-741B-43B2-ABD7-AA19BD13547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478377" y="1879745"/>
                            <a:ext cx="0" cy="822036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직선 연결선[R] 73">
                            <a:extLst>
                              <a:ext uri="{FF2B5EF4-FFF2-40B4-BE49-F238E27FC236}">
                                <a16:creationId xmlns:a16="http://schemas.microsoft.com/office/drawing/2014/main" id="{57CBBCB2-DD8B-4F83-A382-FBCCCC6730FF}"/>
                              </a:ext>
                            </a:extLst>
                          </p:cNvPr>
                          <p:cNvCxnSpPr>
                            <a:cxnSpLocks/>
                            <a:stCxn id="28" idx="3"/>
                            <a:endCxn id="28" idx="1"/>
                          </p:cNvCxnSpPr>
                          <p:nvPr/>
                        </p:nvCxnSpPr>
                        <p:spPr>
                          <a:xfrm flipH="1">
                            <a:off x="7259782" y="2290763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직선 연결선[R] 74">
                            <a:extLst>
                              <a:ext uri="{FF2B5EF4-FFF2-40B4-BE49-F238E27FC236}">
                                <a16:creationId xmlns:a16="http://schemas.microsoft.com/office/drawing/2014/main" id="{BF904421-38F6-405D-8F71-C942B1D96D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497349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직선 연결선[R] 75">
                            <a:extLst>
                              <a:ext uri="{FF2B5EF4-FFF2-40B4-BE49-F238E27FC236}">
                                <a16:creationId xmlns:a16="http://schemas.microsoft.com/office/drawing/2014/main" id="{021B1EE7-392C-4F08-B534-20876FB0AAE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7259781" y="2090950"/>
                            <a:ext cx="877455" cy="0"/>
                          </a:xfrm>
                          <a:prstGeom prst="line">
                            <a:avLst/>
                          </a:prstGeom>
                          <a:ln w="12700">
                            <a:solidFill>
                              <a:srgbClr val="00206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7" name="TextBox 6">
                            <a:extLst>
                              <a:ext uri="{FF2B5EF4-FFF2-40B4-BE49-F238E27FC236}">
                                <a16:creationId xmlns:a16="http://schemas.microsoft.com/office/drawing/2014/main" id="{5426A63A-728D-4EFD-8303-6D9C26411D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09993" y="3699632"/>
                            <a:ext cx="2863191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ore-KR" sz="1600" i="1" dirty="0" smtClean="0">
                                      <a:latin typeface="Cambria Math" panose="02040503050406030204" pitchFamily="18" charset="0"/>
                                    </a:rPr>
                                    <m:t>𝑛𝑝𝑢𝑡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ko-Kore-KR" sz="1600" i="1" dirty="0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  <m:r>
                                    <a:rPr lang="ko-Kore-KR" sz="1600" i="1" dirty="0" smtClean="0"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r>
                                    <a:rPr lang="en-US" altLang="ko-KR" sz="1600" i="1" dirty="0" smtClean="0"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r>
                                    <a:rPr lang="ko-KR" altLang="en-US" sz="160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ko-Kore-KR" sz="16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7" name="TextBox 6">
                            <a:extLst>
                              <a:ext uri="{FF2B5EF4-FFF2-40B4-BE49-F238E27FC236}">
                                <a16:creationId xmlns:a16="http://schemas.microsoft.com/office/drawing/2014/main" id="{5426A63A-728D-4EFD-8303-6D9C26411DF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409993" y="3699632"/>
                            <a:ext cx="2863191" cy="33855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10714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81" name="구부러진 연결선[U] 151">
                      <a:extLst>
                        <a:ext uri="{FF2B5EF4-FFF2-40B4-BE49-F238E27FC236}">
                          <a16:creationId xmlns:a16="http://schemas.microsoft.com/office/drawing/2014/main" id="{DCA56B4A-654C-4277-82AB-86A68AA387B3}"/>
                        </a:ext>
                      </a:extLst>
                    </p:cNvPr>
                    <p:cNvCxnSpPr>
                      <a:cxnSpLocks/>
                      <a:stCxn id="62" idx="1"/>
                      <a:endCxn id="82" idx="1"/>
                    </p:cNvCxnSpPr>
                    <p:nvPr/>
                  </p:nvCxnSpPr>
                  <p:spPr>
                    <a:xfrm rot="10800000">
                      <a:off x="1602695" y="2894065"/>
                      <a:ext cx="93328" cy="535736"/>
                    </a:xfrm>
                    <a:prstGeom prst="curvedConnector3">
                      <a:avLst>
                        <a:gd name="adj1" fmla="val 344943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8EC26D8-C693-4D5F-9020-8E210F24CD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2695" y="2740176"/>
                      <a:ext cx="14218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>
                          <a:latin typeface="Nanum Myeongjo ExtraBold" panose="02020603020101020101" pitchFamily="18" charset="-127"/>
                          <a:ea typeface="Nanum Myeongjo ExtraBold" panose="02020603020101020101" pitchFamily="18" charset="-127"/>
                        </a:rPr>
                        <a:t>filter /</a:t>
                      </a:r>
                      <a:r>
                        <a:rPr lang="en-US" sz="1400" b="1" dirty="0">
                          <a:latin typeface="Nanum Myeongjo ExtraBold" panose="02020603020101020101" pitchFamily="18" charset="-127"/>
                          <a:ea typeface="Nanum Myeongjo ExtraBold" panose="02020603020101020101" pitchFamily="18" charset="-127"/>
                        </a:rPr>
                        <a:t> </a:t>
                      </a:r>
                      <a:r>
                        <a:rPr lang="en-US" sz="1400" b="1">
                          <a:latin typeface="Nanum Myeongjo ExtraBold" panose="02020603020101020101" pitchFamily="18" charset="-127"/>
                          <a:ea typeface="Nanum Myeongjo ExtraBold" panose="02020603020101020101" pitchFamily="18" charset="-127"/>
                        </a:rPr>
                        <a:t>weight</a:t>
                      </a:r>
                      <a:endParaRPr lang="ko-Kore-KR" sz="1100" b="1" dirty="0">
                        <a:latin typeface="Nanum Myeongjo ExtraBold" panose="02020603020101020101" pitchFamily="18" charset="-127"/>
                        <a:ea typeface="Nanum Myeongjo ExtraBold" panose="02020603020101020101" pitchFamily="18" charset="-127"/>
                      </a:endParaRPr>
                    </a:p>
                  </p:txBody>
                </p:sp>
              </p:grpSp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8E9AD041-922C-4C84-B638-7B02F0C8010A}"/>
                      </a:ext>
                    </a:extLst>
                  </p:cNvPr>
                  <p:cNvGrpSpPr/>
                  <p:nvPr/>
                </p:nvGrpSpPr>
                <p:grpSpPr>
                  <a:xfrm>
                    <a:off x="8702571" y="209916"/>
                    <a:ext cx="657314" cy="617601"/>
                    <a:chOff x="7626239" y="360150"/>
                    <a:chExt cx="657314" cy="617601"/>
                  </a:xfrm>
                </p:grpSpPr>
                <p:sp>
                  <p:nvSpPr>
                    <p:cNvPr id="86" name="직사각형 85">
                      <a:extLst>
                        <a:ext uri="{FF2B5EF4-FFF2-40B4-BE49-F238E27FC236}">
                          <a16:creationId xmlns:a16="http://schemas.microsoft.com/office/drawing/2014/main" id="{3A7696E9-300E-4633-87E1-C99C468FD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6240" y="360150"/>
                      <a:ext cx="657313" cy="617601"/>
                    </a:xfrm>
                    <a:prstGeom prst="rect">
                      <a:avLst/>
                    </a:prstGeom>
                    <a:solidFill>
                      <a:srgbClr val="C00000">
                        <a:alpha val="41000"/>
                      </a:srgbClr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ore-KR" dirty="0"/>
                    </a:p>
                  </p:txBody>
                </p:sp>
                <p:cxnSp>
                  <p:nvCxnSpPr>
                    <p:cNvPr id="88" name="직선 연결선[R] 25">
                      <a:extLst>
                        <a:ext uri="{FF2B5EF4-FFF2-40B4-BE49-F238E27FC236}">
                          <a16:creationId xmlns:a16="http://schemas.microsoft.com/office/drawing/2014/main" id="{B59893DD-5997-4FA2-9BC4-8824C576C5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51603" y="360150"/>
                      <a:ext cx="0" cy="617601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직선 연결선[R] 26">
                      <a:extLst>
                        <a:ext uri="{FF2B5EF4-FFF2-40B4-BE49-F238E27FC236}">
                          <a16:creationId xmlns:a16="http://schemas.microsoft.com/office/drawing/2014/main" id="{5C4349FB-4D52-4B99-A118-DFBD474C4D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70694" y="360150"/>
                      <a:ext cx="0" cy="617601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직선 연결선[R] 28">
                      <a:extLst>
                        <a:ext uri="{FF2B5EF4-FFF2-40B4-BE49-F238E27FC236}">
                          <a16:creationId xmlns:a16="http://schemas.microsoft.com/office/drawing/2014/main" id="{27DE4BDD-AE50-4EE3-A69E-D732B2C97E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26239" y="566275"/>
                      <a:ext cx="657313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직선 연결선[R] 29">
                      <a:extLst>
                        <a:ext uri="{FF2B5EF4-FFF2-40B4-BE49-F238E27FC236}">
                          <a16:creationId xmlns:a16="http://schemas.microsoft.com/office/drawing/2014/main" id="{352E5F51-3DBF-4E75-BBCC-4257658C96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26239" y="771350"/>
                      <a:ext cx="657313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그룹 95">
                    <a:extLst>
                      <a:ext uri="{FF2B5EF4-FFF2-40B4-BE49-F238E27FC236}">
                        <a16:creationId xmlns:a16="http://schemas.microsoft.com/office/drawing/2014/main" id="{179E4DB7-904E-4F9E-99D0-A0CB9E79BF67}"/>
                      </a:ext>
                    </a:extLst>
                  </p:cNvPr>
                  <p:cNvGrpSpPr/>
                  <p:nvPr/>
                </p:nvGrpSpPr>
                <p:grpSpPr>
                  <a:xfrm>
                    <a:off x="7473839" y="1376759"/>
                    <a:ext cx="657314" cy="617601"/>
                    <a:chOff x="7626239" y="360150"/>
                    <a:chExt cx="657314" cy="617601"/>
                  </a:xfrm>
                </p:grpSpPr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E0C5C535-D14E-47C3-88F3-45897B558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6240" y="364319"/>
                      <a:ext cx="657313" cy="613432"/>
                    </a:xfrm>
                    <a:prstGeom prst="rect">
                      <a:avLst/>
                    </a:prstGeom>
                    <a:solidFill>
                      <a:srgbClr val="C00000">
                        <a:alpha val="41000"/>
                      </a:srgbClr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ore-KR" dirty="0"/>
                    </a:p>
                  </p:txBody>
                </p:sp>
                <p:cxnSp>
                  <p:nvCxnSpPr>
                    <p:cNvPr id="98" name="직선 연결선[R] 25">
                      <a:extLst>
                        <a:ext uri="{FF2B5EF4-FFF2-40B4-BE49-F238E27FC236}">
                          <a16:creationId xmlns:a16="http://schemas.microsoft.com/office/drawing/2014/main" id="{829938A3-CAAA-4663-B670-4623FE8810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1443" y="360150"/>
                      <a:ext cx="0" cy="617601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연결선[R] 26">
                      <a:extLst>
                        <a:ext uri="{FF2B5EF4-FFF2-40B4-BE49-F238E27FC236}">
                          <a16:creationId xmlns:a16="http://schemas.microsoft.com/office/drawing/2014/main" id="{7AF76A76-5407-4CBA-9B85-E533DE264D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65614" y="360150"/>
                      <a:ext cx="0" cy="617601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직선 연결선[R] 28">
                      <a:extLst>
                        <a:ext uri="{FF2B5EF4-FFF2-40B4-BE49-F238E27FC236}">
                          <a16:creationId xmlns:a16="http://schemas.microsoft.com/office/drawing/2014/main" id="{761518EF-06E8-452A-BAD3-08256DB64F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26239" y="566275"/>
                      <a:ext cx="657313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연결선[R] 29">
                      <a:extLst>
                        <a:ext uri="{FF2B5EF4-FFF2-40B4-BE49-F238E27FC236}">
                          <a16:creationId xmlns:a16="http://schemas.microsoft.com/office/drawing/2014/main" id="{80177FF4-44D8-4DB1-B31F-49831A5B72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26239" y="776430"/>
                      <a:ext cx="657313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그룹 101">
                    <a:extLst>
                      <a:ext uri="{FF2B5EF4-FFF2-40B4-BE49-F238E27FC236}">
                        <a16:creationId xmlns:a16="http://schemas.microsoft.com/office/drawing/2014/main" id="{E2B34C19-EB7E-44D7-9E37-35400784DE15}"/>
                      </a:ext>
                    </a:extLst>
                  </p:cNvPr>
                  <p:cNvGrpSpPr/>
                  <p:nvPr/>
                </p:nvGrpSpPr>
                <p:grpSpPr>
                  <a:xfrm>
                    <a:off x="8712731" y="1374136"/>
                    <a:ext cx="657314" cy="617601"/>
                    <a:chOff x="7626239" y="360150"/>
                    <a:chExt cx="657314" cy="617601"/>
                  </a:xfrm>
                </p:grpSpPr>
                <p:sp>
                  <p:nvSpPr>
                    <p:cNvPr id="103" name="직사각형 102">
                      <a:extLst>
                        <a:ext uri="{FF2B5EF4-FFF2-40B4-BE49-F238E27FC236}">
                          <a16:creationId xmlns:a16="http://schemas.microsoft.com/office/drawing/2014/main" id="{03A151EB-C3E8-44D1-BE7E-21A7D12D0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6240" y="360150"/>
                      <a:ext cx="657313" cy="617601"/>
                    </a:xfrm>
                    <a:prstGeom prst="rect">
                      <a:avLst/>
                    </a:prstGeom>
                    <a:solidFill>
                      <a:srgbClr val="C00000">
                        <a:alpha val="41000"/>
                      </a:srgbClr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ore-KR" dirty="0"/>
                    </a:p>
                  </p:txBody>
                </p:sp>
                <p:cxnSp>
                  <p:nvCxnSpPr>
                    <p:cNvPr id="104" name="직선 연결선[R] 25">
                      <a:extLst>
                        <a:ext uri="{FF2B5EF4-FFF2-40B4-BE49-F238E27FC236}">
                          <a16:creationId xmlns:a16="http://schemas.microsoft.com/office/drawing/2014/main" id="{6762C9EF-9DB2-40A4-8378-3A2D2F45E3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46523" y="360150"/>
                      <a:ext cx="0" cy="617601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직선 연결선[R] 26">
                      <a:extLst>
                        <a:ext uri="{FF2B5EF4-FFF2-40B4-BE49-F238E27FC236}">
                          <a16:creationId xmlns:a16="http://schemas.microsoft.com/office/drawing/2014/main" id="{0BF1C328-0411-4C6C-93DA-B2A05B7F2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060534" y="360150"/>
                      <a:ext cx="0" cy="617601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직선 연결선[R] 28">
                      <a:extLst>
                        <a:ext uri="{FF2B5EF4-FFF2-40B4-BE49-F238E27FC236}">
                          <a16:creationId xmlns:a16="http://schemas.microsoft.com/office/drawing/2014/main" id="{4CE6A3E8-FFD5-4C5C-9B28-C60112F889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26239" y="561195"/>
                      <a:ext cx="657313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직선 연결선[R] 29">
                      <a:extLst>
                        <a:ext uri="{FF2B5EF4-FFF2-40B4-BE49-F238E27FC236}">
                          <a16:creationId xmlns:a16="http://schemas.microsoft.com/office/drawing/2014/main" id="{70FB0A25-6857-46F8-AD52-9C418BEBF0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626239" y="771350"/>
                      <a:ext cx="657313" cy="0"/>
                    </a:xfrm>
                    <a:prstGeom prst="line">
                      <a:avLst/>
                    </a:prstGeom>
                    <a:ln w="127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8" name="화살표: 아래쪽 117">
                  <a:extLst>
                    <a:ext uri="{FF2B5EF4-FFF2-40B4-BE49-F238E27FC236}">
                      <a16:creationId xmlns:a16="http://schemas.microsoft.com/office/drawing/2014/main" id="{AB0C7156-6777-4BAC-89BC-16722C54BF9E}"/>
                    </a:ext>
                  </a:extLst>
                </p:cNvPr>
                <p:cNvSpPr/>
                <p:nvPr/>
              </p:nvSpPr>
              <p:spPr>
                <a:xfrm rot="16200000">
                  <a:off x="10713352" y="3328187"/>
                  <a:ext cx="335280" cy="355889"/>
                </a:xfrm>
                <a:prstGeom prst="downArrow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AEC29AA2-E9C1-4720-AD00-666E5D0645CF}"/>
                  </a:ext>
                </a:extLst>
              </p:cNvPr>
              <p:cNvGrpSpPr/>
              <p:nvPr/>
            </p:nvGrpSpPr>
            <p:grpSpPr>
              <a:xfrm>
                <a:off x="11123445" y="2351911"/>
                <a:ext cx="636090" cy="326360"/>
                <a:chOff x="5973008" y="1552603"/>
                <a:chExt cx="408172" cy="199245"/>
              </a:xfrm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16690BE5-3917-48EB-AA60-03AB9B6322BA}"/>
                    </a:ext>
                  </a:extLst>
                </p:cNvPr>
                <p:cNvSpPr/>
                <p:nvPr/>
              </p:nvSpPr>
              <p:spPr>
                <a:xfrm>
                  <a:off x="5973008" y="1552603"/>
                  <a:ext cx="203734" cy="198021"/>
                </a:xfrm>
                <a:prstGeom prst="rect">
                  <a:avLst/>
                </a:prstGeom>
                <a:solidFill>
                  <a:srgbClr val="C00000">
                    <a:alpha val="41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4D00507B-06A6-42DB-8F15-E16D0547631D}"/>
                    </a:ext>
                  </a:extLst>
                </p:cNvPr>
                <p:cNvSpPr/>
                <p:nvPr/>
              </p:nvSpPr>
              <p:spPr>
                <a:xfrm>
                  <a:off x="6177446" y="1552603"/>
                  <a:ext cx="203734" cy="199245"/>
                </a:xfrm>
                <a:prstGeom prst="rect">
                  <a:avLst/>
                </a:prstGeom>
                <a:solidFill>
                  <a:srgbClr val="C00000">
                    <a:alpha val="41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</p:grp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99F5C91-9777-41B3-B337-0CC193392200}"/>
                </a:ext>
              </a:extLst>
            </p:cNvPr>
            <p:cNvGrpSpPr/>
            <p:nvPr/>
          </p:nvGrpSpPr>
          <p:grpSpPr>
            <a:xfrm>
              <a:off x="11013496" y="2925365"/>
              <a:ext cx="636087" cy="324355"/>
              <a:chOff x="11168023" y="2754258"/>
              <a:chExt cx="636087" cy="324355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459E8E72-936A-492E-B2E1-9C961AF2EA3F}"/>
                  </a:ext>
                </a:extLst>
              </p:cNvPr>
              <p:cNvSpPr/>
              <p:nvPr/>
            </p:nvSpPr>
            <p:spPr>
              <a:xfrm>
                <a:off x="11168023" y="2754258"/>
                <a:ext cx="317497" cy="324355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CDECF2EE-C375-44CB-9CE2-B7E6027085AC}"/>
                  </a:ext>
                </a:extLst>
              </p:cNvPr>
              <p:cNvSpPr/>
              <p:nvPr/>
            </p:nvSpPr>
            <p:spPr>
              <a:xfrm>
                <a:off x="11486613" y="2754258"/>
                <a:ext cx="317497" cy="323305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D9C8AF38-7942-4008-A173-DC5EA5357306}"/>
              </a:ext>
            </a:extLst>
          </p:cNvPr>
          <p:cNvGrpSpPr/>
          <p:nvPr/>
        </p:nvGrpSpPr>
        <p:grpSpPr>
          <a:xfrm>
            <a:off x="7065099" y="4561087"/>
            <a:ext cx="4581389" cy="1096104"/>
            <a:chOff x="7076179" y="4974656"/>
            <a:chExt cx="4581389" cy="1096104"/>
          </a:xfrm>
        </p:grpSpPr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1C157718-7539-4FE2-96A7-749F04519D62}"/>
                </a:ext>
              </a:extLst>
            </p:cNvPr>
            <p:cNvGrpSpPr/>
            <p:nvPr/>
          </p:nvGrpSpPr>
          <p:grpSpPr>
            <a:xfrm>
              <a:off x="7076179" y="5233378"/>
              <a:ext cx="636311" cy="647862"/>
              <a:chOff x="9913328" y="2245732"/>
              <a:chExt cx="636311" cy="647862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25FAF7E0-BED9-43E5-865A-6A6C5ECD8FFB}"/>
                  </a:ext>
                </a:extLst>
              </p:cNvPr>
              <p:cNvSpPr/>
              <p:nvPr/>
            </p:nvSpPr>
            <p:spPr>
              <a:xfrm>
                <a:off x="9913549" y="2245732"/>
                <a:ext cx="317496" cy="324355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ABC8EB18-5016-4D6F-B306-16453CB46741}"/>
                  </a:ext>
                </a:extLst>
              </p:cNvPr>
              <p:cNvSpPr/>
              <p:nvPr/>
            </p:nvSpPr>
            <p:spPr>
              <a:xfrm>
                <a:off x="10232143" y="2245732"/>
                <a:ext cx="317496" cy="326360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D0FF95C-2B0E-4ED1-928F-31C7EAFE8EFC}"/>
                  </a:ext>
                </a:extLst>
              </p:cNvPr>
              <p:cNvSpPr/>
              <p:nvPr/>
            </p:nvSpPr>
            <p:spPr>
              <a:xfrm>
                <a:off x="9913328" y="2569239"/>
                <a:ext cx="317497" cy="324355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BE441A18-BA34-43D0-9E04-BE25E0798A2C}"/>
                  </a:ext>
                </a:extLst>
              </p:cNvPr>
              <p:cNvSpPr/>
              <p:nvPr/>
            </p:nvSpPr>
            <p:spPr>
              <a:xfrm>
                <a:off x="10231918" y="2569239"/>
                <a:ext cx="317497" cy="323305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81BE0CEB-27DA-4771-B4B2-82EE49DFB481}"/>
                </a:ext>
              </a:extLst>
            </p:cNvPr>
            <p:cNvGrpSpPr/>
            <p:nvPr/>
          </p:nvGrpSpPr>
          <p:grpSpPr>
            <a:xfrm>
              <a:off x="7157251" y="4974656"/>
              <a:ext cx="4500317" cy="1096104"/>
              <a:chOff x="12148224" y="4436847"/>
              <a:chExt cx="4500317" cy="109610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EF74599-D54C-441B-A36D-3A5A3BC6D49E}"/>
                  </a:ext>
                </a:extLst>
              </p:cNvPr>
              <p:cNvSpPr txBox="1"/>
              <p:nvPr/>
            </p:nvSpPr>
            <p:spPr>
              <a:xfrm>
                <a:off x="13436989" y="4529527"/>
                <a:ext cx="3211552" cy="784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/>
                  <a:t>연산 후의 상태 </a:t>
                </a:r>
                <a:r>
                  <a:rPr lang="en-US" altLang="ko-KR" sz="1600"/>
                  <a:t>(activation map)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/>
                  <a:t>필터가 여러 개면 </a:t>
                </a:r>
                <a:r>
                  <a:rPr lang="en-US" altLang="ko-KR" sz="1600"/>
                  <a:t>depth</a:t>
                </a:r>
                <a:r>
                  <a:rPr lang="ko-KR" altLang="en-US" sz="1600"/>
                  <a:t>가 늘어남</a:t>
                </a:r>
              </a:p>
            </p:txBody>
          </p: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AD67E3CE-CA26-427A-8D6F-16430509D3E6}"/>
                  </a:ext>
                </a:extLst>
              </p:cNvPr>
              <p:cNvGrpSpPr/>
              <p:nvPr/>
            </p:nvGrpSpPr>
            <p:grpSpPr>
              <a:xfrm>
                <a:off x="12148224" y="4436847"/>
                <a:ext cx="1477131" cy="1096104"/>
                <a:chOff x="11864538" y="3933897"/>
                <a:chExt cx="1477131" cy="1096104"/>
              </a:xfrm>
            </p:grpSpPr>
            <p:grpSp>
              <p:nvGrpSpPr>
                <p:cNvPr id="175" name="그룹 174">
                  <a:extLst>
                    <a:ext uri="{FF2B5EF4-FFF2-40B4-BE49-F238E27FC236}">
                      <a16:creationId xmlns:a16="http://schemas.microsoft.com/office/drawing/2014/main" id="{090739EC-3C37-469F-B1F6-623C0E62EBAB}"/>
                    </a:ext>
                  </a:extLst>
                </p:cNvPr>
                <p:cNvGrpSpPr/>
                <p:nvPr/>
              </p:nvGrpSpPr>
              <p:grpSpPr>
                <a:xfrm>
                  <a:off x="11864538" y="4130041"/>
                  <a:ext cx="636311" cy="647862"/>
                  <a:chOff x="11165896" y="2754258"/>
                  <a:chExt cx="636311" cy="647862"/>
                </a:xfrm>
                <a:solidFill>
                  <a:srgbClr val="A9D18E">
                    <a:alpha val="69804"/>
                  </a:srgbClr>
                </a:solidFill>
              </p:grpSpPr>
              <p:sp>
                <p:nvSpPr>
                  <p:cNvPr id="168" name="직사각형 167">
                    <a:extLst>
                      <a:ext uri="{FF2B5EF4-FFF2-40B4-BE49-F238E27FC236}">
                        <a16:creationId xmlns:a16="http://schemas.microsoft.com/office/drawing/2014/main" id="{127BA5F8-0B23-4CC3-B1E6-B87658579A3A}"/>
                      </a:ext>
                    </a:extLst>
                  </p:cNvPr>
                  <p:cNvSpPr/>
                  <p:nvPr/>
                </p:nvSpPr>
                <p:spPr>
                  <a:xfrm>
                    <a:off x="11166117" y="2754258"/>
                    <a:ext cx="317496" cy="324355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70" name="직사각형 169">
                    <a:extLst>
                      <a:ext uri="{FF2B5EF4-FFF2-40B4-BE49-F238E27FC236}">
                        <a16:creationId xmlns:a16="http://schemas.microsoft.com/office/drawing/2014/main" id="{901EA398-9602-49D5-82AA-2660A85A7551}"/>
                      </a:ext>
                    </a:extLst>
                  </p:cNvPr>
                  <p:cNvSpPr/>
                  <p:nvPr/>
                </p:nvSpPr>
                <p:spPr>
                  <a:xfrm>
                    <a:off x="11484711" y="2754258"/>
                    <a:ext cx="317496" cy="326360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72" name="직사각형 171">
                    <a:extLst>
                      <a:ext uri="{FF2B5EF4-FFF2-40B4-BE49-F238E27FC236}">
                        <a16:creationId xmlns:a16="http://schemas.microsoft.com/office/drawing/2014/main" id="{084CCE85-ECE0-4426-9F66-9F112257FA7B}"/>
                      </a:ext>
                    </a:extLst>
                  </p:cNvPr>
                  <p:cNvSpPr/>
                  <p:nvPr/>
                </p:nvSpPr>
                <p:spPr>
                  <a:xfrm>
                    <a:off x="11165896" y="3077765"/>
                    <a:ext cx="317497" cy="324355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74" name="직사각형 173">
                    <a:extLst>
                      <a:ext uri="{FF2B5EF4-FFF2-40B4-BE49-F238E27FC236}">
                        <a16:creationId xmlns:a16="http://schemas.microsoft.com/office/drawing/2014/main" id="{5E6606BA-0688-4B45-8A49-A9150C382C74}"/>
                      </a:ext>
                    </a:extLst>
                  </p:cNvPr>
                  <p:cNvSpPr/>
                  <p:nvPr/>
                </p:nvSpPr>
                <p:spPr>
                  <a:xfrm>
                    <a:off x="11484486" y="3077765"/>
                    <a:ext cx="317497" cy="323305"/>
                  </a:xfrm>
                  <a:prstGeom prst="rect">
                    <a:avLst/>
                  </a:prstGeom>
                  <a:grpFill/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</p:grp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85E80CA5-BCAF-47A6-9625-8D482D01D2B0}"/>
                    </a:ext>
                  </a:extLst>
                </p:cNvPr>
                <p:cNvGrpSpPr/>
                <p:nvPr/>
              </p:nvGrpSpPr>
              <p:grpSpPr>
                <a:xfrm>
                  <a:off x="11963840" y="4037425"/>
                  <a:ext cx="636311" cy="647862"/>
                  <a:chOff x="11165896" y="2754258"/>
                  <a:chExt cx="636311" cy="647862"/>
                </a:xfrm>
                <a:solidFill>
                  <a:schemeClr val="accent1">
                    <a:lumMod val="60000"/>
                    <a:lumOff val="40000"/>
                    <a:alpha val="69804"/>
                  </a:schemeClr>
                </a:solidFill>
              </p:grpSpPr>
              <p:sp>
                <p:nvSpPr>
                  <p:cNvPr id="182" name="직사각형 181">
                    <a:extLst>
                      <a:ext uri="{FF2B5EF4-FFF2-40B4-BE49-F238E27FC236}">
                        <a16:creationId xmlns:a16="http://schemas.microsoft.com/office/drawing/2014/main" id="{173CF7C0-D9AE-464B-BA06-06E21C4D34ED}"/>
                      </a:ext>
                    </a:extLst>
                  </p:cNvPr>
                  <p:cNvSpPr/>
                  <p:nvPr/>
                </p:nvSpPr>
                <p:spPr>
                  <a:xfrm>
                    <a:off x="11166117" y="2754258"/>
                    <a:ext cx="317496" cy="324355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83" name="직사각형 182">
                    <a:extLst>
                      <a:ext uri="{FF2B5EF4-FFF2-40B4-BE49-F238E27FC236}">
                        <a16:creationId xmlns:a16="http://schemas.microsoft.com/office/drawing/2014/main" id="{CF1BC77F-AA21-454E-A1AF-9DEC44190229}"/>
                      </a:ext>
                    </a:extLst>
                  </p:cNvPr>
                  <p:cNvSpPr/>
                  <p:nvPr/>
                </p:nvSpPr>
                <p:spPr>
                  <a:xfrm>
                    <a:off x="11484711" y="2754258"/>
                    <a:ext cx="317496" cy="326360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84" name="직사각형 183">
                    <a:extLst>
                      <a:ext uri="{FF2B5EF4-FFF2-40B4-BE49-F238E27FC236}">
                        <a16:creationId xmlns:a16="http://schemas.microsoft.com/office/drawing/2014/main" id="{C0C17B10-1B41-4607-8434-69EA0D35B24B}"/>
                      </a:ext>
                    </a:extLst>
                  </p:cNvPr>
                  <p:cNvSpPr/>
                  <p:nvPr/>
                </p:nvSpPr>
                <p:spPr>
                  <a:xfrm>
                    <a:off x="11165896" y="3077765"/>
                    <a:ext cx="317497" cy="324355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85" name="직사각형 184">
                    <a:extLst>
                      <a:ext uri="{FF2B5EF4-FFF2-40B4-BE49-F238E27FC236}">
                        <a16:creationId xmlns:a16="http://schemas.microsoft.com/office/drawing/2014/main" id="{6DFA8FAB-2FA5-4449-96D6-BF0D681DB6A4}"/>
                      </a:ext>
                    </a:extLst>
                  </p:cNvPr>
                  <p:cNvSpPr/>
                  <p:nvPr/>
                </p:nvSpPr>
                <p:spPr>
                  <a:xfrm>
                    <a:off x="11484486" y="3077765"/>
                    <a:ext cx="317497" cy="323305"/>
                  </a:xfrm>
                  <a:prstGeom prst="rect">
                    <a:avLst/>
                  </a:prstGeom>
                  <a:grp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</p:grpSp>
            <p:grpSp>
              <p:nvGrpSpPr>
                <p:cNvPr id="186" name="그룹 185">
                  <a:extLst>
                    <a:ext uri="{FF2B5EF4-FFF2-40B4-BE49-F238E27FC236}">
                      <a16:creationId xmlns:a16="http://schemas.microsoft.com/office/drawing/2014/main" id="{F56C84BF-82E7-4E81-BDCC-8C00C24C51A7}"/>
                    </a:ext>
                  </a:extLst>
                </p:cNvPr>
                <p:cNvGrpSpPr/>
                <p:nvPr/>
              </p:nvGrpSpPr>
              <p:grpSpPr>
                <a:xfrm>
                  <a:off x="12068767" y="3933897"/>
                  <a:ext cx="636090" cy="647862"/>
                  <a:chOff x="11166117" y="2754258"/>
                  <a:chExt cx="636090" cy="647862"/>
                </a:xfrm>
                <a:solidFill>
                  <a:srgbClr val="DAAAC5">
                    <a:alpha val="69804"/>
                  </a:srgbClr>
                </a:solidFill>
              </p:grpSpPr>
              <p:sp>
                <p:nvSpPr>
                  <p:cNvPr id="187" name="직사각형 186">
                    <a:extLst>
                      <a:ext uri="{FF2B5EF4-FFF2-40B4-BE49-F238E27FC236}">
                        <a16:creationId xmlns:a16="http://schemas.microsoft.com/office/drawing/2014/main" id="{4714BA81-1B6E-4F6E-8D1B-6C687EBB7E98}"/>
                      </a:ext>
                    </a:extLst>
                  </p:cNvPr>
                  <p:cNvSpPr/>
                  <p:nvPr/>
                </p:nvSpPr>
                <p:spPr>
                  <a:xfrm>
                    <a:off x="11166117" y="2754258"/>
                    <a:ext cx="317496" cy="324355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88" name="직사각형 187">
                    <a:extLst>
                      <a:ext uri="{FF2B5EF4-FFF2-40B4-BE49-F238E27FC236}">
                        <a16:creationId xmlns:a16="http://schemas.microsoft.com/office/drawing/2014/main" id="{706F5A6E-DEFB-47AA-9645-01E6A0BD9DDD}"/>
                      </a:ext>
                    </a:extLst>
                  </p:cNvPr>
                  <p:cNvSpPr/>
                  <p:nvPr/>
                </p:nvSpPr>
                <p:spPr>
                  <a:xfrm>
                    <a:off x="11484711" y="2754258"/>
                    <a:ext cx="317496" cy="326360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89" name="직사각형 188">
                    <a:extLst>
                      <a:ext uri="{FF2B5EF4-FFF2-40B4-BE49-F238E27FC236}">
                        <a16:creationId xmlns:a16="http://schemas.microsoft.com/office/drawing/2014/main" id="{EFAB7B22-BAFA-4A4D-85E5-A2665E955612}"/>
                      </a:ext>
                    </a:extLst>
                  </p:cNvPr>
                  <p:cNvSpPr/>
                  <p:nvPr/>
                </p:nvSpPr>
                <p:spPr>
                  <a:xfrm>
                    <a:off x="11175944" y="3077765"/>
                    <a:ext cx="317497" cy="324355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sp>
                <p:nvSpPr>
                  <p:cNvPr id="190" name="직사각형 189">
                    <a:extLst>
                      <a:ext uri="{FF2B5EF4-FFF2-40B4-BE49-F238E27FC236}">
                        <a16:creationId xmlns:a16="http://schemas.microsoft.com/office/drawing/2014/main" id="{737F5731-1572-4E13-8100-35FFEA889FF2}"/>
                      </a:ext>
                    </a:extLst>
                  </p:cNvPr>
                  <p:cNvSpPr/>
                  <p:nvPr/>
                </p:nvSpPr>
                <p:spPr>
                  <a:xfrm>
                    <a:off x="11484486" y="3077765"/>
                    <a:ext cx="317497" cy="323305"/>
                  </a:xfrm>
                  <a:prstGeom prst="rect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</p:grpSp>
            <p:cxnSp>
              <p:nvCxnSpPr>
                <p:cNvPr id="192" name="직선 화살표 연결선 191">
                  <a:extLst>
                    <a:ext uri="{FF2B5EF4-FFF2-40B4-BE49-F238E27FC236}">
                      <a16:creationId xmlns:a16="http://schemas.microsoft.com/office/drawing/2014/main" id="{863C2D37-C2D3-436D-8B64-78AABFF0E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545884" y="4636193"/>
                  <a:ext cx="238017" cy="30700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DF2BD2F-EB20-48EE-A322-F0AC1FD65623}"/>
                    </a:ext>
                  </a:extLst>
                </p:cNvPr>
                <p:cNvSpPr txBox="1"/>
                <p:nvPr/>
              </p:nvSpPr>
              <p:spPr>
                <a:xfrm>
                  <a:off x="12597321" y="4722224"/>
                  <a:ext cx="74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>
                      <a:latin typeface="Nanum Myeongjo ExtraBold" panose="02020603020101020101" pitchFamily="18" charset="-127"/>
                      <a:ea typeface="Nanum Myeongjo ExtraBold" panose="02020603020101020101" pitchFamily="18" charset="-127"/>
                    </a:rPr>
                    <a:t>depth</a:t>
                  </a:r>
                  <a:endParaRPr lang="ko-Kore-KR" sz="11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720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49AA6-E5E7-4F3E-9E9F-C2291824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Graph Convolution Network (GCN)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9C5C0-EFD8-484F-BDD9-E39F896E2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latin typeface="+mj-lt"/>
              </a:rPr>
              <a:t>각 레이어를 통과하며 그래프의 상태나 정보를 학습</a:t>
            </a:r>
            <a:endParaRPr lang="en-US" altLang="ko-KR" sz="200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+mj-lt"/>
              </a:rPr>
              <a:t>graph</a:t>
            </a:r>
            <a:r>
              <a:rPr lang="ko-KR" altLang="en-US" sz="1800">
                <a:latin typeface="+mj-lt"/>
              </a:rPr>
              <a:t>의 상태</a:t>
            </a:r>
            <a:r>
              <a:rPr lang="en-US" altLang="ko-KR" sz="1800">
                <a:latin typeface="+mj-lt"/>
              </a:rPr>
              <a:t>,</a:t>
            </a:r>
            <a:r>
              <a:rPr lang="ko-KR" altLang="en-US" sz="1800">
                <a:latin typeface="+mj-lt"/>
              </a:rPr>
              <a:t> 정보를 결정하는 요소</a:t>
            </a:r>
            <a:endParaRPr lang="en-US" altLang="ko-KR" sz="1800">
              <a:latin typeface="+mj-lt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800">
                <a:latin typeface="+mj-lt"/>
              </a:rPr>
              <a:t>node</a:t>
            </a:r>
            <a:r>
              <a:rPr lang="ko-KR" altLang="en-US" sz="1800">
                <a:latin typeface="+mj-lt"/>
              </a:rPr>
              <a:t>에 담긴 정보 </a:t>
            </a:r>
            <a:r>
              <a:rPr lang="en-US" altLang="ko-KR" sz="1800">
                <a:latin typeface="+mj-lt"/>
              </a:rPr>
              <a:t>(</a:t>
            </a:r>
            <a:r>
              <a:rPr lang="ko-KR" altLang="en-US" sz="1800">
                <a:latin typeface="+mj-lt"/>
              </a:rPr>
              <a:t>특징</a:t>
            </a:r>
            <a:r>
              <a:rPr lang="en-US" altLang="ko-KR" sz="1800">
                <a:latin typeface="+mj-lt"/>
              </a:rPr>
              <a:t>, </a:t>
            </a:r>
            <a:r>
              <a:rPr lang="ko-KR" altLang="en-US" sz="1800">
                <a:latin typeface="+mj-lt"/>
              </a:rPr>
              <a:t>값</a:t>
            </a:r>
            <a:r>
              <a:rPr lang="en-US" altLang="ko-KR" sz="1800">
                <a:latin typeface="+mj-lt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+mj-lt"/>
              </a:rPr>
              <a:t>즉</a:t>
            </a:r>
            <a:r>
              <a:rPr lang="en-US" altLang="ko-KR" sz="1800">
                <a:latin typeface="+mj-lt"/>
              </a:rPr>
              <a:t>, </a:t>
            </a:r>
            <a:r>
              <a:rPr lang="ko-KR" altLang="en-US" sz="1800">
                <a:latin typeface="+mj-lt"/>
              </a:rPr>
              <a:t>각 레이어를 거칠 때마다 그래프의 정보 </a:t>
            </a:r>
            <a:r>
              <a:rPr lang="en-US" altLang="ko-KR" sz="1800">
                <a:latin typeface="+mj-lt"/>
              </a:rPr>
              <a:t>(</a:t>
            </a:r>
            <a:r>
              <a:rPr lang="ko-KR" altLang="en-US" sz="1800">
                <a:latin typeface="+mj-lt"/>
              </a:rPr>
              <a:t>노드의 값</a:t>
            </a:r>
            <a:r>
              <a:rPr lang="en-US" altLang="ko-KR" sz="1800">
                <a:latin typeface="+mj-lt"/>
              </a:rPr>
              <a:t>)</a:t>
            </a:r>
            <a:r>
              <a:rPr lang="ko-KR" altLang="en-US" sz="1800">
                <a:latin typeface="+mj-lt"/>
              </a:rPr>
              <a:t>이 갱신되며 학습</a:t>
            </a:r>
            <a:br>
              <a:rPr lang="en-US" altLang="ko-KR" sz="1800">
                <a:latin typeface="+mj-lt"/>
              </a:rPr>
            </a:br>
            <a:r>
              <a:rPr lang="en-US" altLang="ko-KR" sz="1800">
                <a:latin typeface="+mj-lt"/>
                <a:sym typeface="Wingdings" panose="05000000000000000000" pitchFamily="2" charset="2"/>
              </a:rPr>
              <a:t> hidden</a:t>
            </a:r>
            <a:r>
              <a:rPr lang="ko-KR" altLang="en-US" sz="180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ko-KR" sz="1800">
                <a:latin typeface="+mj-lt"/>
                <a:sym typeface="Wingdings" panose="05000000000000000000" pitchFamily="2" charset="2"/>
              </a:rPr>
              <a:t>state</a:t>
            </a:r>
            <a:r>
              <a:rPr lang="ko-KR" altLang="en-US" sz="180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ko-KR" sz="1800">
                <a:latin typeface="+mj-lt"/>
                <a:sym typeface="Wingdings" panose="05000000000000000000" pitchFamily="2" charset="2"/>
              </a:rPr>
              <a:t>update</a:t>
            </a:r>
            <a:endParaRPr lang="en-US" altLang="ko-KR" sz="180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>
                <a:latin typeface="+mj-lt"/>
              </a:rPr>
              <a:t>idea</a:t>
            </a:r>
            <a:r>
              <a:rPr lang="en-US" altLang="ko-KR" sz="2400">
                <a:latin typeface="+mj-lt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>
                <a:latin typeface="+mj-lt"/>
              </a:rPr>
              <a:t>1. </a:t>
            </a:r>
            <a:r>
              <a:rPr lang="en-US" altLang="ko-KR" sz="1800">
                <a:latin typeface="+mj-lt"/>
              </a:rPr>
              <a:t>weight sharing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800">
                <a:latin typeface="+mj-lt"/>
              </a:rPr>
              <a:t>동일한 가중치를 적용하여 학습</a:t>
            </a:r>
            <a:endParaRPr lang="en-US" altLang="ko-KR" sz="180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>
                <a:latin typeface="+mj-lt"/>
              </a:rPr>
              <a:t>2. local value (</a:t>
            </a:r>
            <a:r>
              <a:rPr lang="ko-KR" altLang="en-US" sz="1800">
                <a:latin typeface="+mj-lt"/>
              </a:rPr>
              <a:t>학습할 노드의 근처 노드들의 정보</a:t>
            </a:r>
            <a:r>
              <a:rPr lang="en-US" altLang="ko-KR" sz="1800">
                <a:latin typeface="+mj-lt"/>
              </a:rPr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800">
                <a:latin typeface="+mj-lt"/>
                <a:sym typeface="Wingdings" panose="05000000000000000000" pitchFamily="2" charset="2"/>
              </a:rPr>
              <a:t>1</a:t>
            </a:r>
            <a:r>
              <a:rPr lang="ko-KR" altLang="en-US" sz="1800">
                <a:latin typeface="+mj-lt"/>
                <a:sym typeface="Wingdings" panose="05000000000000000000" pitchFamily="2" charset="2"/>
              </a:rPr>
              <a:t>개의 뉴런이 </a:t>
            </a:r>
            <a:r>
              <a:rPr lang="en-US" altLang="ko-KR" sz="1800">
                <a:latin typeface="+mj-lt"/>
                <a:sym typeface="Wingdings" panose="05000000000000000000" pitchFamily="2" charset="2"/>
              </a:rPr>
              <a:t>local</a:t>
            </a:r>
            <a:r>
              <a:rPr lang="ko-KR" altLang="en-US" sz="1800">
                <a:latin typeface="+mj-lt"/>
                <a:sym typeface="Wingdings" panose="05000000000000000000" pitchFamily="2" charset="2"/>
              </a:rPr>
              <a:t>한 정보들만을 받아 학습</a:t>
            </a:r>
            <a:endParaRPr lang="en-US" altLang="ko-KR" sz="180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1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A30A1-27E7-43AD-BD28-4FC0362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Matrix in GCN</a:t>
            </a:r>
            <a:endParaRPr lang="ko-KR" altLang="en-US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2A8A6FEB-5C12-4D9B-BC8B-2E9475B00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64599"/>
              </p:ext>
            </p:extLst>
          </p:nvPr>
        </p:nvGraphicFramePr>
        <p:xfrm>
          <a:off x="2019214" y="2133780"/>
          <a:ext cx="1792392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597464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597464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82E0450-8D0B-4CB6-8774-5BDE0208B540}"/>
              </a:ext>
            </a:extLst>
          </p:cNvPr>
          <p:cNvGrpSpPr/>
          <p:nvPr/>
        </p:nvGrpSpPr>
        <p:grpSpPr>
          <a:xfrm>
            <a:off x="1015226" y="1578489"/>
            <a:ext cx="3485149" cy="3191343"/>
            <a:chOff x="6053072" y="3023428"/>
            <a:chExt cx="3485149" cy="319134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A6CD76-23D3-4D40-82B4-4CE69495C535}"/>
                </a:ext>
              </a:extLst>
            </p:cNvPr>
            <p:cNvGrpSpPr/>
            <p:nvPr/>
          </p:nvGrpSpPr>
          <p:grpSpPr>
            <a:xfrm>
              <a:off x="6341763" y="3023428"/>
              <a:ext cx="3196458" cy="3191343"/>
              <a:chOff x="8568661" y="880239"/>
              <a:chExt cx="3196458" cy="3191343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BA11CA74-202C-405B-8467-88ED50905CFD}"/>
                  </a:ext>
                </a:extLst>
              </p:cNvPr>
              <p:cNvGrpSpPr/>
              <p:nvPr/>
            </p:nvGrpSpPr>
            <p:grpSpPr>
              <a:xfrm>
                <a:off x="9280121" y="880239"/>
                <a:ext cx="2484998" cy="2753423"/>
                <a:chOff x="9280121" y="880239"/>
                <a:chExt cx="2484998" cy="2753423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A5A2D5-7727-4765-8B46-64727F6B0587}"/>
                    </a:ext>
                  </a:extLst>
                </p:cNvPr>
                <p:cNvSpPr txBox="1"/>
                <p:nvPr/>
              </p:nvSpPr>
              <p:spPr>
                <a:xfrm>
                  <a:off x="9283957" y="3264330"/>
                  <a:ext cx="13995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/>
                    <a:t>featur</a:t>
                  </a:r>
                  <a:r>
                    <a:rPr lang="en-US" altLang="ko-KR"/>
                    <a:t>e</a:t>
                  </a:r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2864FE7C-6558-4ACA-A77C-B814EA3DEE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3824" y="880239"/>
                      <a:ext cx="522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2864FE7C-6558-4ACA-A77C-B814EA3DEE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3824" y="880239"/>
                      <a:ext cx="52251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E571264-976D-4E96-A8BE-C7C4DCC4E9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42605" y="2146312"/>
                      <a:ext cx="522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E571264-976D-4E96-A8BE-C7C4DCC4E9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42605" y="2146312"/>
                      <a:ext cx="5225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왼쪽 중괄호 27">
                  <a:extLst>
                    <a:ext uri="{FF2B5EF4-FFF2-40B4-BE49-F238E27FC236}">
                      <a16:creationId xmlns:a16="http://schemas.microsoft.com/office/drawing/2014/main" id="{2ABB98B0-141D-4ACC-87AD-E0D6F32C4FEC}"/>
                    </a:ext>
                  </a:extLst>
                </p:cNvPr>
                <p:cNvSpPr/>
                <p:nvPr/>
              </p:nvSpPr>
              <p:spPr>
                <a:xfrm rot="5400000">
                  <a:off x="10069026" y="412918"/>
                  <a:ext cx="214583" cy="1792393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왼쪽 중괄호 29">
                  <a:extLst>
                    <a:ext uri="{FF2B5EF4-FFF2-40B4-BE49-F238E27FC236}">
                      <a16:creationId xmlns:a16="http://schemas.microsoft.com/office/drawing/2014/main" id="{CBDEBB91-A518-40F7-99C8-698F0374F040}"/>
                    </a:ext>
                  </a:extLst>
                </p:cNvPr>
                <p:cNvSpPr/>
                <p:nvPr/>
              </p:nvSpPr>
              <p:spPr>
                <a:xfrm rot="10800000">
                  <a:off x="11091701" y="1458429"/>
                  <a:ext cx="205688" cy="1801430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344CFD-5346-4906-B05B-A1B73B567DD0}"/>
                  </a:ext>
                </a:extLst>
              </p:cNvPr>
              <p:cNvSpPr txBox="1"/>
              <p:nvPr/>
            </p:nvSpPr>
            <p:spPr>
              <a:xfrm>
                <a:off x="8568661" y="3702250"/>
                <a:ext cx="2822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/>
                  <a:t>Node</a:t>
                </a:r>
                <a:r>
                  <a:rPr lang="ko-KR" altLang="en-US" sz="1800" b="1"/>
                  <a:t> </a:t>
                </a:r>
                <a:r>
                  <a:rPr lang="en-US" altLang="ko-KR" sz="1800" b="1"/>
                  <a:t>Feature</a:t>
                </a:r>
                <a:r>
                  <a:rPr lang="ko-KR" altLang="en-US" sz="1800" b="1"/>
                  <a:t> </a:t>
                </a:r>
                <a:r>
                  <a:rPr lang="en-US" altLang="ko-KR" sz="1800" b="1"/>
                  <a:t>Matrix</a:t>
                </a:r>
                <a:r>
                  <a:rPr lang="ko-KR" altLang="en-US" sz="1800" b="1"/>
                  <a:t> </a:t>
                </a:r>
                <a:endParaRPr lang="ko-KR" altLang="en-US" b="1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EC94B6E-7A5A-442E-B806-0F601B8DF5E1}"/>
                </a:ext>
              </a:extLst>
            </p:cNvPr>
            <p:cNvGrpSpPr/>
            <p:nvPr/>
          </p:nvGrpSpPr>
          <p:grpSpPr>
            <a:xfrm>
              <a:off x="6053072" y="3585256"/>
              <a:ext cx="961059" cy="1848316"/>
              <a:chOff x="6127821" y="3711603"/>
              <a:chExt cx="961059" cy="1848316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B447584-9E6C-49E2-A49B-B671F7ABE86D}"/>
                  </a:ext>
                </a:extLst>
              </p:cNvPr>
              <p:cNvSpPr txBox="1"/>
              <p:nvPr/>
            </p:nvSpPr>
            <p:spPr>
              <a:xfrm>
                <a:off x="6127825" y="3711603"/>
                <a:ext cx="961053" cy="38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node 0</a:t>
                </a:r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C159B2-33E1-4E74-A5AD-603416517D8E}"/>
                  </a:ext>
                </a:extLst>
              </p:cNvPr>
              <p:cNvSpPr txBox="1"/>
              <p:nvPr/>
            </p:nvSpPr>
            <p:spPr>
              <a:xfrm>
                <a:off x="6127826" y="4073378"/>
                <a:ext cx="961053" cy="38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node 1</a:t>
                </a:r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8CF91E9-124E-484E-9F26-83595DB3038E}"/>
                  </a:ext>
                </a:extLst>
              </p:cNvPr>
              <p:cNvSpPr txBox="1"/>
              <p:nvPr/>
            </p:nvSpPr>
            <p:spPr>
              <a:xfrm>
                <a:off x="6127827" y="4444484"/>
                <a:ext cx="961053" cy="38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node 2</a:t>
                </a:r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CC11A08-2DB8-4E6E-B77E-EB9A5AD333AF}"/>
                  </a:ext>
                </a:extLst>
              </p:cNvPr>
              <p:cNvSpPr txBox="1"/>
              <p:nvPr/>
            </p:nvSpPr>
            <p:spPr>
              <a:xfrm>
                <a:off x="6127824" y="4815590"/>
                <a:ext cx="961053" cy="38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node 3</a:t>
                </a:r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775CF1F-A85B-4248-B90F-E81E6AB7E434}"/>
                  </a:ext>
                </a:extLst>
              </p:cNvPr>
              <p:cNvSpPr txBox="1"/>
              <p:nvPr/>
            </p:nvSpPr>
            <p:spPr>
              <a:xfrm>
                <a:off x="6127821" y="5177363"/>
                <a:ext cx="961053" cy="38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node 4</a:t>
                </a:r>
                <a:endParaRPr lang="ko-KR" altLang="en-US"/>
              </a:p>
            </p:txBody>
          </p:sp>
        </p:grp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6CFF9BCD-6BBB-4514-BDEF-B913757D5555}"/>
              </a:ext>
            </a:extLst>
          </p:cNvPr>
          <p:cNvGrpSpPr/>
          <p:nvPr/>
        </p:nvGrpSpPr>
        <p:grpSpPr>
          <a:xfrm>
            <a:off x="7815886" y="1563262"/>
            <a:ext cx="3428195" cy="3191757"/>
            <a:chOff x="8520123" y="3018165"/>
            <a:chExt cx="3428195" cy="319175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AA69C5B9-EAF9-49BE-8E43-0105ACBC96FE}"/>
                </a:ext>
              </a:extLst>
            </p:cNvPr>
            <p:cNvGrpSpPr/>
            <p:nvPr/>
          </p:nvGrpSpPr>
          <p:grpSpPr>
            <a:xfrm>
              <a:off x="8520123" y="3018165"/>
              <a:ext cx="3428195" cy="2755885"/>
              <a:chOff x="8520123" y="3018165"/>
              <a:chExt cx="3428195" cy="275588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5764277-50B0-4338-9E54-210D7EAD40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5009" y="3018165"/>
                    <a:ext cx="52251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5764277-50B0-4338-9E54-210D7EAD4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5009" y="3018165"/>
                    <a:ext cx="52251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6017311-9E26-453F-93B9-91912496F5F0}"/>
                      </a:ext>
                    </a:extLst>
                  </p:cNvPr>
                  <p:cNvSpPr txBox="1"/>
                  <p:nvPr/>
                </p:nvSpPr>
                <p:spPr>
                  <a:xfrm>
                    <a:off x="11425804" y="4274817"/>
                    <a:ext cx="52251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6017311-9E26-453F-93B9-91912496F5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5804" y="4274817"/>
                    <a:ext cx="5225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왼쪽 중괄호 62">
                <a:extLst>
                  <a:ext uri="{FF2B5EF4-FFF2-40B4-BE49-F238E27FC236}">
                    <a16:creationId xmlns:a16="http://schemas.microsoft.com/office/drawing/2014/main" id="{9AC63ECA-D993-41C5-8CE8-DB7CE2CEABC2}"/>
                  </a:ext>
                </a:extLst>
              </p:cNvPr>
              <p:cNvSpPr/>
              <p:nvPr/>
            </p:nvSpPr>
            <p:spPr>
              <a:xfrm rot="5400000">
                <a:off x="10329835" y="2590124"/>
                <a:ext cx="204859" cy="178574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왼쪽 중괄호 64">
                <a:extLst>
                  <a:ext uri="{FF2B5EF4-FFF2-40B4-BE49-F238E27FC236}">
                    <a16:creationId xmlns:a16="http://schemas.microsoft.com/office/drawing/2014/main" id="{BFACDA11-7EC0-49FC-BE84-5323B687743C}"/>
                  </a:ext>
                </a:extLst>
              </p:cNvPr>
              <p:cNvSpPr/>
              <p:nvPr/>
            </p:nvSpPr>
            <p:spPr>
              <a:xfrm rot="10800000">
                <a:off x="11325140" y="3586934"/>
                <a:ext cx="205688" cy="180143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9A9818EE-95E8-4ACC-8719-A64C9E147A3B}"/>
                  </a:ext>
                </a:extLst>
              </p:cNvPr>
              <p:cNvGrpSpPr/>
              <p:nvPr/>
            </p:nvGrpSpPr>
            <p:grpSpPr>
              <a:xfrm>
                <a:off x="8520123" y="3582152"/>
                <a:ext cx="961059" cy="1848316"/>
                <a:chOff x="6117772" y="3711603"/>
                <a:chExt cx="961059" cy="1848316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04AFFC9-CCFC-49BF-9EF7-1AB0947B3D8F}"/>
                    </a:ext>
                  </a:extLst>
                </p:cNvPr>
                <p:cNvSpPr txBox="1"/>
                <p:nvPr/>
              </p:nvSpPr>
              <p:spPr>
                <a:xfrm>
                  <a:off x="6117776" y="3711603"/>
                  <a:ext cx="961053" cy="382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node 0</a:t>
                  </a:r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C48E556-B160-4BA9-AD90-06D5B5E3F802}"/>
                    </a:ext>
                  </a:extLst>
                </p:cNvPr>
                <p:cNvSpPr txBox="1"/>
                <p:nvPr/>
              </p:nvSpPr>
              <p:spPr>
                <a:xfrm>
                  <a:off x="6117777" y="4073378"/>
                  <a:ext cx="961053" cy="382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node 1</a:t>
                  </a:r>
                  <a:endParaRPr lang="ko-KR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6BD253A-DF01-4193-9989-DC5C6E1270BE}"/>
                    </a:ext>
                  </a:extLst>
                </p:cNvPr>
                <p:cNvSpPr txBox="1"/>
                <p:nvPr/>
              </p:nvSpPr>
              <p:spPr>
                <a:xfrm>
                  <a:off x="6117778" y="4444484"/>
                  <a:ext cx="961053" cy="382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node 2</a:t>
                  </a:r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202139B-82D9-4723-9921-BE5E77804C50}"/>
                    </a:ext>
                  </a:extLst>
                </p:cNvPr>
                <p:cNvSpPr txBox="1"/>
                <p:nvPr/>
              </p:nvSpPr>
              <p:spPr>
                <a:xfrm>
                  <a:off x="6117775" y="4815590"/>
                  <a:ext cx="961053" cy="382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node 3</a:t>
                  </a:r>
                  <a:endParaRPr lang="ko-KR" altLang="en-US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76B6BE9-A730-4D05-883C-AA390121B868}"/>
                    </a:ext>
                  </a:extLst>
                </p:cNvPr>
                <p:cNvSpPr txBox="1"/>
                <p:nvPr/>
              </p:nvSpPr>
              <p:spPr>
                <a:xfrm>
                  <a:off x="6117772" y="5177363"/>
                  <a:ext cx="961053" cy="382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node 4</a:t>
                  </a:r>
                  <a:endParaRPr lang="ko-KR" altLang="en-US"/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8E02E1E-EF8F-45BA-B586-C754BE0E6738}"/>
                  </a:ext>
                </a:extLst>
              </p:cNvPr>
              <p:cNvSpPr txBox="1"/>
              <p:nvPr/>
            </p:nvSpPr>
            <p:spPr>
              <a:xfrm>
                <a:off x="9258483" y="5404718"/>
                <a:ext cx="2419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node 0 ~ node4</a:t>
                </a:r>
                <a:endParaRPr lang="ko-KR" altLang="en-US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29F8EBA-CA62-4675-B9BF-48552A149AFE}"/>
                </a:ext>
              </a:extLst>
            </p:cNvPr>
            <p:cNvSpPr txBox="1"/>
            <p:nvPr/>
          </p:nvSpPr>
          <p:spPr>
            <a:xfrm>
              <a:off x="9069908" y="5840590"/>
              <a:ext cx="28225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/>
                <a:t>Adjacency Matrix</a:t>
              </a:r>
              <a:r>
                <a:rPr lang="ko-KR" altLang="en-US" sz="1800" b="1"/>
                <a:t> </a:t>
              </a:r>
              <a:endParaRPr lang="ko-KR" altLang="en-US" b="1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99728F84-2341-418E-A16C-982C923C8BF3}"/>
              </a:ext>
            </a:extLst>
          </p:cNvPr>
          <p:cNvSpPr txBox="1"/>
          <p:nvPr/>
        </p:nvSpPr>
        <p:spPr>
          <a:xfrm>
            <a:off x="4448914" y="1151193"/>
            <a:ext cx="3081830" cy="45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b="1"/>
              <a:t>GCN</a:t>
            </a:r>
            <a:r>
              <a:rPr lang="ko-KR" altLang="en-US" sz="1800" b="1"/>
              <a:t>에서의 </a:t>
            </a:r>
            <a:r>
              <a:rPr lang="en-US" altLang="ko-KR" sz="1800" b="1"/>
              <a:t>graph </a:t>
            </a:r>
            <a:r>
              <a:rPr lang="ko-KR" altLang="en-US" sz="1800" b="1"/>
              <a:t>표현</a:t>
            </a:r>
            <a:endParaRPr lang="en-US" altLang="ko-KR" sz="1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67035A-9FBB-4459-AC29-982BA79AB27B}"/>
                  </a:ext>
                </a:extLst>
              </p:cNvPr>
              <p:cNvSpPr txBox="1"/>
              <p:nvPr/>
            </p:nvSpPr>
            <p:spPr>
              <a:xfrm>
                <a:off x="86315" y="4912735"/>
                <a:ext cx="5666559" cy="1243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1800"/>
                  <a:t>node</a:t>
                </a:r>
                <a:r>
                  <a:rPr lang="ko-KR" altLang="en-US" sz="1800"/>
                  <a:t>에 담긴 정보</a:t>
                </a:r>
                <a:r>
                  <a:rPr lang="en-US" altLang="ko-KR" sz="1800"/>
                  <a:t>(feature)</a:t>
                </a:r>
                <a:r>
                  <a:rPr lang="ko-KR" altLang="en-US" sz="1800"/>
                  <a:t>를 나타내는 행렬</a:t>
                </a:r>
                <a:endParaRPr lang="en-US" altLang="ko-KR" sz="180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/>
                  <a:t>node</a:t>
                </a:r>
                <a:r>
                  <a:rPr lang="ko-KR" altLang="en-US" sz="1600"/>
                  <a:t>의 수 </a:t>
                </a:r>
                <a:r>
                  <a:rPr lang="en-US" altLang="ko-KR" sz="1600"/>
                  <a:t>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/>
                  <a:t>) , feature</a:t>
                </a:r>
                <a:r>
                  <a:rPr lang="ko-KR" altLang="en-US" sz="1600"/>
                  <a:t>의 수 </a:t>
                </a:r>
                <a:r>
                  <a:rPr lang="en-US" altLang="ko-KR" sz="1600"/>
                  <a:t>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600"/>
                  <a:t>) </a:t>
                </a:r>
                <a:r>
                  <a:rPr lang="en-US" altLang="ko-KR" sz="160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ko-KR" altLang="en-US" sz="1600">
                    <a:sym typeface="Wingdings" panose="05000000000000000000" pitchFamily="2" charset="2"/>
                  </a:rPr>
                  <a:t> 행렬</a:t>
                </a: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ko-KR" altLang="en-US" sz="1600">
                    <a:sym typeface="Wingdings" panose="05000000000000000000" pitchFamily="2" charset="2"/>
                  </a:rPr>
                  <a:t>번째 </a:t>
                </a:r>
                <a:r>
                  <a:rPr lang="en-US" altLang="ko-KR" sz="1600">
                    <a:sym typeface="Wingdings" panose="05000000000000000000" pitchFamily="2" charset="2"/>
                  </a:rPr>
                  <a:t>node</a:t>
                </a:r>
                <a:r>
                  <a:rPr lang="ko-KR" altLang="en-US" sz="1600">
                    <a:sym typeface="Wingdings" panose="05000000000000000000" pitchFamily="2" charset="2"/>
                  </a:rPr>
                  <a:t>의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ko-KR" altLang="en-US" sz="1600">
                    <a:sym typeface="Wingdings" panose="05000000000000000000" pitchFamily="2" charset="2"/>
                  </a:rPr>
                  <a:t>번째 </a:t>
                </a:r>
                <a:r>
                  <a:rPr lang="en-US" altLang="ko-KR" sz="1600">
                    <a:sym typeface="Wingdings" panose="05000000000000000000" pitchFamily="2" charset="2"/>
                  </a:rPr>
                  <a:t>feature</a:t>
                </a:r>
                <a:endParaRPr lang="en-US" altLang="ko-KR" sz="160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67035A-9FBB-4459-AC29-982BA79AB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5" y="4912735"/>
                <a:ext cx="5666559" cy="1243033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E2B23C6-0E6B-4C8B-9189-EC1B1CD9F012}"/>
                  </a:ext>
                </a:extLst>
              </p:cNvPr>
              <p:cNvSpPr txBox="1"/>
              <p:nvPr/>
            </p:nvSpPr>
            <p:spPr>
              <a:xfrm>
                <a:off x="7006896" y="4916846"/>
                <a:ext cx="5098789" cy="1243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1800"/>
                  <a:t>node</a:t>
                </a:r>
                <a:r>
                  <a:rPr lang="ko-KR" altLang="en-US" sz="1800"/>
                  <a:t>간의 연결을 나타내는 행렬</a:t>
                </a:r>
                <a:endParaRPr lang="en-US" altLang="ko-KR" sz="180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/>
                  <a:t>node</a:t>
                </a:r>
                <a:r>
                  <a:rPr lang="ko-KR" altLang="en-US" sz="1600"/>
                  <a:t>의 수 </a:t>
                </a:r>
                <a:r>
                  <a:rPr lang="en-US" altLang="ko-KR" sz="1600"/>
                  <a:t>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/>
                  <a:t>) </a:t>
                </a:r>
                <a:r>
                  <a:rPr lang="en-US" altLang="ko-KR" sz="160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ko-KR" altLang="en-US" sz="1600"/>
                  <a:t> 행렬 </a:t>
                </a:r>
                <a:endParaRPr lang="en-US" altLang="ko-KR" sz="160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600"/>
                  <a:t> </a:t>
                </a:r>
                <a:r>
                  <a:rPr lang="en-US" altLang="ko-KR" sz="160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ko-KR" altLang="en-US" sz="1600">
                    <a:sym typeface="Wingdings" panose="05000000000000000000" pitchFamily="2" charset="2"/>
                  </a:rPr>
                  <a:t>번째 </a:t>
                </a:r>
                <a:r>
                  <a:rPr lang="en-US" altLang="ko-KR" sz="1600">
                    <a:sym typeface="Wingdings" panose="05000000000000000000" pitchFamily="2" charset="2"/>
                  </a:rPr>
                  <a:t>node</a:t>
                </a:r>
                <a:r>
                  <a:rPr lang="ko-KR" altLang="en-US" sz="1600">
                    <a:sym typeface="Wingdings" panose="05000000000000000000" pitchFamily="2" charset="2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r>
                  <a:rPr lang="ko-KR" altLang="en-US" sz="1600">
                    <a:sym typeface="Wingdings" panose="05000000000000000000" pitchFamily="2" charset="2"/>
                  </a:rPr>
                  <a:t>번째 </a:t>
                </a:r>
                <a:r>
                  <a:rPr lang="en-US" altLang="ko-KR" sz="1600">
                    <a:sym typeface="Wingdings" panose="05000000000000000000" pitchFamily="2" charset="2"/>
                  </a:rPr>
                  <a:t>node</a:t>
                </a:r>
                <a:r>
                  <a:rPr lang="ko-KR" altLang="en-US" sz="1600">
                    <a:sym typeface="Wingdings" panose="05000000000000000000" pitchFamily="2" charset="2"/>
                  </a:rPr>
                  <a:t>의 연결 관계</a:t>
                </a:r>
                <a:endParaRPr lang="ko-KR" altLang="en-US" sz="160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E2B23C6-0E6B-4C8B-9189-EC1B1CD9F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96" y="4916846"/>
                <a:ext cx="5098789" cy="1243033"/>
              </a:xfrm>
              <a:prstGeom prst="rect">
                <a:avLst/>
              </a:prstGeom>
              <a:blipFill>
                <a:blip r:embed="rId8"/>
                <a:stretch>
                  <a:fillRect b="-4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" name="표 9">
            <a:extLst>
              <a:ext uri="{FF2B5EF4-FFF2-40B4-BE49-F238E27FC236}">
                <a16:creationId xmlns:a16="http://schemas.microsoft.com/office/drawing/2014/main" id="{F4FBFBC4-0377-4882-8480-D3A08F713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12990"/>
              </p:ext>
            </p:extLst>
          </p:nvPr>
        </p:nvGraphicFramePr>
        <p:xfrm>
          <a:off x="8835154" y="2139626"/>
          <a:ext cx="1793445" cy="18288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58689">
                  <a:extLst>
                    <a:ext uri="{9D8B030D-6E8A-4147-A177-3AD203B41FA5}">
                      <a16:colId xmlns:a16="http://schemas.microsoft.com/office/drawing/2014/main" val="2924476498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61885030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764132496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1664966983"/>
                    </a:ext>
                  </a:extLst>
                </a:gridCol>
                <a:gridCol w="358689">
                  <a:extLst>
                    <a:ext uri="{9D8B030D-6E8A-4147-A177-3AD203B41FA5}">
                      <a16:colId xmlns:a16="http://schemas.microsoft.com/office/drawing/2014/main" val="4171560713"/>
                    </a:ext>
                  </a:extLst>
                </a:gridCol>
              </a:tblGrid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595418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872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252032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4780"/>
                  </a:ext>
                </a:extLst>
              </a:tr>
              <a:tr h="311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6888"/>
                  </a:ext>
                </a:extLst>
              </a:tr>
            </a:tbl>
          </a:graphicData>
        </a:graphic>
      </p:graphicFrame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6D57AFE0-447B-4140-BF4A-F9A5EFB638DF}"/>
              </a:ext>
            </a:extLst>
          </p:cNvPr>
          <p:cNvGrpSpPr/>
          <p:nvPr/>
        </p:nvGrpSpPr>
        <p:grpSpPr>
          <a:xfrm>
            <a:off x="4802863" y="1810259"/>
            <a:ext cx="2475383" cy="2681809"/>
            <a:chOff x="7790447" y="2254545"/>
            <a:chExt cx="2872959" cy="3213899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E1B9055-3C1C-44E7-A4BB-3DE0DB0520E2}"/>
                </a:ext>
              </a:extLst>
            </p:cNvPr>
            <p:cNvGrpSpPr/>
            <p:nvPr/>
          </p:nvGrpSpPr>
          <p:grpSpPr>
            <a:xfrm>
              <a:off x="7790447" y="2254545"/>
              <a:ext cx="2872959" cy="3213899"/>
              <a:chOff x="7654616" y="1758606"/>
              <a:chExt cx="2310840" cy="2683081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2D808B0-6054-4AD8-9FC3-FD2C2237EBB4}"/>
                  </a:ext>
                </a:extLst>
              </p:cNvPr>
              <p:cNvSpPr/>
              <p:nvPr/>
            </p:nvSpPr>
            <p:spPr>
              <a:xfrm>
                <a:off x="7654616" y="2107463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4B4936E4-50FC-4905-9F32-6C9768D5AA7D}"/>
                  </a:ext>
                </a:extLst>
              </p:cNvPr>
              <p:cNvSpPr/>
              <p:nvPr/>
            </p:nvSpPr>
            <p:spPr>
              <a:xfrm>
                <a:off x="9268559" y="1758606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AC10F047-6F9F-4495-9A3B-8AD64CD9017D}"/>
                  </a:ext>
                </a:extLst>
              </p:cNvPr>
              <p:cNvSpPr/>
              <p:nvPr/>
            </p:nvSpPr>
            <p:spPr>
              <a:xfrm>
                <a:off x="9166501" y="3219264"/>
                <a:ext cx="696897" cy="713105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84BC73B8-68C7-428A-9A05-91EC5242217F}"/>
                  </a:ext>
                </a:extLst>
              </p:cNvPr>
              <p:cNvSpPr/>
              <p:nvPr/>
            </p:nvSpPr>
            <p:spPr>
              <a:xfrm>
                <a:off x="8588832" y="2552929"/>
                <a:ext cx="630760" cy="638624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3143CFC7-D54E-4C73-9B41-545D721EF5E9}"/>
                  </a:ext>
                </a:extLst>
              </p:cNvPr>
              <p:cNvSpPr/>
              <p:nvPr/>
            </p:nvSpPr>
            <p:spPr>
              <a:xfrm>
                <a:off x="8666492" y="3912760"/>
                <a:ext cx="522413" cy="528927"/>
              </a:xfrm>
              <a:prstGeom prst="ellipse">
                <a:avLst/>
              </a:prstGeom>
              <a:solidFill>
                <a:srgbClr val="E59FC4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6C32B374-A80D-4361-AD91-958D0FC04037}"/>
                  </a:ext>
                </a:extLst>
              </p:cNvPr>
              <p:cNvCxnSpPr>
                <a:stCxn id="127" idx="6"/>
                <a:endCxn id="128" idx="2"/>
              </p:cNvCxnSpPr>
              <p:nvPr/>
            </p:nvCxnSpPr>
            <p:spPr>
              <a:xfrm flipV="1">
                <a:off x="8351513" y="2115158"/>
                <a:ext cx="917046" cy="348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E16E228-DC70-479B-85CF-A40E46F17C5A}"/>
                  </a:ext>
                </a:extLst>
              </p:cNvPr>
              <p:cNvCxnSpPr>
                <a:cxnSpLocks/>
                <a:stCxn id="127" idx="5"/>
                <a:endCxn id="130" idx="2"/>
              </p:cNvCxnSpPr>
              <p:nvPr/>
            </p:nvCxnSpPr>
            <p:spPr>
              <a:xfrm>
                <a:off x="8249455" y="2716136"/>
                <a:ext cx="339377" cy="1561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669FCC26-C991-45ED-A953-D2577FEF4D21}"/>
                  </a:ext>
                </a:extLst>
              </p:cNvPr>
              <p:cNvCxnSpPr>
                <a:cxnSpLocks/>
                <a:stCxn id="130" idx="7"/>
                <a:endCxn id="128" idx="3"/>
              </p:cNvCxnSpPr>
              <p:nvPr/>
            </p:nvCxnSpPr>
            <p:spPr>
              <a:xfrm flipV="1">
                <a:off x="9127219" y="2367279"/>
                <a:ext cx="243398" cy="279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34599B16-9A3E-4464-B576-B17EE6B63A75}"/>
                  </a:ext>
                </a:extLst>
              </p:cNvPr>
              <p:cNvCxnSpPr>
                <a:cxnSpLocks/>
                <a:stCxn id="129" idx="1"/>
                <a:endCxn id="130" idx="5"/>
              </p:cNvCxnSpPr>
              <p:nvPr/>
            </p:nvCxnSpPr>
            <p:spPr>
              <a:xfrm flipH="1" flipV="1">
                <a:off x="9127220" y="3098028"/>
                <a:ext cx="141339" cy="2256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AE4294BA-E45D-4E9F-9BC9-4F541EADC545}"/>
                  </a:ext>
                </a:extLst>
              </p:cNvPr>
              <p:cNvCxnSpPr>
                <a:cxnSpLocks/>
                <a:stCxn id="131" idx="7"/>
                <a:endCxn id="129" idx="3"/>
              </p:cNvCxnSpPr>
              <p:nvPr/>
            </p:nvCxnSpPr>
            <p:spPr>
              <a:xfrm flipV="1">
                <a:off x="9112400" y="3827937"/>
                <a:ext cx="156159" cy="162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EDBB7F6-D873-4A99-BCB2-0DF72BE9726B}"/>
                    </a:ext>
                  </a:extLst>
                </p:cNvPr>
                <p:cNvSpPr txBox="1"/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node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ko-KR" altLang="en-US" sz="140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EDBB7F6-D873-4A99-BCB2-0DF72BE97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557" y="2933737"/>
                  <a:ext cx="784194" cy="368842"/>
                </a:xfrm>
                <a:prstGeom prst="rect">
                  <a:avLst/>
                </a:prstGeom>
                <a:blipFill>
                  <a:blip r:embed="rId9"/>
                  <a:stretch>
                    <a:fillRect l="-2703" t="-6000"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5AD4876-B74C-4685-98C0-62938946D69D}"/>
                </a:ext>
              </a:extLst>
            </p:cNvPr>
            <p:cNvSpPr txBox="1"/>
            <p:nvPr/>
          </p:nvSpPr>
          <p:spPr>
            <a:xfrm>
              <a:off x="9838097" y="2511374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node1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68AD665-209A-41F6-93A1-4799CCBA791D}"/>
                </a:ext>
              </a:extLst>
            </p:cNvPr>
            <p:cNvSpPr txBox="1"/>
            <p:nvPr/>
          </p:nvSpPr>
          <p:spPr>
            <a:xfrm>
              <a:off x="8959479" y="3404949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node2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3DAB160-C0E9-4F42-AE4A-10991B2AF4AD}"/>
                </a:ext>
              </a:extLst>
            </p:cNvPr>
            <p:cNvSpPr txBox="1"/>
            <p:nvPr/>
          </p:nvSpPr>
          <p:spPr>
            <a:xfrm>
              <a:off x="9717219" y="4261985"/>
              <a:ext cx="784193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node3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74B58B9-DFEE-4430-8DA3-44051E2E3369}"/>
                </a:ext>
              </a:extLst>
            </p:cNvPr>
            <p:cNvSpPr txBox="1"/>
            <p:nvPr/>
          </p:nvSpPr>
          <p:spPr>
            <a:xfrm>
              <a:off x="8977266" y="4986333"/>
              <a:ext cx="784194" cy="36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Georgia" panose="02040502050405020303" pitchFamily="18" charset="0"/>
                </a:rPr>
                <a:t>node4</a:t>
              </a:r>
              <a:endParaRPr lang="ko-KR" altLang="en-US" sz="140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2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69D35-872A-4712-9903-BFCA3F3D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graph</a:t>
            </a:r>
            <a:r>
              <a:rPr lang="ko-KR" altLang="en-US">
                <a:latin typeface="Bahnschrift Condensed" panose="020B0502040204020203" pitchFamily="34" charset="0"/>
              </a:rPr>
              <a:t> </a:t>
            </a:r>
            <a:r>
              <a:rPr lang="en-US" altLang="ko-KR">
                <a:latin typeface="Bahnschrift Condensed" panose="020B0502040204020203" pitchFamily="34" charset="0"/>
              </a:rPr>
              <a:t>:: input data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3B087-A215-450F-8595-6369B14B3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71" r="3074" b="-6308"/>
          <a:stretch/>
        </p:blipFill>
        <p:spPr>
          <a:xfrm>
            <a:off x="4419599" y="1387600"/>
            <a:ext cx="3202987" cy="1290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F4280BD9-1EB4-471D-B87B-0D780D30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29305"/>
              </p:ext>
            </p:extLst>
          </p:nvPr>
        </p:nvGraphicFramePr>
        <p:xfrm>
          <a:off x="2037161" y="3466815"/>
          <a:ext cx="3445857" cy="215053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148619">
                  <a:extLst>
                    <a:ext uri="{9D8B030D-6E8A-4147-A177-3AD203B41FA5}">
                      <a16:colId xmlns:a16="http://schemas.microsoft.com/office/drawing/2014/main" val="1486604623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3609936007"/>
                    </a:ext>
                  </a:extLst>
                </a:gridCol>
                <a:gridCol w="1148619">
                  <a:extLst>
                    <a:ext uri="{9D8B030D-6E8A-4147-A177-3AD203B41FA5}">
                      <a16:colId xmlns:a16="http://schemas.microsoft.com/office/drawing/2014/main" val="1577464442"/>
                    </a:ext>
                  </a:extLst>
                </a:gridCol>
              </a:tblGrid>
              <a:tr h="7168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f_0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f_1432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08442"/>
                  </a:ext>
                </a:extLst>
              </a:tr>
              <a:tr h="716845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57799"/>
                  </a:ext>
                </a:extLst>
              </a:tr>
              <a:tr h="716845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63142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B6F35F36-0CF2-4583-9580-857092C4E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76952"/>
              </p:ext>
            </p:extLst>
          </p:nvPr>
        </p:nvGraphicFramePr>
        <p:xfrm>
          <a:off x="7341893" y="3466815"/>
          <a:ext cx="3445855" cy="2150535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689171">
                  <a:extLst>
                    <a:ext uri="{9D8B030D-6E8A-4147-A177-3AD203B41FA5}">
                      <a16:colId xmlns:a16="http://schemas.microsoft.com/office/drawing/2014/main" val="1486604623"/>
                    </a:ext>
                  </a:extLst>
                </a:gridCol>
                <a:gridCol w="689171">
                  <a:extLst>
                    <a:ext uri="{9D8B030D-6E8A-4147-A177-3AD203B41FA5}">
                      <a16:colId xmlns:a16="http://schemas.microsoft.com/office/drawing/2014/main" val="3609936007"/>
                    </a:ext>
                  </a:extLst>
                </a:gridCol>
                <a:gridCol w="689171">
                  <a:extLst>
                    <a:ext uri="{9D8B030D-6E8A-4147-A177-3AD203B41FA5}">
                      <a16:colId xmlns:a16="http://schemas.microsoft.com/office/drawing/2014/main" val="1577464442"/>
                    </a:ext>
                  </a:extLst>
                </a:gridCol>
                <a:gridCol w="689171">
                  <a:extLst>
                    <a:ext uri="{9D8B030D-6E8A-4147-A177-3AD203B41FA5}">
                      <a16:colId xmlns:a16="http://schemas.microsoft.com/office/drawing/2014/main" val="3588473326"/>
                    </a:ext>
                  </a:extLst>
                </a:gridCol>
                <a:gridCol w="689171">
                  <a:extLst>
                    <a:ext uri="{9D8B030D-6E8A-4147-A177-3AD203B41FA5}">
                      <a16:colId xmlns:a16="http://schemas.microsoft.com/office/drawing/2014/main" val="2717783366"/>
                    </a:ext>
                  </a:extLst>
                </a:gridCol>
              </a:tblGrid>
              <a:tr h="430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…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08442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57799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63142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89194"/>
                  </a:ext>
                </a:extLst>
              </a:tr>
              <a:tr h="430107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68399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8A79E8-20DF-408D-B4EC-6FD965C83A3C}"/>
              </a:ext>
            </a:extLst>
          </p:cNvPr>
          <p:cNvGrpSpPr/>
          <p:nvPr/>
        </p:nvGrpSpPr>
        <p:grpSpPr>
          <a:xfrm>
            <a:off x="716361" y="3466815"/>
            <a:ext cx="4522008" cy="2587399"/>
            <a:chOff x="782804" y="4062854"/>
            <a:chExt cx="4522008" cy="2587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8DF0F8-CA08-46ED-BA63-F9E90B87B2E8}"/>
                </a:ext>
              </a:extLst>
            </p:cNvPr>
            <p:cNvSpPr txBox="1"/>
            <p:nvPr/>
          </p:nvSpPr>
          <p:spPr>
            <a:xfrm>
              <a:off x="782804" y="4062854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node 0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620D03-3021-416A-B7E8-0F764DA2A9DF}"/>
                </a:ext>
              </a:extLst>
            </p:cNvPr>
            <p:cNvSpPr txBox="1"/>
            <p:nvPr/>
          </p:nvSpPr>
          <p:spPr>
            <a:xfrm>
              <a:off x="782804" y="5684882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node 2707</a:t>
              </a:r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44D3A8-4B54-4C1B-AFED-F6799E6957BD}"/>
                </a:ext>
              </a:extLst>
            </p:cNvPr>
            <p:cNvSpPr txBox="1"/>
            <p:nvPr/>
          </p:nvSpPr>
          <p:spPr>
            <a:xfrm>
              <a:off x="2348252" y="6280921"/>
              <a:ext cx="295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node feature matrix</a:t>
              </a:r>
              <a:endParaRPr lang="ko-KR" altLang="en-US" b="1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EBEF84-60E9-4F8C-A800-0F5D25BEE433}"/>
              </a:ext>
            </a:extLst>
          </p:cNvPr>
          <p:cNvGrpSpPr/>
          <p:nvPr/>
        </p:nvGrpSpPr>
        <p:grpSpPr>
          <a:xfrm>
            <a:off x="6021093" y="2980459"/>
            <a:ext cx="5069840" cy="3073755"/>
            <a:chOff x="6376693" y="3576498"/>
            <a:chExt cx="5069840" cy="30737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74729F-115B-4A38-A3C9-DBB218069698}"/>
                </a:ext>
              </a:extLst>
            </p:cNvPr>
            <p:cNvSpPr txBox="1"/>
            <p:nvPr/>
          </p:nvSpPr>
          <p:spPr>
            <a:xfrm>
              <a:off x="6376693" y="4112919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node 0</a:t>
              </a: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0B3056-5660-43BA-A4AE-29BDCA3EDEE4}"/>
                </a:ext>
              </a:extLst>
            </p:cNvPr>
            <p:cNvSpPr txBox="1"/>
            <p:nvPr/>
          </p:nvSpPr>
          <p:spPr>
            <a:xfrm>
              <a:off x="6376693" y="5844057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node 2707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D7D4AD-5F86-4E3D-A358-3EEDC57969CC}"/>
                </a:ext>
              </a:extLst>
            </p:cNvPr>
            <p:cNvSpPr txBox="1"/>
            <p:nvPr/>
          </p:nvSpPr>
          <p:spPr>
            <a:xfrm>
              <a:off x="7372373" y="3576498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node 0</a:t>
              </a:r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BA45BD-AF80-4906-BCA2-B3DE6D3A74AB}"/>
                </a:ext>
              </a:extLst>
            </p:cNvPr>
            <p:cNvSpPr txBox="1"/>
            <p:nvPr/>
          </p:nvSpPr>
          <p:spPr>
            <a:xfrm>
              <a:off x="10125733" y="3576498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node 2707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602D93-9F0E-40EC-9F77-F760869C5CE1}"/>
                </a:ext>
              </a:extLst>
            </p:cNvPr>
            <p:cNvSpPr txBox="1"/>
            <p:nvPr/>
          </p:nvSpPr>
          <p:spPr>
            <a:xfrm>
              <a:off x="7942140" y="6280921"/>
              <a:ext cx="295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adjacency matrix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74602514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1537</Words>
  <Application>Microsoft Office PowerPoint</Application>
  <PresentationFormat>와이드스크린</PresentationFormat>
  <Paragraphs>528</Paragraphs>
  <Slides>23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Apple SD Gothic Neo</vt:lpstr>
      <vt:lpstr>Nanum Myeongjo ExtraBold</vt:lpstr>
      <vt:lpstr>맑은 고딕</vt:lpstr>
      <vt:lpstr>함초롬바탕</vt:lpstr>
      <vt:lpstr>Arial</vt:lpstr>
      <vt:lpstr>Bahnschrift Condensed</vt:lpstr>
      <vt:lpstr>Cambria Math</vt:lpstr>
      <vt:lpstr>Georgia</vt:lpstr>
      <vt:lpstr>Wingdings</vt:lpstr>
      <vt:lpstr>CryptoCraft 테마</vt:lpstr>
      <vt:lpstr>제목 테마</vt:lpstr>
      <vt:lpstr>Graph Convolution Network (GCN)</vt:lpstr>
      <vt:lpstr>PowerPoint 프레젠테이션</vt:lpstr>
      <vt:lpstr>Graph</vt:lpstr>
      <vt:lpstr>Graph</vt:lpstr>
      <vt:lpstr>Graph Neural Network</vt:lpstr>
      <vt:lpstr>Convolutional Neural Network</vt:lpstr>
      <vt:lpstr>Graph Convolution Network (GCN)</vt:lpstr>
      <vt:lpstr>Matrix in GCN</vt:lpstr>
      <vt:lpstr>graph :: input data</vt:lpstr>
      <vt:lpstr>graph :: input data</vt:lpstr>
      <vt:lpstr>hidden state update</vt:lpstr>
      <vt:lpstr>hidden state update</vt:lpstr>
      <vt:lpstr>hidden state update</vt:lpstr>
      <vt:lpstr>hidden state update</vt:lpstr>
      <vt:lpstr>layers</vt:lpstr>
      <vt:lpstr>read out </vt:lpstr>
      <vt:lpstr>prediction</vt:lpstr>
      <vt:lpstr>prediction</vt:lpstr>
      <vt:lpstr>image generation from graph</vt:lpstr>
      <vt:lpstr>summary</vt:lpstr>
      <vt:lpstr>inception</vt:lpstr>
      <vt:lpstr>attention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62</cp:revision>
  <dcterms:created xsi:type="dcterms:W3CDTF">2019-03-05T04:29:07Z</dcterms:created>
  <dcterms:modified xsi:type="dcterms:W3CDTF">2020-09-06T08:43:11Z</dcterms:modified>
</cp:coreProperties>
</file>