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75" r:id="rId4"/>
    <p:sldId id="283" r:id="rId5"/>
    <p:sldId id="280" r:id="rId6"/>
    <p:sldId id="281" r:id="rId7"/>
    <p:sldId id="282" r:id="rId8"/>
    <p:sldId id="284" r:id="rId9"/>
    <p:sldId id="285" r:id="rId10"/>
    <p:sldId id="286" r:id="rId11"/>
    <p:sldId id="287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EC3AA0"/>
    <a:srgbClr val="FF2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6735"/>
  </p:normalViewPr>
  <p:slideViewPr>
    <p:cSldViewPr snapToGrid="0">
      <p:cViewPr varScale="1">
        <p:scale>
          <a:sx n="128" d="100"/>
          <a:sy n="128" d="100"/>
        </p:scale>
        <p:origin x="113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10" d="100"/>
          <a:sy n="110" d="100"/>
        </p:scale>
        <p:origin x="104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2023. 7. 16.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5T17:32:21.45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0,'85'0,"1"0,0 0,-8 0,-2 0,-24 0,-29 0,8 0,-15 0,9 0,-15 0,4 0,7 4,-5-3,1 3,-2-1,1 1,5 0,-2-1,-2 1,0-3,-1 3,1-4,-2 3,1-1,-2 2,3-2,-2-2,2 0,-1 2,9-1,-11 1,12-2,-16 0,5 0,-2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5T17:37:13.99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0,'53'0,"-5"0,-17 0,-1 0,8 0,-5 0,-1 0,-9 0,7 0,-15 0,15 0,-22 0,14 0,-8 0,8 0,-5 0,-1 0,1 0,-1 0,-1 0,3 0,-4 0,4 0,5 0,1 0,6 0,1 0,7 0,2 0,-6 0,-8 0,-16 0,-3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5T17:37:15.32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0,'62'0,"-5"0,-27 0,1 0,-1 0,0 0,1 0,-7 0,5 0,-15 0,13 0,-7 0,11 0,-7 0,5 0,-5 0,20 0,-10 0,4 0,-9 0,-16 0,9 0,-12 0,5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5T17:37:17.19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1,'57'0,"5"0,-28 0,24 0,-15 0,12 0,-22 0,5 0,-7 0,-7 0,5 0,-16 0,9 0,-10 0,3 0,2 0,-2 0,1 0,1 0,-4 0,4 0,-1 0,1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5T17:37:19.40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1,'61'0,"-5"0,-18 0,-6 0,7 0,-9 0,1 0,-1 0,-5 0,3 0,-9 0,3 0,-10 0,5 0,-2 0,2 0,2 0,-6 0,4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5T17:37:21.88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1,'48'0,"4"0,-12 0,-6 0,11 0,-11 0,7 0,18 0,-29 0,20 0,-31 0,-1 0,-4 0,1 0,3 0,3 0,-2 0,-2 0,-2 0,2 0,-3 0,4 0,-5 0,3 0,0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5T17:37:23.85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0,'54'0,"-5"0,-18 0,-1 0,21 0,-21 0,20 0,-32 0,5 0,-7 0,-4 0,7 0,-8 0,12 0,-9 0,0 0,4 0,-2 0,5 0,-1 0,-4 0,1 0,-1 0,1 0,-2 0,2 0,-1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5T17:37:25.53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0,'48'0,"1"0,-25 0,6 0,-5 0,4 0,-5 0,27 0,-21 0,13 0,-26 0,-5 0,7 0,-3 0,1 0,1 4,-6-3,8 6,-3-6,-2 3,1-4,2 3,2-2,2 3,-10-4,3 0,1 0,0 0,3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5T17:37:36.7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1,'49'0,"-1"0,-24 0,15 0,-7 0,7 0,-9 0,-6 0,-1 0,-11 0,5 0,-4 0,8 0,4 0,-4 0,8 0,-11 0,4 0,-5 0,-1 0,4 0,3 0,4 0,4 0,7 0,3 0,-1 0,6 0,-13 0,-1 0,-9 0,-11 0,4 0,-2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5T17:37:39.9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0,'47'0,"5"0,-19 0,13 0,-20 0,11 0,-13 0,7 0,7 0,-6 0,14 0,-20 0,11 0,-13 0,0 0,-1 0,-11 0,3 0,0 0,5 0,0 0,6 0,-8 0,24 0,-14 0,10 0,-15 0,-7 0,-4 0,6 0,1 0,8 5,-3-1,6 9,-11-7,0 4,-5-9,-4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5T17:37:41.4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1,'54'0,"3"0,-24 0,13 0,-14 0,15 0,-7 0,0 0,7 0,-15 0,14 0,-13 0,-1 0,-9 0,-11 0,4 0,-1 0,10 0,2 0,4 4,-1-3,-6 7,5-7,-11 3,5 0,-11-3,5 2,-3 0,7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5T17:32:39.41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1,'62'0,"-13"0,-12 0,-3 0,0 0,20 0,-25 0,27 0,-16 0,-6 0,3 0,-13 0,7 0,-1 0,-10 0,8 0,-15 0,16 4,-11 1,5 4,-6-1,-1 1,1-1,-5-3,5 1,-5-5,6 2,-3-1,0-1,-3 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5T17:37:43.1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1,'56'0,"6"0,-36 0,12 0,-7 0,-7 0,5 0,9 0,-4 0,10 0,-14 0,1 0,-7 0,-1 0,-7 0,-4 0,8 0,-5 0,2 0,1 0,-6 0,6 0,-3 0,0 0,5 0,-3 0,5 0,1 0,-5 0,5 0,-7 0,-4 0,8 0,-7 0,5 0,-5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5T17:37:44.6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1,'56'0,"-2"0,-22 0,-6 0,11 0,-5 0,22 0,-10 0,25 0,-34 0,13 0,-17 0,-7 0,-1 0,-7 0,1 0,-1 0,1 0,-1 0,1 0,0 0,-1 0,1 0,-1 0,4 0,-8 0,8 0,-5 0,-1 0,5 0,-5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5T17:37:48.8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1,'66'0,"1"0,-34 0,13 0,-6 0,1 0,-3 0,14 0,-16 0,23 0,-26 4,13 3,-13-2,32 10,-34-13,25 11,-38-12,0 4,-2-5,2 4,0-2,5 2,0 1,-5-4,4 3,2 0,-10-3,5 2,-13-3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5T17:37:50.5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0,'61'0,"2"0,-31 0,15 0,-21 0,5 0,-15 0,6 0,-6 0,2 0,-2 0,-3 0,19 0,-12 0,10 0,-13 0,13 5,-10-4,10 3,-7 1,1-4,7 3,-7 0,5-3,-11 3,0-4,-4 2,-1-1,2 4,3-4,-1 1,3-2,-5 0,2 0,-4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5T17:37:52.5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0,'59'0,"-12"0,-10 0,-3 0,7 0,5 0,-14 0,7 0,-1 0,16 0,-10 0,1 0,-16 0,-15 0,3 0,-2 0,-2 0,5 3,-1-2,-2 5,3-5,-2 3,7 0,1-3,7 8,-1-8,-5 8,-3-9,-5 4,-5-4,-1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5T17:38:03.084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0,'42'0,"-9"0,-18 0,-7 0,14 0,-2 0,12 0,6 0,-11 0,17 0,-17 0,5 0,-9 0,-7 0,-4 0,8 0,-9 0,7 0,-2 0,-3 0,14 0,-10 4,15-3,-8 7,6-7,-5 4,-3-2,-5-2,0 3,-3-4,3 3,-3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5T17:38:04.714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1,'52'0,"-11"0,-12 0,-5 0,6 0,9 0,1 0,8 0,10 0,-7 0,7 0,-10 5,0 2,-8-1,-7 3,-3-4,-17 0,10 2,-4-6,-1 6,11-1,-11-2,11 5,-11-7,4 6,-5-7,-5 5,7-5,-2 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5T17:38:06.186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0,'70'0,"-12"0,-12 0,-13 0,13 0,-14 0,14 0,8 5,-10 0,23 9,-33-3,5 2,-16-7,-7 1,1-2,-1 3,7 1,-5-1,11 2,-11-5,5 3,-11-4,2 0,-4-1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5T17:38:07.501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1,'56'0,"-5"0,-12 0,-13 0,19 0,-19 0,12 0,-13 0,4 0,-4 0,0 0,-2 0,0 0,-5 0,11 0,-4 0,13 0,-6 0,1 0,3 0,-16 0,5 0,-14 0,1 0,2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5T17:38:09.487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1,'69'0,"-11"0,-12 0,-6 0,8 0,-7 0,19 0,-17 0,11 0,-15 0,-9 0,-6 0,5 0,-11 0,11 0,-11 0,11 0,-4 0,5 0,0 0,1 0,-7 0,-1 3,-7-2,-3 3,5-4,-3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5T17:32:40.78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1,'69'0,"21"0,-53 0,40 0,-42 0,30 0,-22 0,15 0,3 0,-17 0,2 0,-17 0,-5 0,6 0,1 0,-1 0,1 0,-1 0,1 4,-1-3,1 8,-1-8,-6 7,-1-7,-6 3,-1-4,-1 3,0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5T17:38:11.276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1,'51'0,"7"0,-31 0,19 0,4 0,-8 0,14 0,-23 0,5 0,-14 0,-5 0,-4 0,-2 0,4 2,-1-1,-1 2,0-3,2 0,1 0,1 0,1 0,-3 0,1 0,-5 0,2 4,0 2,0-1,1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5T17:38:12.971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0,'61'0,"-18"0,2 0,-19 0,13 0,-9 0,9 0,-7 0,6 0,-7 0,-1 0,-5 0,-3 0,-5 0,-5 0,7 0,-4 0,13 0,-11 0,1 0,-6 0,2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5T17:38:14.641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1,'48'0,"-3"0,-7 0,-12 0,19 0,-19 0,21 0,-15 0,6 0,-7 0,7 0,-12 0,4 0,-18 0,2 0,1 0,7 0,0 0,1 0,-11 0,4 0,0 0,-1 3,3-3,-3 3,-1-3,3 0,0 4,-3-3,4 2,-5-3,4 3,-2-3,1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5T17:32:42.53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5,'51'-2,"-4"-1,-16 3,7 0,-5 0,5 0,6 0,-16 0,8 0,-13 0,-5 0,11 0,-5 0,6 0,1 0,-1 0,1 0,-7 0,6 0,-16 0,4 0,-4 0,-2 0,10 3,-8-2,0 2,4 1,-8 1,9 0,-3 2,-1-6,3 2,-3-3,-3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5T17:32:52.06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1,'65'0,"-11"0,-15 0,-1 0,2 0,9 0,43 0,-40 0,39 0,-59 0,0 0,-3 0,-11 0,5 0,-7 0,1 4,0-3,-1 2,1-3,-1 4,1-3,-1 3,4-4,-7 0,6 0,-7 0,4 0,1 0,-4 0,3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5T17:36:51.82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1,'45'0,"-6"0,-22 0,5 0,10 0,8 0,0 0,6 0,-6 0,9 0,-9 0,6 0,-13 0,5 0,-18 0,1 0,-6 0,3 0,1 0,-2 0,5 0,-4 0,11 0,-4 0,-1 0,-1 0,-7 0,1 0,-2 0,6 0,-4 0,0 0,2 0,-8 0,6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5T17:36:53.85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0,'45'0,"1"0,-22 0,6 0,1 0,-1 0,1 0,7 0,-12 0,10 0,-18 0,5 0,-7 0,1 0,0 0,5 0,3 0,5 0,-6 0,5 0,-5 0,7 0,-7 0,-1 0,-11 0,3 0,1 0,0 0,4 0,-6 0,1 0,1 0,0 0,2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5T17:36:56.18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23,'48'0,"-11"0,-8 0,-4 0,5 0,0 0,2 0,-1 0,-10 0,0 0,-9 0,8 0,-3 0,3 0,-4 0,7 0,-5 0,5 0,-7 0,-4 0,8 0,-9 0,18 0,-6 0,10 0,-3 0,-5 0,4 0,-11-4,4 3,-5-7,-5 8,4-7,-1 7,1-3,1 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5T17:37:12.50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0,'45'0,"-6"0,-23 0,1 0,9 0,-12 0,16 0,-2 0,-2 0,4 0,-7 0,-5 0,11 0,-5 0,6 0,9 0,1 0,0 0,7 0,-15 0,6 0,-13 0,-7 0,-3 0,-2 0,4 0,-1 0,-1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2023. 7. 16.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44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구조를 갖게되는데 초기 계산이 있게되고</a:t>
            </a:r>
          </a:p>
          <a:p>
            <a:r>
              <a:rPr lang="en-KR" dirty="0"/>
              <a:t>반복하고</a:t>
            </a:r>
          </a:p>
          <a:p>
            <a:r>
              <a:rPr lang="en-KR" dirty="0"/>
              <a:t>동일한 연산 수행되고</a:t>
            </a:r>
          </a:p>
          <a:p>
            <a:r>
              <a:rPr lang="en-KR" dirty="0"/>
              <a:t>끝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는 입력 </a:t>
            </a:r>
            <a:r>
              <a:rPr lang="en-US" altLang="ko-KR" dirty="0"/>
              <a:t>Y</a:t>
            </a:r>
            <a:r>
              <a:rPr lang="ko-KR" altLang="en-US" dirty="0"/>
              <a:t>는 출력</a:t>
            </a:r>
            <a:endParaRPr lang="en-US" altLang="ko-KR" dirty="0"/>
          </a:p>
          <a:p>
            <a:r>
              <a:rPr lang="ko-KR" altLang="en-US" dirty="0"/>
              <a:t>각 블록은 </a:t>
            </a:r>
            <a:r>
              <a:rPr lang="en-US" altLang="ko-KR" dirty="0"/>
              <a:t>State</a:t>
            </a:r>
            <a:r>
              <a:rPr lang="ko-KR" altLang="en-US" dirty="0" err="1"/>
              <a:t>를</a:t>
            </a:r>
            <a:r>
              <a:rPr lang="ko-KR" altLang="en-US" dirty="0"/>
              <a:t> 구성</a:t>
            </a:r>
            <a:endParaRPr lang="en-US" altLang="ko-KR" dirty="0"/>
          </a:p>
          <a:p>
            <a:r>
              <a:rPr lang="en-US" altLang="ko-KR" dirty="0"/>
              <a:t>4x4 array of bytes = 16bytes = 128bits</a:t>
            </a:r>
          </a:p>
          <a:p>
            <a:r>
              <a:rPr lang="en-US" dirty="0" err="1"/>
              <a:t>수행되는</a:t>
            </a:r>
            <a:r>
              <a:rPr lang="en-US" dirty="0"/>
              <a:t> </a:t>
            </a:r>
            <a:r>
              <a:rPr lang="en-US" dirty="0" err="1"/>
              <a:t>연산은</a:t>
            </a:r>
            <a:r>
              <a:rPr 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가지</a:t>
            </a:r>
            <a:endParaRPr lang="en-US" altLang="ko-KR" dirty="0"/>
          </a:p>
          <a:p>
            <a:r>
              <a:rPr lang="ko-KR" altLang="en-US" dirty="0" err="1"/>
              <a:t>애드라운드키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비트 </a:t>
            </a:r>
            <a:r>
              <a:rPr lang="ko-KR" altLang="en-US" dirty="0" err="1"/>
              <a:t>익스클루시브</a:t>
            </a:r>
            <a:r>
              <a:rPr lang="ko-KR" altLang="en-US" dirty="0"/>
              <a:t> </a:t>
            </a:r>
            <a:r>
              <a:rPr lang="ko-KR" altLang="en-US" dirty="0" err="1"/>
              <a:t>오어</a:t>
            </a:r>
            <a:endParaRPr lang="en-US" altLang="ko-KR" dirty="0"/>
          </a:p>
          <a:p>
            <a:r>
              <a:rPr lang="ko-KR" altLang="en-US" dirty="0" err="1"/>
              <a:t>서브바이트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위치를 바꾸는 연산</a:t>
            </a:r>
            <a:endParaRPr lang="en-US" altLang="ko-KR" dirty="0"/>
          </a:p>
          <a:p>
            <a:r>
              <a:rPr lang="ko-KR" altLang="en-US" dirty="0"/>
              <a:t>시프트 </a:t>
            </a:r>
            <a:r>
              <a:rPr lang="ko-KR" altLang="en-US" dirty="0" err="1"/>
              <a:t>로우스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순서 전환</a:t>
            </a:r>
            <a:endParaRPr lang="en-US" altLang="ko-KR" dirty="0"/>
          </a:p>
          <a:p>
            <a:r>
              <a:rPr lang="ko-KR" altLang="en-US" dirty="0" err="1"/>
              <a:t>믹스컬럼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치환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377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53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58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637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63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72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.xml"/><Relationship Id="rId21" Type="http://schemas.openxmlformats.org/officeDocument/2006/relationships/image" Target="../media/image18.png"/><Relationship Id="rId34" Type="http://schemas.openxmlformats.org/officeDocument/2006/relationships/image" Target="../media/image24.png"/><Relationship Id="rId42" Type="http://schemas.openxmlformats.org/officeDocument/2006/relationships/image" Target="../media/image28.png"/><Relationship Id="rId47" Type="http://schemas.openxmlformats.org/officeDocument/2006/relationships/customXml" Target="../ink/ink22.xml"/><Relationship Id="rId50" Type="http://schemas.openxmlformats.org/officeDocument/2006/relationships/image" Target="../media/image32.png"/><Relationship Id="rId55" Type="http://schemas.openxmlformats.org/officeDocument/2006/relationships/customXml" Target="../ink/ink26.xml"/><Relationship Id="rId63" Type="http://schemas.openxmlformats.org/officeDocument/2006/relationships/customXml" Target="../ink/ink30.xml"/><Relationship Id="rId68" Type="http://schemas.openxmlformats.org/officeDocument/2006/relationships/image" Target="../media/image4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6.xml"/><Relationship Id="rId29" Type="http://schemas.openxmlformats.org/officeDocument/2006/relationships/image" Target="../media/image22.png"/><Relationship Id="rId11" Type="http://schemas.openxmlformats.org/officeDocument/2006/relationships/image" Target="../media/image13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customXml" Target="../ink/ink17.xml"/><Relationship Id="rId40" Type="http://schemas.openxmlformats.org/officeDocument/2006/relationships/image" Target="../media/image27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8" Type="http://schemas.openxmlformats.org/officeDocument/2006/relationships/image" Target="../media/image36.png"/><Relationship Id="rId66" Type="http://schemas.openxmlformats.org/officeDocument/2006/relationships/image" Target="../media/image40.png"/><Relationship Id="rId5" Type="http://schemas.openxmlformats.org/officeDocument/2006/relationships/image" Target="../media/image10.png"/><Relationship Id="rId61" Type="http://schemas.openxmlformats.org/officeDocument/2006/relationships/customXml" Target="../ink/ink29.xml"/><Relationship Id="rId19" Type="http://schemas.openxmlformats.org/officeDocument/2006/relationships/image" Target="../media/image17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21.png"/><Relationship Id="rId30" Type="http://schemas.openxmlformats.org/officeDocument/2006/relationships/customXml" Target="../ink/ink13.xml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31.png"/><Relationship Id="rId56" Type="http://schemas.openxmlformats.org/officeDocument/2006/relationships/image" Target="../media/image35.png"/><Relationship Id="rId64" Type="http://schemas.openxmlformats.org/officeDocument/2006/relationships/image" Target="../media/image39.png"/><Relationship Id="rId8" Type="http://schemas.openxmlformats.org/officeDocument/2006/relationships/customXml" Target="../ink/ink2.xml"/><Relationship Id="rId51" Type="http://schemas.openxmlformats.org/officeDocument/2006/relationships/customXml" Target="../ink/ink24.xml"/><Relationship Id="rId3" Type="http://schemas.openxmlformats.org/officeDocument/2006/relationships/image" Target="../media/image8.png"/><Relationship Id="rId12" Type="http://schemas.openxmlformats.org/officeDocument/2006/relationships/customXml" Target="../ink/ink4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customXml" Target="../ink/ink15.xml"/><Relationship Id="rId38" Type="http://schemas.openxmlformats.org/officeDocument/2006/relationships/image" Target="../media/image26.png"/><Relationship Id="rId46" Type="http://schemas.openxmlformats.org/officeDocument/2006/relationships/image" Target="../media/image30.png"/><Relationship Id="rId59" Type="http://schemas.openxmlformats.org/officeDocument/2006/relationships/customXml" Target="../ink/ink28.xml"/><Relationship Id="rId67" Type="http://schemas.openxmlformats.org/officeDocument/2006/relationships/customXml" Target="../ink/ink32.xml"/><Relationship Id="rId20" Type="http://schemas.openxmlformats.org/officeDocument/2006/relationships/customXml" Target="../ink/ink8.xml"/><Relationship Id="rId41" Type="http://schemas.openxmlformats.org/officeDocument/2006/relationships/customXml" Target="../ink/ink19.xml"/><Relationship Id="rId54" Type="http://schemas.openxmlformats.org/officeDocument/2006/relationships/image" Target="../media/image34.png"/><Relationship Id="rId6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12.xml"/><Relationship Id="rId36" Type="http://schemas.openxmlformats.org/officeDocument/2006/relationships/image" Target="../media/image25.png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" Type="http://schemas.openxmlformats.org/officeDocument/2006/relationships/customXml" Target="../ink/ink3.xml"/><Relationship Id="rId31" Type="http://schemas.openxmlformats.org/officeDocument/2006/relationships/image" Target="../media/image23.png"/><Relationship Id="rId44" Type="http://schemas.openxmlformats.org/officeDocument/2006/relationships/image" Target="../media/image29.png"/><Relationship Id="rId52" Type="http://schemas.openxmlformats.org/officeDocument/2006/relationships/image" Target="../media/image33.png"/><Relationship Id="rId60" Type="http://schemas.openxmlformats.org/officeDocument/2006/relationships/image" Target="../media/image37.png"/><Relationship Id="rId65" Type="http://schemas.openxmlformats.org/officeDocument/2006/relationships/customXml" Target="../ink/ink31.xml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3" Type="http://schemas.openxmlformats.org/officeDocument/2006/relationships/image" Target="../media/image14.png"/><Relationship Id="rId18" Type="http://schemas.openxmlformats.org/officeDocument/2006/relationships/customXml" Target="../ink/ink7.xml"/><Relationship Id="rId39" Type="http://schemas.openxmlformats.org/officeDocument/2006/relationships/customXml" Target="../ink/ink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br>
              <a:rPr lang="en-US" altLang="ko-KR" dirty="0"/>
            </a:br>
            <a:r>
              <a:rPr lang="en-US" altLang="ko-KR" dirty="0"/>
              <a:t>(Advanced Encryption Standard)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컴퓨터공학부 김상원</a:t>
            </a:r>
            <a:endParaRPr lang="en-US" altLang="ko-KR" dirty="0"/>
          </a:p>
          <a:p>
            <a:r>
              <a:rPr lang="en-US" altLang="ko-KR" dirty="0"/>
              <a:t>https://</a:t>
            </a:r>
            <a:r>
              <a:rPr lang="en-US" altLang="ko-KR" dirty="0" err="1"/>
              <a:t>youtu.be</a:t>
            </a:r>
            <a:r>
              <a:rPr lang="en-US" altLang="ko-KR" dirty="0"/>
              <a:t>/</a:t>
            </a:r>
            <a:r>
              <a:rPr lang="en-US" altLang="ko-KR" dirty="0" err="1"/>
              <a:t>uoURZyjjqes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 </a:t>
            </a:r>
            <a:r>
              <a:rPr lang="ko-KR" altLang="en-US" dirty="0"/>
              <a:t>알고리즘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868202-829F-9E05-E2AD-08B5B010DE05}"/>
              </a:ext>
            </a:extLst>
          </p:cNvPr>
          <p:cNvSpPr txBox="1"/>
          <p:nvPr/>
        </p:nvSpPr>
        <p:spPr>
          <a:xfrm>
            <a:off x="4558986" y="1085854"/>
            <a:ext cx="201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 dirty="0">
                <a:solidFill>
                  <a:srgbClr val="FF0000"/>
                </a:solidFill>
              </a:rPr>
              <a:t>MixColumns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46E4D-154C-A43D-242B-C48BBD26B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290" y="1843015"/>
            <a:ext cx="1745035" cy="1582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54E015-411A-758E-0D87-9A9EBC28003C}"/>
              </a:ext>
            </a:extLst>
          </p:cNvPr>
          <p:cNvSpPr txBox="1"/>
          <p:nvPr/>
        </p:nvSpPr>
        <p:spPr>
          <a:xfrm>
            <a:off x="3847877" y="227760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4000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08601B-E0AC-3FA5-2A27-E6BB39E2C774}"/>
              </a:ext>
            </a:extLst>
          </p:cNvPr>
          <p:cNvSpPr txBox="1"/>
          <p:nvPr/>
        </p:nvSpPr>
        <p:spPr>
          <a:xfrm>
            <a:off x="4401535" y="1877498"/>
            <a:ext cx="174503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altLang="ko-KR" dirty="0"/>
              <a:t>87</a:t>
            </a:r>
            <a:r>
              <a:rPr lang="en-KR" altLang="ko-KR" dirty="0"/>
              <a:t> F2 4D 97</a:t>
            </a:r>
          </a:p>
          <a:p>
            <a:pPr algn="ctr">
              <a:spcAft>
                <a:spcPts val="800"/>
              </a:spcAft>
            </a:pPr>
            <a:r>
              <a:rPr lang="en-KR" dirty="0"/>
              <a:t>6E 4C 90 EC</a:t>
            </a:r>
          </a:p>
          <a:p>
            <a:pPr algn="ctr">
              <a:spcAft>
                <a:spcPts val="800"/>
              </a:spcAft>
            </a:pPr>
            <a:r>
              <a:rPr lang="en-KR" dirty="0"/>
              <a:t>46 E7 4A C3</a:t>
            </a:r>
          </a:p>
          <a:p>
            <a:pPr algn="ctr">
              <a:spcAft>
                <a:spcPts val="800"/>
              </a:spcAft>
            </a:pPr>
            <a:r>
              <a:rPr lang="en-KR" dirty="0"/>
              <a:t>A6 8C D8 ED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E9A2AB8-5C16-F47B-6CD2-9F111F452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535" y="1837801"/>
            <a:ext cx="1752600" cy="15875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381878A-D40A-5442-CD86-9D8B07D53DB6}"/>
              </a:ext>
            </a:extLst>
          </p:cNvPr>
          <p:cNvSpPr txBox="1"/>
          <p:nvPr/>
        </p:nvSpPr>
        <p:spPr>
          <a:xfrm>
            <a:off x="6216519" y="2277607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4000" dirty="0"/>
              <a:t>=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B1EB960-284E-4596-6D83-F2F4F2FC4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605" y="1837800"/>
            <a:ext cx="1743955" cy="15912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83129A3-6B86-5973-13F0-3256B4FB0BD8}"/>
              </a:ext>
            </a:extLst>
          </p:cNvPr>
          <p:cNvSpPr txBox="1"/>
          <p:nvPr/>
        </p:nvSpPr>
        <p:spPr>
          <a:xfrm>
            <a:off x="7291544" y="2077552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6600" dirty="0"/>
              <a:t>?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69622F-9074-9555-08C7-F582AB316FF4}"/>
              </a:ext>
            </a:extLst>
          </p:cNvPr>
          <p:cNvCxnSpPr/>
          <p:nvPr/>
        </p:nvCxnSpPr>
        <p:spPr>
          <a:xfrm>
            <a:off x="2313830" y="2206045"/>
            <a:ext cx="12483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67A4407-1DA1-646F-749D-DE430EF9D13F}"/>
              </a:ext>
            </a:extLst>
          </p:cNvPr>
          <p:cNvCxnSpPr>
            <a:cxnSpLocks/>
          </p:cNvCxnSpPr>
          <p:nvPr/>
        </p:nvCxnSpPr>
        <p:spPr>
          <a:xfrm>
            <a:off x="4890052" y="2000030"/>
            <a:ext cx="0" cy="12801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449B83F-20CF-1D03-287D-1B743203762A}"/>
              </a:ext>
            </a:extLst>
          </p:cNvPr>
          <p:cNvSpPr txBox="1"/>
          <p:nvPr/>
        </p:nvSpPr>
        <p:spPr>
          <a:xfrm>
            <a:off x="2115047" y="3518729"/>
            <a:ext cx="678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{02} * {87}	{03} * {6E}	{01} * {46}	{01} * {A6}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811C33D1-C7A7-53F6-65DD-429C3626E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8225" y="3558427"/>
            <a:ext cx="292100" cy="3048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29F7499-FDC1-0D3E-3480-52EAC14A8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3516" y="3550995"/>
            <a:ext cx="292100" cy="3048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202D283-4E33-70D9-DA41-0BD4766D7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5494" y="3583261"/>
            <a:ext cx="292100" cy="3048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9B76289-6602-932B-93D8-494D9D0F9498}"/>
              </a:ext>
            </a:extLst>
          </p:cNvPr>
          <p:cNvSpPr txBox="1"/>
          <p:nvPr/>
        </p:nvSpPr>
        <p:spPr>
          <a:xfrm>
            <a:off x="1733287" y="3991886"/>
            <a:ext cx="3657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02 = 0000 0010 = X</a:t>
            </a:r>
          </a:p>
          <a:p>
            <a:r>
              <a:rPr lang="en-KR" dirty="0"/>
              <a:t>87 = 1000 0111 = X</a:t>
            </a:r>
            <a:r>
              <a:rPr lang="en-KR" baseline="30000" dirty="0"/>
              <a:t>7</a:t>
            </a:r>
            <a:r>
              <a:rPr lang="en-KR" dirty="0"/>
              <a:t> + X</a:t>
            </a:r>
            <a:r>
              <a:rPr lang="en-KR" baseline="30000" dirty="0"/>
              <a:t>2</a:t>
            </a:r>
            <a:r>
              <a:rPr lang="en-KR" dirty="0"/>
              <a:t> + X + 1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174EA8-DC88-DE76-763D-641FFBCED003}"/>
              </a:ext>
            </a:extLst>
          </p:cNvPr>
          <p:cNvSpPr txBox="1"/>
          <p:nvPr/>
        </p:nvSpPr>
        <p:spPr>
          <a:xfrm>
            <a:off x="1733287" y="4923662"/>
            <a:ext cx="46025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{02} * {87} = X * (X</a:t>
            </a:r>
            <a:r>
              <a:rPr lang="en-KR" baseline="30000" dirty="0"/>
              <a:t>7</a:t>
            </a:r>
            <a:r>
              <a:rPr lang="en-KR" dirty="0"/>
              <a:t> + X</a:t>
            </a:r>
            <a:r>
              <a:rPr lang="en-KR" baseline="30000" dirty="0"/>
              <a:t>2</a:t>
            </a:r>
            <a:r>
              <a:rPr lang="en-KR" dirty="0"/>
              <a:t> + X + 1)</a:t>
            </a:r>
          </a:p>
          <a:p>
            <a:r>
              <a:rPr lang="en-KR" dirty="0"/>
              <a:t>	   = </a:t>
            </a:r>
            <a:r>
              <a:rPr lang="en-KR" dirty="0">
                <a:solidFill>
                  <a:srgbClr val="FF0000"/>
                </a:solidFill>
              </a:rPr>
              <a:t>X</a:t>
            </a:r>
            <a:r>
              <a:rPr lang="en-KR" baseline="30000" dirty="0">
                <a:solidFill>
                  <a:srgbClr val="FF0000"/>
                </a:solidFill>
              </a:rPr>
              <a:t>8</a:t>
            </a:r>
            <a:r>
              <a:rPr lang="en-KR" dirty="0"/>
              <a:t> + X</a:t>
            </a:r>
            <a:r>
              <a:rPr lang="en-KR" baseline="30000" dirty="0"/>
              <a:t>3</a:t>
            </a:r>
            <a:r>
              <a:rPr lang="en-KR" dirty="0"/>
              <a:t> + X</a:t>
            </a:r>
            <a:r>
              <a:rPr lang="en-KR" baseline="30000" dirty="0"/>
              <a:t>2</a:t>
            </a:r>
            <a:r>
              <a:rPr lang="en-KR" dirty="0"/>
              <a:t> + X</a:t>
            </a:r>
          </a:p>
          <a:p>
            <a:r>
              <a:rPr lang="en-KR" dirty="0"/>
              <a:t>	   = X</a:t>
            </a:r>
            <a:r>
              <a:rPr lang="en-KR" baseline="30000" dirty="0"/>
              <a:t>4</a:t>
            </a:r>
            <a:r>
              <a:rPr lang="en-KR" dirty="0"/>
              <a:t> + X</a:t>
            </a:r>
            <a:r>
              <a:rPr lang="en-KR" baseline="30000" dirty="0"/>
              <a:t>3</a:t>
            </a:r>
            <a:r>
              <a:rPr lang="en-KR" dirty="0"/>
              <a:t> + X + 1 + X</a:t>
            </a:r>
            <a:r>
              <a:rPr lang="en-KR" baseline="30000" dirty="0"/>
              <a:t>3</a:t>
            </a:r>
            <a:r>
              <a:rPr lang="en-KR" dirty="0"/>
              <a:t> + X</a:t>
            </a:r>
            <a:r>
              <a:rPr lang="en-KR" baseline="30000" dirty="0"/>
              <a:t>2</a:t>
            </a:r>
            <a:r>
              <a:rPr lang="en-KR" dirty="0"/>
              <a:t> + X</a:t>
            </a:r>
          </a:p>
          <a:p>
            <a:r>
              <a:rPr lang="en-KR" dirty="0"/>
              <a:t>	   = X</a:t>
            </a:r>
            <a:r>
              <a:rPr lang="en-KR" baseline="30000" dirty="0"/>
              <a:t>4</a:t>
            </a:r>
            <a:r>
              <a:rPr lang="en-KR" dirty="0"/>
              <a:t> + X</a:t>
            </a:r>
            <a:r>
              <a:rPr lang="en-KR" baseline="30000" dirty="0"/>
              <a:t>2</a:t>
            </a:r>
            <a:r>
              <a:rPr lang="en-KR" dirty="0"/>
              <a:t> + 1</a:t>
            </a:r>
          </a:p>
          <a:p>
            <a:r>
              <a:rPr lang="en-KR" dirty="0"/>
              <a:t>	   = 0001 0101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4CC08E-1119-998A-44E9-98EFF0FDD84D}"/>
              </a:ext>
            </a:extLst>
          </p:cNvPr>
          <p:cNvSpPr txBox="1"/>
          <p:nvPr/>
        </p:nvSpPr>
        <p:spPr>
          <a:xfrm>
            <a:off x="6742625" y="5160457"/>
            <a:ext cx="4907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Use irreducible Polynomial Theoreom, GF (2</a:t>
            </a:r>
            <a:r>
              <a:rPr lang="en-KR" baseline="30000" dirty="0"/>
              <a:t>3</a:t>
            </a:r>
            <a:r>
              <a:rPr lang="en-KR" dirty="0"/>
              <a:t>)</a:t>
            </a:r>
          </a:p>
          <a:p>
            <a:r>
              <a:rPr lang="en-KR" dirty="0">
                <a:solidFill>
                  <a:srgbClr val="FF0000"/>
                </a:solidFill>
              </a:rPr>
              <a:t>X</a:t>
            </a:r>
            <a:r>
              <a:rPr lang="en-KR" baseline="30000" dirty="0">
                <a:solidFill>
                  <a:srgbClr val="FF0000"/>
                </a:solidFill>
              </a:rPr>
              <a:t>8</a:t>
            </a:r>
            <a:r>
              <a:rPr lang="en-KR" baseline="30000" dirty="0"/>
              <a:t>  </a:t>
            </a:r>
            <a:r>
              <a:rPr lang="en-KR" dirty="0"/>
              <a:t>= X</a:t>
            </a:r>
            <a:r>
              <a:rPr lang="en-KR" baseline="30000" dirty="0"/>
              <a:t>4</a:t>
            </a:r>
            <a:r>
              <a:rPr lang="en-KR" dirty="0"/>
              <a:t> + X</a:t>
            </a:r>
            <a:r>
              <a:rPr lang="en-KR" baseline="30000" dirty="0"/>
              <a:t>3</a:t>
            </a:r>
            <a:r>
              <a:rPr lang="en-KR" dirty="0"/>
              <a:t> + X + 1</a:t>
            </a:r>
          </a:p>
        </p:txBody>
      </p:sp>
    </p:spTree>
    <p:extLst>
      <p:ext uri="{BB962C8B-B14F-4D97-AF65-F5344CB8AC3E}">
        <p14:creationId xmlns:p14="http://schemas.microsoft.com/office/powerpoint/2010/main" val="178374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 역사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 주요 특징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 알고리즘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 </a:t>
            </a:r>
            <a:r>
              <a:rPr lang="ko-KR" altLang="en-US" dirty="0"/>
              <a:t>역사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A89A3A-122C-4CAE-24CB-FF83C335D8A5}"/>
              </a:ext>
            </a:extLst>
          </p:cNvPr>
          <p:cNvSpPr txBox="1"/>
          <p:nvPr/>
        </p:nvSpPr>
        <p:spPr>
          <a:xfrm>
            <a:off x="656216" y="1516828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37EF2-CA6D-2A7B-7E64-9E5D0D25889B}"/>
              </a:ext>
            </a:extLst>
          </p:cNvPr>
          <p:cNvSpPr txBox="1"/>
          <p:nvPr/>
        </p:nvSpPr>
        <p:spPr>
          <a:xfrm>
            <a:off x="411920" y="1516828"/>
            <a:ext cx="112170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1997</a:t>
            </a:r>
            <a:r>
              <a:rPr lang="ko-KR" altLang="en-US" sz="2000" dirty="0"/>
              <a:t>년 </a:t>
            </a:r>
            <a:r>
              <a:rPr lang="en-US" altLang="ko-KR" sz="2000" dirty="0"/>
              <a:t>NIST</a:t>
            </a:r>
            <a:r>
              <a:rPr lang="ko-KR" altLang="en-US" sz="2000" dirty="0"/>
              <a:t>는 새로운 블록 암호</a:t>
            </a:r>
            <a:r>
              <a:rPr lang="en-US" altLang="ko-KR" sz="2000" dirty="0"/>
              <a:t>(Advanced Encryption Standard)</a:t>
            </a:r>
            <a:r>
              <a:rPr lang="ko-KR" altLang="en-US" sz="2000" dirty="0"/>
              <a:t>에 대한 제안을 공고</a:t>
            </a:r>
            <a:endParaRPr lang="en-US" altLang="ko-KR" sz="2000" dirty="0"/>
          </a:p>
          <a:p>
            <a:r>
              <a:rPr lang="en-US" sz="2000" dirty="0"/>
              <a:t>DES</a:t>
            </a:r>
            <a:r>
              <a:rPr lang="ko-KR" altLang="en-US" sz="2000" dirty="0"/>
              <a:t>와 다르게 모든 것을 공개적으로 하고 </a:t>
            </a:r>
            <a:r>
              <a:rPr lang="en-US" altLang="ko-KR" sz="2000" dirty="0"/>
              <a:t>NSA</a:t>
            </a:r>
            <a:r>
              <a:rPr lang="ko-KR" altLang="en-US" sz="2000" dirty="0"/>
              <a:t>도 공개적으로 관여함</a:t>
            </a:r>
            <a:endParaRPr lang="en-US" altLang="ko-KR" sz="2000" dirty="0"/>
          </a:p>
          <a:p>
            <a:r>
              <a:rPr lang="en-US" altLang="ko-KR" sz="2000" dirty="0"/>
              <a:t>DES</a:t>
            </a:r>
            <a:r>
              <a:rPr lang="ko-KR" altLang="en-US" sz="2000" dirty="0"/>
              <a:t>와 다르게 전문가들도 적극적으로 참여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AES</a:t>
            </a:r>
            <a:r>
              <a:rPr lang="ko-KR" altLang="en-US" sz="2000" dirty="0"/>
              <a:t> 후보에 대한 요구사항</a:t>
            </a:r>
            <a:endParaRPr lang="en-US" altLang="ko-KR" sz="2000" dirty="0"/>
          </a:p>
          <a:p>
            <a:r>
              <a:rPr lang="en-US" altLang="ko-KR" sz="2000" dirty="0"/>
              <a:t>128</a:t>
            </a:r>
            <a:r>
              <a:rPr lang="ko-KR" altLang="en-US" sz="2000" dirty="0"/>
              <a:t>비트 블록 길이</a:t>
            </a:r>
            <a:endParaRPr lang="en-US" altLang="ko-KR" sz="2000" dirty="0"/>
          </a:p>
          <a:p>
            <a:r>
              <a:rPr lang="en-US" altLang="ko-KR" sz="2000" dirty="0"/>
              <a:t>3</a:t>
            </a:r>
            <a:r>
              <a:rPr lang="ko-KR" altLang="en-US" sz="2000" dirty="0"/>
              <a:t>종류 키 길이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128,</a:t>
            </a:r>
            <a:r>
              <a:rPr lang="ko-KR" altLang="en-US" sz="2000" dirty="0"/>
              <a:t> </a:t>
            </a:r>
            <a:r>
              <a:rPr lang="en-US" altLang="ko-KR" sz="2000" dirty="0"/>
              <a:t>192,</a:t>
            </a:r>
            <a:r>
              <a:rPr lang="ko-KR" altLang="en-US" sz="2000" dirty="0"/>
              <a:t> </a:t>
            </a:r>
            <a:r>
              <a:rPr lang="en-US" altLang="ko-KR" sz="2000" dirty="0"/>
              <a:t>256</a:t>
            </a:r>
            <a:r>
              <a:rPr lang="ko-KR" altLang="en-US" sz="2000" dirty="0"/>
              <a:t> </a:t>
            </a:r>
            <a:r>
              <a:rPr lang="en-US" altLang="ko-KR" sz="2000" dirty="0"/>
              <a:t>bits</a:t>
            </a:r>
          </a:p>
          <a:p>
            <a:r>
              <a:rPr lang="ko-KR" altLang="en-US" sz="2000" dirty="0"/>
              <a:t>알려진 알고리즘에 비해 우수한 안정성</a:t>
            </a:r>
            <a:endParaRPr lang="en-US" altLang="ko-KR" sz="2000" dirty="0"/>
          </a:p>
          <a:p>
            <a:r>
              <a:rPr lang="ko-KR" altLang="en-US" sz="2000" dirty="0"/>
              <a:t>효율적인 </a:t>
            </a:r>
            <a:r>
              <a:rPr lang="en-US" altLang="ko-KR" sz="2000" dirty="0"/>
              <a:t>S/W</a:t>
            </a:r>
            <a:r>
              <a:rPr lang="ko-KR" altLang="en-US" sz="2000" dirty="0"/>
              <a:t>와 </a:t>
            </a:r>
            <a:r>
              <a:rPr lang="en-US" altLang="ko-KR" sz="2000" dirty="0"/>
              <a:t>H/W</a:t>
            </a:r>
            <a:r>
              <a:rPr lang="ko-KR" altLang="en-US" sz="2000" dirty="0"/>
              <a:t>구현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2001</a:t>
            </a:r>
            <a:r>
              <a:rPr lang="ko-KR" altLang="en-US" sz="2000" dirty="0"/>
              <a:t>년 </a:t>
            </a:r>
            <a:r>
              <a:rPr lang="en-US" altLang="ko-KR" sz="2000" dirty="0"/>
              <a:t>NIST</a:t>
            </a:r>
            <a:r>
              <a:rPr lang="ko-KR" altLang="en-US" sz="2000" dirty="0"/>
              <a:t>는 </a:t>
            </a:r>
            <a:r>
              <a:rPr lang="en-US" altLang="ko-KR" sz="2000" dirty="0"/>
              <a:t>Rijndael(“rain doll”</a:t>
            </a:r>
            <a:r>
              <a:rPr lang="ko-KR" altLang="en-US" sz="2000" dirty="0"/>
              <a:t>로 발음</a:t>
            </a:r>
            <a:r>
              <a:rPr lang="en-US" altLang="ko-KR" sz="2000" dirty="0"/>
              <a:t>)</a:t>
            </a:r>
            <a:r>
              <a:rPr lang="ko-KR" altLang="en-US" sz="2000" dirty="0"/>
              <a:t>을 새로운 </a:t>
            </a:r>
            <a:r>
              <a:rPr lang="en-US" altLang="ko-KR" sz="2000" dirty="0">
                <a:solidFill>
                  <a:srgbClr val="FF0000"/>
                </a:solidFill>
              </a:rPr>
              <a:t>AES</a:t>
            </a:r>
            <a:r>
              <a:rPr lang="ko-KR" altLang="en-US" sz="2000" dirty="0">
                <a:solidFill>
                  <a:srgbClr val="FF0000"/>
                </a:solidFill>
              </a:rPr>
              <a:t> 표준</a:t>
            </a:r>
            <a:r>
              <a:rPr lang="ko-KR" altLang="en-US" sz="2000" dirty="0"/>
              <a:t>으로 발표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KR" sz="2000" dirty="0"/>
          </a:p>
        </p:txBody>
      </p:sp>
    </p:spTree>
    <p:extLst>
      <p:ext uri="{BB962C8B-B14F-4D97-AF65-F5344CB8AC3E}">
        <p14:creationId xmlns:p14="http://schemas.microsoft.com/office/powerpoint/2010/main" val="224921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 </a:t>
            </a:r>
            <a:r>
              <a:rPr lang="ko-KR" altLang="en-US" dirty="0"/>
              <a:t>주요 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A89A3A-122C-4CAE-24CB-FF83C335D8A5}"/>
              </a:ext>
            </a:extLst>
          </p:cNvPr>
          <p:cNvSpPr txBox="1"/>
          <p:nvPr/>
        </p:nvSpPr>
        <p:spPr>
          <a:xfrm>
            <a:off x="656216" y="1516828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37EF2-CA6D-2A7B-7E64-9E5D0D25889B}"/>
              </a:ext>
            </a:extLst>
          </p:cNvPr>
          <p:cNvSpPr txBox="1"/>
          <p:nvPr/>
        </p:nvSpPr>
        <p:spPr>
          <a:xfrm>
            <a:off x="411920" y="1294941"/>
            <a:ext cx="112170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반복 구조</a:t>
            </a:r>
            <a:r>
              <a:rPr lang="en-US" altLang="ko-KR" sz="2400" dirty="0"/>
              <a:t>(Iterated Block Cipher)</a:t>
            </a:r>
          </a:p>
          <a:p>
            <a:r>
              <a:rPr lang="ko-KR" altLang="en-US" sz="2400" dirty="0"/>
              <a:t>대입</a:t>
            </a:r>
            <a:r>
              <a:rPr lang="en-US" altLang="ko-KR" sz="2400" dirty="0"/>
              <a:t>-</a:t>
            </a:r>
            <a:r>
              <a:rPr lang="ko-KR" altLang="en-US" sz="2400" dirty="0"/>
              <a:t>치환 네트워크</a:t>
            </a:r>
            <a:r>
              <a:rPr lang="en-US" altLang="ko-KR" sz="2400" dirty="0"/>
              <a:t>(Substitution-Permutation Network; SPN)</a:t>
            </a:r>
          </a:p>
          <a:p>
            <a:r>
              <a:rPr lang="ko-KR" altLang="en-US" sz="2400" dirty="0"/>
              <a:t>블록 크기 </a:t>
            </a:r>
            <a:r>
              <a:rPr lang="en-US" altLang="ko-KR" sz="2400" dirty="0"/>
              <a:t>: 128 bits </a:t>
            </a:r>
          </a:p>
          <a:p>
            <a:r>
              <a:rPr lang="ko-KR" altLang="en-US" sz="2400" dirty="0"/>
              <a:t>키 길이 </a:t>
            </a:r>
            <a:r>
              <a:rPr lang="en-US" altLang="ko-KR" sz="2400" dirty="0"/>
              <a:t>: 128, 192, 256 bits (</a:t>
            </a:r>
            <a:r>
              <a:rPr lang="ko-KR" altLang="en-US" sz="2400" dirty="0"/>
              <a:t>블록 크기와 상관없음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반복</a:t>
            </a:r>
            <a:r>
              <a:rPr lang="en-US" altLang="ko-KR" sz="2400" dirty="0"/>
              <a:t>(round)</a:t>
            </a:r>
            <a:r>
              <a:rPr lang="ko-KR" altLang="en-US" sz="2400" dirty="0"/>
              <a:t>은 가변 </a:t>
            </a:r>
            <a:r>
              <a:rPr lang="en-US" altLang="ko-KR" sz="2400" dirty="0"/>
              <a:t>(</a:t>
            </a:r>
            <a:r>
              <a:rPr lang="ko-KR" altLang="en-US" sz="2400" dirty="0"/>
              <a:t>키 길이에 따라 결정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10 if</a:t>
            </a:r>
            <a:r>
              <a:rPr lang="ko-KR" altLang="en-US" sz="2400" dirty="0"/>
              <a:t> </a:t>
            </a:r>
            <a:r>
              <a:rPr lang="en-US" altLang="ko-KR" sz="2400" dirty="0"/>
              <a:t>K = 128 bits</a:t>
            </a:r>
          </a:p>
          <a:p>
            <a:r>
              <a:rPr lang="en-US" altLang="ko-KR" sz="2400" dirty="0"/>
              <a:t>12 if K = 192 bits</a:t>
            </a:r>
          </a:p>
          <a:p>
            <a:r>
              <a:rPr lang="en-US" altLang="ko-KR" sz="2400" dirty="0"/>
              <a:t>14 if K = 256 bits</a:t>
            </a:r>
          </a:p>
          <a:p>
            <a:r>
              <a:rPr lang="ko-KR" altLang="en-US" sz="2400" dirty="0"/>
              <a:t>각 </a:t>
            </a:r>
            <a:r>
              <a:rPr lang="en-US" altLang="ko-KR" sz="2400" dirty="0"/>
              <a:t>round</a:t>
            </a:r>
            <a:r>
              <a:rPr lang="ko-KR" altLang="en-US" sz="2400" dirty="0"/>
              <a:t>에서 </a:t>
            </a:r>
            <a:r>
              <a:rPr lang="en-US" altLang="ko-KR" sz="2400" dirty="0"/>
              <a:t>4</a:t>
            </a:r>
            <a:r>
              <a:rPr lang="ko-KR" altLang="en-US" sz="2400" dirty="0"/>
              <a:t>가지 함수 사용</a:t>
            </a:r>
            <a:endParaRPr lang="en-US" altLang="ko-KR" sz="2400" dirty="0"/>
          </a:p>
          <a:p>
            <a:r>
              <a:rPr lang="en-US" sz="2400" dirty="0"/>
              <a:t>1. </a:t>
            </a:r>
            <a:r>
              <a:rPr lang="en-US" sz="2400" dirty="0" err="1"/>
              <a:t>ByteSub</a:t>
            </a:r>
            <a:r>
              <a:rPr lang="en-US" sz="2400" dirty="0"/>
              <a:t> (nonlinear layer)</a:t>
            </a:r>
          </a:p>
          <a:p>
            <a:r>
              <a:rPr lang="en-US" sz="2400" dirty="0"/>
              <a:t>2. </a:t>
            </a:r>
            <a:r>
              <a:rPr lang="en-US" sz="2400" dirty="0" err="1"/>
              <a:t>ShiftRow</a:t>
            </a:r>
            <a:r>
              <a:rPr lang="en-US" sz="2400" dirty="0"/>
              <a:t> (linear mixing layer)</a:t>
            </a:r>
          </a:p>
          <a:p>
            <a:r>
              <a:rPr lang="en-US" sz="2400" dirty="0"/>
              <a:t>3. </a:t>
            </a:r>
            <a:r>
              <a:rPr lang="en-US" sz="2400" dirty="0" err="1"/>
              <a:t>MixColumn</a:t>
            </a:r>
            <a:r>
              <a:rPr lang="en-US" sz="2400" dirty="0"/>
              <a:t> (nonlinear layer)</a:t>
            </a:r>
          </a:p>
          <a:p>
            <a:pPr marL="342900" indent="-342900">
              <a:buAutoNum type="arabicPeriod" startAt="4"/>
            </a:pPr>
            <a:r>
              <a:rPr lang="en-US" sz="2400" dirty="0" err="1"/>
              <a:t>AddRoundKey</a:t>
            </a:r>
            <a:r>
              <a:rPr lang="en-US" sz="2400" dirty="0"/>
              <a:t> (key addition layer)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1E5217-6667-AA86-777C-E6DEA1815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871" y="4284438"/>
            <a:ext cx="2784429" cy="160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A29EEF-BBE5-0B35-E18B-CCC6D6488B1D}"/>
              </a:ext>
            </a:extLst>
          </p:cNvPr>
          <p:cNvSpPr txBox="1"/>
          <p:nvPr/>
        </p:nvSpPr>
        <p:spPr>
          <a:xfrm>
            <a:off x="6230794" y="3799846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128</a:t>
            </a:r>
            <a:r>
              <a:rPr lang="ko-KR" altLang="en-US" sz="1800" b="1" dirty="0"/>
              <a:t>비트 블록을 </a:t>
            </a:r>
            <a:r>
              <a:rPr lang="en-US" altLang="ko-KR" sz="1800" b="1" dirty="0"/>
              <a:t>4 x 4 byte array</a:t>
            </a:r>
            <a:r>
              <a:rPr lang="ko-KR" altLang="en-US" sz="1800" b="1" dirty="0"/>
              <a:t>로 취급</a:t>
            </a:r>
            <a:endParaRPr lang="en-US" altLang="ko-KR" sz="1800" b="1" dirty="0"/>
          </a:p>
          <a:p>
            <a:endParaRPr lang="en-KR" b="1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 </a:t>
            </a:r>
            <a:r>
              <a:rPr lang="ko-KR" altLang="en-US" dirty="0"/>
              <a:t>알고리즘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A89A3A-122C-4CAE-24CB-FF83C335D8A5}"/>
              </a:ext>
            </a:extLst>
          </p:cNvPr>
          <p:cNvSpPr txBox="1"/>
          <p:nvPr/>
        </p:nvSpPr>
        <p:spPr>
          <a:xfrm>
            <a:off x="656216" y="1516828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37EF2-CA6D-2A7B-7E64-9E5D0D25889B}"/>
              </a:ext>
            </a:extLst>
          </p:cNvPr>
          <p:cNvSpPr txBox="1"/>
          <p:nvPr/>
        </p:nvSpPr>
        <p:spPr>
          <a:xfrm>
            <a:off x="656216" y="1524779"/>
            <a:ext cx="75071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altLang="ko-KR" sz="2800" b="1" dirty="0"/>
              <a:t>State = X</a:t>
            </a:r>
          </a:p>
          <a:p>
            <a:r>
              <a:rPr lang="en-KR" altLang="ko-KR" sz="2800" dirty="0"/>
              <a:t>AddRoundKey(State, </a:t>
            </a:r>
            <a:r>
              <a:rPr lang="en-KR" altLang="ko-KR" sz="2800" dirty="0">
                <a:solidFill>
                  <a:srgbClr val="FF0000"/>
                </a:solidFill>
              </a:rPr>
              <a:t>Key</a:t>
            </a:r>
            <a:r>
              <a:rPr lang="en-KR" altLang="ko-KR" sz="2800" baseline="-25000" dirty="0">
                <a:solidFill>
                  <a:srgbClr val="FF0000"/>
                </a:solidFill>
              </a:rPr>
              <a:t>0</a:t>
            </a:r>
            <a:r>
              <a:rPr lang="en-KR" altLang="ko-KR" sz="2800" dirty="0"/>
              <a:t>)			(op1)</a:t>
            </a:r>
          </a:p>
          <a:p>
            <a:r>
              <a:rPr lang="en-US" altLang="ko-KR" sz="2800" dirty="0"/>
              <a:t>f</a:t>
            </a:r>
            <a:r>
              <a:rPr lang="en-KR" altLang="ko-KR" sz="2800" dirty="0"/>
              <a:t>or </a:t>
            </a:r>
            <a:r>
              <a:rPr lang="en-US" altLang="ko-KR" sz="2800" dirty="0"/>
              <a:t>i</a:t>
            </a:r>
            <a:r>
              <a:rPr lang="en-KR" altLang="ko-KR" sz="2800" dirty="0"/>
              <a:t> = 1 to r – 1</a:t>
            </a:r>
          </a:p>
          <a:p>
            <a:r>
              <a:rPr lang="en-KR" altLang="ko-KR" sz="2800" dirty="0"/>
              <a:t>	ByteSub(State, S-box)			(op2)</a:t>
            </a:r>
          </a:p>
          <a:p>
            <a:r>
              <a:rPr lang="en-KR" altLang="ko-KR" sz="2800" dirty="0"/>
              <a:t>	ShiftRows(Stae)				(op3)</a:t>
            </a:r>
          </a:p>
          <a:p>
            <a:r>
              <a:rPr lang="en-KR" altLang="ko-KR" sz="2800" dirty="0"/>
              <a:t>	MixColumns(State)			(op4)</a:t>
            </a:r>
          </a:p>
          <a:p>
            <a:r>
              <a:rPr lang="en-KR" altLang="ko-KR" sz="2800" dirty="0"/>
              <a:t>	AddRoundKey(State, </a:t>
            </a:r>
            <a:r>
              <a:rPr lang="en-KR" altLang="ko-KR" sz="2800" dirty="0">
                <a:solidFill>
                  <a:srgbClr val="FF0000"/>
                </a:solidFill>
              </a:rPr>
              <a:t>Key</a:t>
            </a:r>
            <a:r>
              <a:rPr lang="en-KR" altLang="ko-KR" sz="2800" baseline="-25000" dirty="0">
                <a:solidFill>
                  <a:srgbClr val="FF0000"/>
                </a:solidFill>
              </a:rPr>
              <a:t>i</a:t>
            </a:r>
            <a:r>
              <a:rPr lang="en-KR" altLang="ko-KR" sz="2800" dirty="0"/>
              <a:t>)</a:t>
            </a:r>
          </a:p>
          <a:p>
            <a:r>
              <a:rPr lang="en-KR" altLang="ko-KR" sz="2800" dirty="0"/>
              <a:t>ByteSub(State, S-box)</a:t>
            </a:r>
          </a:p>
          <a:p>
            <a:r>
              <a:rPr lang="en-KR" altLang="ko-KR" sz="2800" dirty="0"/>
              <a:t>ShitRows(State)</a:t>
            </a:r>
          </a:p>
          <a:p>
            <a:r>
              <a:rPr lang="en-KR" altLang="ko-KR" sz="2800" dirty="0"/>
              <a:t>AddRoundKey(State, </a:t>
            </a:r>
            <a:r>
              <a:rPr lang="en-KR" altLang="ko-KR" sz="2800" dirty="0">
                <a:solidFill>
                  <a:srgbClr val="FF0000"/>
                </a:solidFill>
              </a:rPr>
              <a:t>Key</a:t>
            </a:r>
            <a:r>
              <a:rPr lang="en-KR" altLang="ko-KR" sz="2800" baseline="-25000" dirty="0">
                <a:solidFill>
                  <a:srgbClr val="FF0000"/>
                </a:solidFill>
              </a:rPr>
              <a:t>r</a:t>
            </a:r>
            <a:r>
              <a:rPr lang="en-KR" altLang="ko-KR" sz="2800" dirty="0"/>
              <a:t>)</a:t>
            </a:r>
          </a:p>
          <a:p>
            <a:r>
              <a:rPr lang="en-KR" altLang="ko-KR" sz="2800" b="1" dirty="0"/>
              <a:t>Y = State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31178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AES </a:t>
            </a:r>
            <a:r>
              <a:rPr lang="ko-KR" altLang="en-US"/>
              <a:t>알고리즘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43411-4150-1283-0420-401FFFAD6F9D}"/>
              </a:ext>
            </a:extLst>
          </p:cNvPr>
          <p:cNvSpPr txBox="1"/>
          <p:nvPr/>
        </p:nvSpPr>
        <p:spPr>
          <a:xfrm>
            <a:off x="411920" y="1516828"/>
            <a:ext cx="56840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altLang="ko-KR" sz="2400" b="1" dirty="0"/>
              <a:t>State = X</a:t>
            </a:r>
          </a:p>
          <a:p>
            <a:r>
              <a:rPr lang="en-KR" altLang="ko-KR" sz="2400" dirty="0"/>
              <a:t>AddRoundKey(State, </a:t>
            </a:r>
            <a:r>
              <a:rPr lang="en-KR" altLang="ko-KR" sz="2400" dirty="0">
                <a:solidFill>
                  <a:srgbClr val="FF0000"/>
                </a:solidFill>
              </a:rPr>
              <a:t>Key</a:t>
            </a:r>
            <a:r>
              <a:rPr lang="en-KR" altLang="ko-KR" sz="2400" baseline="-25000" dirty="0">
                <a:solidFill>
                  <a:srgbClr val="FF0000"/>
                </a:solidFill>
              </a:rPr>
              <a:t>0</a:t>
            </a:r>
            <a:r>
              <a:rPr lang="en-KR" altLang="ko-KR" sz="2400" dirty="0"/>
              <a:t>)	(op1)</a:t>
            </a:r>
          </a:p>
          <a:p>
            <a:r>
              <a:rPr lang="en-US" altLang="ko-KR" sz="2400" dirty="0"/>
              <a:t>F</a:t>
            </a:r>
            <a:r>
              <a:rPr lang="en-KR" altLang="ko-KR" sz="2400" dirty="0"/>
              <a:t>or </a:t>
            </a:r>
            <a:r>
              <a:rPr lang="en-US" altLang="ko-KR" sz="2400" dirty="0"/>
              <a:t>I</a:t>
            </a:r>
            <a:r>
              <a:rPr lang="en-KR" altLang="ko-KR" sz="2400" dirty="0"/>
              <a:t> = 1 to r – 1</a:t>
            </a:r>
          </a:p>
          <a:p>
            <a:r>
              <a:rPr lang="en-KR" altLang="ko-KR" sz="2400" dirty="0"/>
              <a:t>	ByteSub(State, S-box)	(op2)</a:t>
            </a:r>
          </a:p>
          <a:p>
            <a:r>
              <a:rPr lang="en-KR" altLang="ko-KR" sz="2400" dirty="0"/>
              <a:t>	ShiftRows(Stae)		(op3)</a:t>
            </a:r>
          </a:p>
          <a:p>
            <a:r>
              <a:rPr lang="en-KR" altLang="ko-KR" sz="2400" dirty="0"/>
              <a:t>	MixColumns(State)		(op4)</a:t>
            </a:r>
          </a:p>
          <a:p>
            <a:r>
              <a:rPr lang="en-KR" altLang="ko-KR" sz="2400" dirty="0"/>
              <a:t>	AddRoundKey(State, </a:t>
            </a:r>
            <a:r>
              <a:rPr lang="en-KR" altLang="ko-KR" sz="2400" dirty="0">
                <a:solidFill>
                  <a:srgbClr val="FF0000"/>
                </a:solidFill>
              </a:rPr>
              <a:t>Key</a:t>
            </a:r>
            <a:r>
              <a:rPr lang="en-KR" altLang="ko-KR" sz="2400" baseline="-25000" dirty="0">
                <a:solidFill>
                  <a:srgbClr val="FF0000"/>
                </a:solidFill>
              </a:rPr>
              <a:t>i</a:t>
            </a:r>
            <a:r>
              <a:rPr lang="en-KR" altLang="ko-KR" sz="2400" dirty="0"/>
              <a:t>)</a:t>
            </a:r>
          </a:p>
          <a:p>
            <a:r>
              <a:rPr lang="en-KR" altLang="ko-KR" sz="2400" dirty="0"/>
              <a:t>ByteSub(State, S-box)</a:t>
            </a:r>
          </a:p>
          <a:p>
            <a:r>
              <a:rPr lang="en-KR" altLang="ko-KR" sz="2400" dirty="0"/>
              <a:t>ShitRows(State)</a:t>
            </a:r>
          </a:p>
          <a:p>
            <a:r>
              <a:rPr lang="en-KR" altLang="ko-KR" sz="2400" dirty="0"/>
              <a:t>AddRoundKey(State, </a:t>
            </a:r>
            <a:r>
              <a:rPr lang="en-KR" altLang="ko-KR" sz="2400" dirty="0">
                <a:solidFill>
                  <a:srgbClr val="FF0000"/>
                </a:solidFill>
              </a:rPr>
              <a:t>Key</a:t>
            </a:r>
            <a:r>
              <a:rPr lang="en-KR" altLang="ko-KR" sz="2400" baseline="-25000" dirty="0">
                <a:solidFill>
                  <a:srgbClr val="FF0000"/>
                </a:solidFill>
              </a:rPr>
              <a:t>r</a:t>
            </a:r>
            <a:r>
              <a:rPr lang="en-KR" altLang="ko-KR" sz="2400" dirty="0"/>
              <a:t>)</a:t>
            </a:r>
          </a:p>
          <a:p>
            <a:r>
              <a:rPr lang="en-KR" altLang="ko-KR" sz="2400" b="1" dirty="0"/>
              <a:t>Y = State</a:t>
            </a:r>
            <a:endParaRPr lang="en-US" altLang="ko-KR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6FA643-0C9E-9A1D-3CF2-D5C3BB3CA3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328"/>
          <a:stretch/>
        </p:blipFill>
        <p:spPr>
          <a:xfrm>
            <a:off x="6592615" y="1951714"/>
            <a:ext cx="5026572" cy="17452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A5632F-2463-9B6D-EC05-4AA00B474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651" y="3779049"/>
            <a:ext cx="2848233" cy="1745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1C2518-CBFD-6074-8BB2-F7D6F2948DD1}"/>
              </a:ext>
            </a:extLst>
          </p:cNvPr>
          <p:cNvSpPr txBox="1"/>
          <p:nvPr/>
        </p:nvSpPr>
        <p:spPr>
          <a:xfrm>
            <a:off x="7613651" y="1333651"/>
            <a:ext cx="268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800" b="1" dirty="0">
                <a:solidFill>
                  <a:srgbClr val="FF0000"/>
                </a:solidFill>
              </a:rPr>
              <a:t>AddRoundKey</a:t>
            </a:r>
          </a:p>
        </p:txBody>
      </p:sp>
    </p:spTree>
    <p:extLst>
      <p:ext uri="{BB962C8B-B14F-4D97-AF65-F5344CB8AC3E}">
        <p14:creationId xmlns:p14="http://schemas.microsoft.com/office/powerpoint/2010/main" val="226208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AES </a:t>
            </a:r>
            <a:r>
              <a:rPr lang="ko-KR" altLang="en-US"/>
              <a:t>알고리즘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BE3C2-9259-7B4F-378D-24953B446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55025"/>
            <a:ext cx="5398330" cy="1312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50567-BAAA-07BA-26F3-AF844E8CD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750" y="2958022"/>
            <a:ext cx="4928829" cy="33602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43411-4150-1283-0420-401FFFAD6F9D}"/>
              </a:ext>
            </a:extLst>
          </p:cNvPr>
          <p:cNvSpPr txBox="1"/>
          <p:nvPr/>
        </p:nvSpPr>
        <p:spPr>
          <a:xfrm>
            <a:off x="411920" y="1516828"/>
            <a:ext cx="56840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altLang="ko-KR" sz="2400" b="1" dirty="0"/>
              <a:t>State = X</a:t>
            </a:r>
          </a:p>
          <a:p>
            <a:r>
              <a:rPr lang="en-KR" altLang="ko-KR" sz="2400" dirty="0"/>
              <a:t>AddRoundKey(State, </a:t>
            </a:r>
            <a:r>
              <a:rPr lang="en-KR" altLang="ko-KR" sz="2400" dirty="0">
                <a:solidFill>
                  <a:srgbClr val="FF0000"/>
                </a:solidFill>
              </a:rPr>
              <a:t>Key</a:t>
            </a:r>
            <a:r>
              <a:rPr lang="en-KR" altLang="ko-KR" sz="2400" baseline="-25000" dirty="0">
                <a:solidFill>
                  <a:srgbClr val="FF0000"/>
                </a:solidFill>
              </a:rPr>
              <a:t>0</a:t>
            </a:r>
            <a:r>
              <a:rPr lang="en-KR" altLang="ko-KR" sz="2400" dirty="0"/>
              <a:t>)	(op1)</a:t>
            </a:r>
          </a:p>
          <a:p>
            <a:r>
              <a:rPr lang="en-US" altLang="ko-KR" sz="2400" dirty="0"/>
              <a:t>F</a:t>
            </a:r>
            <a:r>
              <a:rPr lang="en-KR" altLang="ko-KR" sz="2400" dirty="0"/>
              <a:t>or </a:t>
            </a:r>
            <a:r>
              <a:rPr lang="en-US" altLang="ko-KR" sz="2400" dirty="0"/>
              <a:t>I</a:t>
            </a:r>
            <a:r>
              <a:rPr lang="en-KR" altLang="ko-KR" sz="2400" dirty="0"/>
              <a:t> = 1 to r – 1</a:t>
            </a:r>
          </a:p>
          <a:p>
            <a:r>
              <a:rPr lang="en-KR" altLang="ko-KR" sz="2400" dirty="0"/>
              <a:t>	ByteSub(State, S-box)	(op2)</a:t>
            </a:r>
          </a:p>
          <a:p>
            <a:r>
              <a:rPr lang="en-KR" altLang="ko-KR" sz="2400" dirty="0"/>
              <a:t>	ShiftRows(Stae)		(op3)</a:t>
            </a:r>
          </a:p>
          <a:p>
            <a:r>
              <a:rPr lang="en-KR" altLang="ko-KR" sz="2400" dirty="0"/>
              <a:t>	MixColumns(State)		(op4)</a:t>
            </a:r>
          </a:p>
          <a:p>
            <a:r>
              <a:rPr lang="en-KR" altLang="ko-KR" sz="2400" dirty="0"/>
              <a:t>	AddRoundKey(State, </a:t>
            </a:r>
            <a:r>
              <a:rPr lang="en-KR" altLang="ko-KR" sz="2400" dirty="0">
                <a:solidFill>
                  <a:srgbClr val="FF0000"/>
                </a:solidFill>
              </a:rPr>
              <a:t>Key</a:t>
            </a:r>
            <a:r>
              <a:rPr lang="en-KR" altLang="ko-KR" sz="2400" baseline="-25000" dirty="0">
                <a:solidFill>
                  <a:srgbClr val="FF0000"/>
                </a:solidFill>
              </a:rPr>
              <a:t>i</a:t>
            </a:r>
            <a:r>
              <a:rPr lang="en-KR" altLang="ko-KR" sz="2400" dirty="0"/>
              <a:t>)</a:t>
            </a:r>
          </a:p>
          <a:p>
            <a:r>
              <a:rPr lang="en-KR" altLang="ko-KR" sz="2400" dirty="0"/>
              <a:t>ByteSub(State, S-box)</a:t>
            </a:r>
          </a:p>
          <a:p>
            <a:r>
              <a:rPr lang="en-KR" altLang="ko-KR" sz="2400" dirty="0"/>
              <a:t>ShitRows(State)</a:t>
            </a:r>
          </a:p>
          <a:p>
            <a:r>
              <a:rPr lang="en-KR" altLang="ko-KR" sz="2400" dirty="0"/>
              <a:t>AddRoundKey(State, </a:t>
            </a:r>
            <a:r>
              <a:rPr lang="en-KR" altLang="ko-KR" sz="2400" dirty="0">
                <a:solidFill>
                  <a:srgbClr val="FF0000"/>
                </a:solidFill>
              </a:rPr>
              <a:t>Key</a:t>
            </a:r>
            <a:r>
              <a:rPr lang="en-KR" altLang="ko-KR" sz="2400" baseline="-25000" dirty="0">
                <a:solidFill>
                  <a:srgbClr val="FF0000"/>
                </a:solidFill>
              </a:rPr>
              <a:t>r</a:t>
            </a:r>
            <a:r>
              <a:rPr lang="en-KR" altLang="ko-KR" sz="2400" dirty="0"/>
              <a:t>)</a:t>
            </a:r>
          </a:p>
          <a:p>
            <a:r>
              <a:rPr lang="en-KR" altLang="ko-KR" sz="2400" b="1" dirty="0"/>
              <a:t>Y = State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2F5E65-EA28-55E9-F472-A3A2591DB3C1}"/>
              </a:ext>
            </a:extLst>
          </p:cNvPr>
          <p:cNvSpPr txBox="1"/>
          <p:nvPr/>
        </p:nvSpPr>
        <p:spPr>
          <a:xfrm>
            <a:off x="8078461" y="1224192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 dirty="0">
                <a:solidFill>
                  <a:srgbClr val="FF0000"/>
                </a:solidFill>
              </a:rPr>
              <a:t>ByteSub</a:t>
            </a:r>
          </a:p>
        </p:txBody>
      </p:sp>
    </p:spTree>
    <p:extLst>
      <p:ext uri="{BB962C8B-B14F-4D97-AF65-F5344CB8AC3E}">
        <p14:creationId xmlns:p14="http://schemas.microsoft.com/office/powerpoint/2010/main" val="1765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 </a:t>
            </a:r>
            <a:r>
              <a:rPr lang="ko-KR" altLang="en-US" dirty="0"/>
              <a:t>알고리즘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43411-4150-1283-0420-401FFFAD6F9D}"/>
              </a:ext>
            </a:extLst>
          </p:cNvPr>
          <p:cNvSpPr txBox="1"/>
          <p:nvPr/>
        </p:nvSpPr>
        <p:spPr>
          <a:xfrm>
            <a:off x="411920" y="1516828"/>
            <a:ext cx="56840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altLang="ko-KR" sz="2400" b="1" dirty="0"/>
              <a:t>State = X</a:t>
            </a:r>
          </a:p>
          <a:p>
            <a:r>
              <a:rPr lang="en-KR" altLang="ko-KR" sz="2400" dirty="0"/>
              <a:t>AddRoundKey(State, </a:t>
            </a:r>
            <a:r>
              <a:rPr lang="en-KR" altLang="ko-KR" sz="2400" dirty="0">
                <a:solidFill>
                  <a:srgbClr val="FF0000"/>
                </a:solidFill>
              </a:rPr>
              <a:t>Key</a:t>
            </a:r>
            <a:r>
              <a:rPr lang="en-KR" altLang="ko-KR" sz="2400" baseline="-25000" dirty="0">
                <a:solidFill>
                  <a:srgbClr val="FF0000"/>
                </a:solidFill>
              </a:rPr>
              <a:t>0</a:t>
            </a:r>
            <a:r>
              <a:rPr lang="en-KR" altLang="ko-KR" sz="2400" dirty="0"/>
              <a:t>)	(op1)</a:t>
            </a:r>
          </a:p>
          <a:p>
            <a:r>
              <a:rPr lang="en-US" altLang="ko-KR" sz="2400" dirty="0"/>
              <a:t>F</a:t>
            </a:r>
            <a:r>
              <a:rPr lang="en-KR" altLang="ko-KR" sz="2400" dirty="0"/>
              <a:t>or </a:t>
            </a:r>
            <a:r>
              <a:rPr lang="en-US" altLang="ko-KR" sz="2400" dirty="0"/>
              <a:t>I</a:t>
            </a:r>
            <a:r>
              <a:rPr lang="en-KR" altLang="ko-KR" sz="2400" dirty="0"/>
              <a:t> = 1 to r – 1</a:t>
            </a:r>
          </a:p>
          <a:p>
            <a:r>
              <a:rPr lang="en-KR" altLang="ko-KR" sz="2400" dirty="0"/>
              <a:t>	ByteSub(State, S-box)	(op2)</a:t>
            </a:r>
          </a:p>
          <a:p>
            <a:r>
              <a:rPr lang="en-KR" altLang="ko-KR" sz="2400" dirty="0"/>
              <a:t>	ShiftRows(Stae)		(op3)</a:t>
            </a:r>
          </a:p>
          <a:p>
            <a:r>
              <a:rPr lang="en-KR" altLang="ko-KR" sz="2400" dirty="0"/>
              <a:t>	MixColumns(State)		(op4)</a:t>
            </a:r>
          </a:p>
          <a:p>
            <a:r>
              <a:rPr lang="en-KR" altLang="ko-KR" sz="2400" dirty="0"/>
              <a:t>	AddRoundKey(State, </a:t>
            </a:r>
            <a:r>
              <a:rPr lang="en-KR" altLang="ko-KR" sz="2400" dirty="0">
                <a:solidFill>
                  <a:srgbClr val="FF0000"/>
                </a:solidFill>
              </a:rPr>
              <a:t>Key</a:t>
            </a:r>
            <a:r>
              <a:rPr lang="en-KR" altLang="ko-KR" sz="2400" baseline="-25000" dirty="0">
                <a:solidFill>
                  <a:srgbClr val="FF0000"/>
                </a:solidFill>
              </a:rPr>
              <a:t>i</a:t>
            </a:r>
            <a:r>
              <a:rPr lang="en-KR" altLang="ko-KR" sz="2400" dirty="0"/>
              <a:t>)</a:t>
            </a:r>
          </a:p>
          <a:p>
            <a:r>
              <a:rPr lang="en-KR" altLang="ko-KR" sz="2400" dirty="0"/>
              <a:t>ByteSub(State, S-box)</a:t>
            </a:r>
          </a:p>
          <a:p>
            <a:r>
              <a:rPr lang="en-KR" altLang="ko-KR" sz="2400" dirty="0"/>
              <a:t>ShitRows(State)</a:t>
            </a:r>
          </a:p>
          <a:p>
            <a:r>
              <a:rPr lang="en-KR" altLang="ko-KR" sz="2400" dirty="0"/>
              <a:t>AddRoundKey(State, </a:t>
            </a:r>
            <a:r>
              <a:rPr lang="en-KR" altLang="ko-KR" sz="2400" dirty="0">
                <a:solidFill>
                  <a:srgbClr val="FF0000"/>
                </a:solidFill>
              </a:rPr>
              <a:t>Key</a:t>
            </a:r>
            <a:r>
              <a:rPr lang="en-KR" altLang="ko-KR" sz="2400" baseline="-25000" dirty="0">
                <a:solidFill>
                  <a:srgbClr val="FF0000"/>
                </a:solidFill>
              </a:rPr>
              <a:t>r</a:t>
            </a:r>
            <a:r>
              <a:rPr lang="en-KR" altLang="ko-KR" sz="2400" dirty="0"/>
              <a:t>)</a:t>
            </a:r>
          </a:p>
          <a:p>
            <a:r>
              <a:rPr lang="en-KR" altLang="ko-KR" sz="2400" b="1" dirty="0"/>
              <a:t>Y = State</a:t>
            </a:r>
            <a:endParaRPr lang="en-US" altLang="ko-KR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B2C28-A869-D7EB-FC41-563F335B83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948"/>
          <a:stretch/>
        </p:blipFill>
        <p:spPr>
          <a:xfrm>
            <a:off x="6078918" y="2070010"/>
            <a:ext cx="4419840" cy="173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0E9968-933A-5DCB-A210-510098166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458" y="3906512"/>
            <a:ext cx="3162300" cy="1765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41F90C-6617-2A5C-85CC-7F1C1DC67A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0875"/>
          <a:stretch/>
        </p:blipFill>
        <p:spPr>
          <a:xfrm>
            <a:off x="9217436" y="2119596"/>
            <a:ext cx="2562644" cy="17386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8895E1-57D8-48FA-2160-62BF9D86E7A3}"/>
              </a:ext>
            </a:extLst>
          </p:cNvPr>
          <p:cNvSpPr txBox="1"/>
          <p:nvPr/>
        </p:nvSpPr>
        <p:spPr>
          <a:xfrm>
            <a:off x="9654616" y="1560044"/>
            <a:ext cx="1688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 dirty="0">
                <a:solidFill>
                  <a:srgbClr val="FF0000"/>
                </a:solidFill>
              </a:rPr>
              <a:t>ShiftRows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44116B4-704C-14CA-F72E-D3CC9E23B342}"/>
                  </a:ext>
                </a:extLst>
              </p14:cNvPr>
              <p14:cNvContentPartPr/>
              <p14:nvPr/>
            </p14:nvContentPartPr>
            <p14:xfrm>
              <a:off x="6353343" y="2420797"/>
              <a:ext cx="355680" cy="17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44116B4-704C-14CA-F72E-D3CC9E23B34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99703" y="2312797"/>
                <a:ext cx="4633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BCC0881-94AB-E04E-D5F0-F248C8429AFB}"/>
                  </a:ext>
                </a:extLst>
              </p14:cNvPr>
              <p14:cNvContentPartPr/>
              <p14:nvPr/>
            </p14:nvContentPartPr>
            <p14:xfrm>
              <a:off x="6397983" y="2751277"/>
              <a:ext cx="300240" cy="23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BCC0881-94AB-E04E-D5F0-F248C8429A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44343" y="2643637"/>
                <a:ext cx="4078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3B9EF32-BD99-ACED-9478-5A5D2EE05FA8}"/>
                  </a:ext>
                </a:extLst>
              </p14:cNvPr>
              <p14:cNvContentPartPr/>
              <p14:nvPr/>
            </p14:nvContentPartPr>
            <p14:xfrm>
              <a:off x="6417783" y="3126757"/>
              <a:ext cx="382680" cy="12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3B9EF32-BD99-ACED-9478-5A5D2EE05FA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64143" y="3019117"/>
                <a:ext cx="4903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3FB791E-DFDB-DD02-12B4-C851F3D484CF}"/>
                  </a:ext>
                </a:extLst>
              </p14:cNvPr>
              <p14:cNvContentPartPr/>
              <p14:nvPr/>
            </p14:nvContentPartPr>
            <p14:xfrm>
              <a:off x="6396903" y="3456877"/>
              <a:ext cx="305640" cy="11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3FB791E-DFDB-DD02-12B4-C851F3D484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43263" y="3348877"/>
                <a:ext cx="4132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A6F3FC8-0F23-C402-529D-DAF7DA7A2A18}"/>
                  </a:ext>
                </a:extLst>
              </p14:cNvPr>
              <p14:cNvContentPartPr/>
              <p14:nvPr/>
            </p14:nvContentPartPr>
            <p14:xfrm>
              <a:off x="8158383" y="4266157"/>
              <a:ext cx="328680" cy="6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A6F3FC8-0F23-C402-529D-DAF7DA7A2A1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04743" y="4158517"/>
                <a:ext cx="4363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D77A651-77C1-4DFA-DAFD-F3234F6EA622}"/>
                  </a:ext>
                </a:extLst>
              </p14:cNvPr>
              <p14:cNvContentPartPr/>
              <p14:nvPr/>
            </p14:nvContentPartPr>
            <p14:xfrm>
              <a:off x="9848223" y="4630837"/>
              <a:ext cx="33444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D77A651-77C1-4DFA-DAFD-F3234F6EA62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94223" y="4523197"/>
                <a:ext cx="442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C487A90-1767-66B0-5986-6BFC108E86D3}"/>
                  </a:ext>
                </a:extLst>
              </p14:cNvPr>
              <p14:cNvContentPartPr/>
              <p14:nvPr/>
            </p14:nvContentPartPr>
            <p14:xfrm>
              <a:off x="9302103" y="4974997"/>
              <a:ext cx="2948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C487A90-1767-66B0-5986-6BFC108E86D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248463" y="4866997"/>
                <a:ext cx="402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11971BE-19CD-B3D8-0C22-FFD4C12D4D20}"/>
                  </a:ext>
                </a:extLst>
              </p14:cNvPr>
              <p14:cNvContentPartPr/>
              <p14:nvPr/>
            </p14:nvContentPartPr>
            <p14:xfrm>
              <a:off x="8765703" y="5355877"/>
              <a:ext cx="293400" cy="8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11971BE-19CD-B3D8-0C22-FFD4C12D4D2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11703" y="5247877"/>
                <a:ext cx="4010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C8E5177-596F-9B97-9E32-14A8787DFEFE}"/>
                  </a:ext>
                </a:extLst>
              </p14:cNvPr>
              <p14:cNvContentPartPr/>
              <p14:nvPr/>
            </p14:nvContentPartPr>
            <p14:xfrm>
              <a:off x="6941583" y="2427277"/>
              <a:ext cx="27000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C8E5177-596F-9B97-9E32-14A8787DFEF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87583" y="2319277"/>
                <a:ext cx="377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B484A63-758F-AC77-2AF0-6ED8BDB20BA1}"/>
                  </a:ext>
                </a:extLst>
              </p14:cNvPr>
              <p14:cNvContentPartPr/>
              <p14:nvPr/>
            </p14:nvContentPartPr>
            <p14:xfrm>
              <a:off x="6973983" y="2796997"/>
              <a:ext cx="29628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B484A63-758F-AC77-2AF0-6ED8BDB20BA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19983" y="2688997"/>
                <a:ext cx="403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C7ED2A3-EF5A-4BC0-08E3-27809A4A3F5C}"/>
                  </a:ext>
                </a:extLst>
              </p14:cNvPr>
              <p14:cNvContentPartPr/>
              <p14:nvPr/>
            </p14:nvContentPartPr>
            <p14:xfrm>
              <a:off x="6968223" y="3145117"/>
              <a:ext cx="2516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C7ED2A3-EF5A-4BC0-08E3-27809A4A3F5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14583" y="3037117"/>
                <a:ext cx="359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7CECC2C-BF98-6F7E-D287-F7E8AFCA0EBD}"/>
                  </a:ext>
                </a:extLst>
              </p14:cNvPr>
              <p14:cNvContentPartPr/>
              <p14:nvPr/>
            </p14:nvContentPartPr>
            <p14:xfrm>
              <a:off x="6980823" y="3464797"/>
              <a:ext cx="23580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7CECC2C-BF98-6F7E-D287-F7E8AFCA0EB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26823" y="3357157"/>
                <a:ext cx="343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AC719E9-8793-E4B9-BDA9-014C6333DB12}"/>
                  </a:ext>
                </a:extLst>
              </p14:cNvPr>
              <p14:cNvContentPartPr/>
              <p14:nvPr/>
            </p14:nvContentPartPr>
            <p14:xfrm>
              <a:off x="8822583" y="4271557"/>
              <a:ext cx="19404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AC719E9-8793-E4B9-BDA9-014C6333DB1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768943" y="4163917"/>
                <a:ext cx="301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D0E0AD0-D68F-4FA3-5CED-E6D4B212CF18}"/>
                  </a:ext>
                </a:extLst>
              </p14:cNvPr>
              <p14:cNvContentPartPr/>
              <p14:nvPr/>
            </p14:nvContentPartPr>
            <p14:xfrm>
              <a:off x="8240463" y="4613557"/>
              <a:ext cx="25200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D0E0AD0-D68F-4FA3-5CED-E6D4B212CF1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86463" y="4505917"/>
                <a:ext cx="359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165E04A-E5CF-5DE6-AD86-23D5E6F5B069}"/>
                  </a:ext>
                </a:extLst>
              </p14:cNvPr>
              <p14:cNvContentPartPr/>
              <p14:nvPr/>
            </p14:nvContentPartPr>
            <p14:xfrm>
              <a:off x="9889623" y="4969957"/>
              <a:ext cx="22860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165E04A-E5CF-5DE6-AD86-23D5E6F5B06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835983" y="4861957"/>
                <a:ext cx="336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281D7D7-AB41-6AB5-3F0A-95161E28608E}"/>
                  </a:ext>
                </a:extLst>
              </p14:cNvPr>
              <p14:cNvContentPartPr/>
              <p14:nvPr/>
            </p14:nvContentPartPr>
            <p14:xfrm>
              <a:off x="9340623" y="5341477"/>
              <a:ext cx="241560" cy="9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281D7D7-AB41-6AB5-3F0A-95161E2860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286983" y="5233477"/>
                <a:ext cx="3492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2646589-DC50-3377-44A3-F3237389CCC2}"/>
                  </a:ext>
                </a:extLst>
              </p14:cNvPr>
              <p14:cNvContentPartPr/>
              <p14:nvPr/>
            </p14:nvContentPartPr>
            <p14:xfrm>
              <a:off x="9288063" y="4272277"/>
              <a:ext cx="3297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2646589-DC50-3377-44A3-F3237389CCC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234423" y="4164637"/>
                <a:ext cx="437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5DEC31A-024B-302E-1335-F28335A959D5}"/>
                  </a:ext>
                </a:extLst>
              </p14:cNvPr>
              <p14:cNvContentPartPr/>
              <p14:nvPr/>
            </p14:nvContentPartPr>
            <p14:xfrm>
              <a:off x="7472583" y="2394157"/>
              <a:ext cx="364320" cy="15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5DEC31A-024B-302E-1335-F28335A959D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418943" y="2286157"/>
                <a:ext cx="4719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F9B0AED-8FDB-C0BA-0466-90D669E83430}"/>
                  </a:ext>
                </a:extLst>
              </p14:cNvPr>
              <p14:cNvContentPartPr/>
              <p14:nvPr/>
            </p14:nvContentPartPr>
            <p14:xfrm>
              <a:off x="7462863" y="2821837"/>
              <a:ext cx="315720" cy="118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F9B0AED-8FDB-C0BA-0466-90D669E8343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408863" y="2714197"/>
                <a:ext cx="4233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6A429A7-518C-932B-2F85-4CFEC62BDD89}"/>
                  </a:ext>
                </a:extLst>
              </p14:cNvPr>
              <p14:cNvContentPartPr/>
              <p14:nvPr/>
            </p14:nvContentPartPr>
            <p14:xfrm>
              <a:off x="7492023" y="3166717"/>
              <a:ext cx="31104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6A429A7-518C-932B-2F85-4CFEC62BDD8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438023" y="3059077"/>
                <a:ext cx="418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344DE32-1920-27F5-F286-D6E4D83E5E4A}"/>
                  </a:ext>
                </a:extLst>
              </p14:cNvPr>
              <p14:cNvContentPartPr/>
              <p14:nvPr/>
            </p14:nvContentPartPr>
            <p14:xfrm>
              <a:off x="7509303" y="3476317"/>
              <a:ext cx="30384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344DE32-1920-27F5-F286-D6E4D83E5E4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455303" y="3368677"/>
                <a:ext cx="411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5975B19-7AA6-F99C-C0CE-ED93D66AA4F3}"/>
                  </a:ext>
                </a:extLst>
              </p14:cNvPr>
              <p14:cNvContentPartPr/>
              <p14:nvPr/>
            </p14:nvContentPartPr>
            <p14:xfrm>
              <a:off x="8789823" y="4627237"/>
              <a:ext cx="352800" cy="29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5975B19-7AA6-F99C-C0CE-ED93D66AA4F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736183" y="4519597"/>
                <a:ext cx="4604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C670713-97AF-261E-ECA7-113F98409895}"/>
                  </a:ext>
                </a:extLst>
              </p14:cNvPr>
              <p14:cNvContentPartPr/>
              <p14:nvPr/>
            </p14:nvContentPartPr>
            <p14:xfrm>
              <a:off x="8205903" y="4992277"/>
              <a:ext cx="306000" cy="14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C670713-97AF-261E-ECA7-113F9840989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152263" y="4884277"/>
                <a:ext cx="4136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B0EF397-4FB6-F4BE-7032-DB0F9A969873}"/>
                  </a:ext>
                </a:extLst>
              </p14:cNvPr>
              <p14:cNvContentPartPr/>
              <p14:nvPr/>
            </p14:nvContentPartPr>
            <p14:xfrm>
              <a:off x="9877743" y="5310157"/>
              <a:ext cx="318240" cy="158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B0EF397-4FB6-F4BE-7032-DB0F9A96987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823743" y="5202157"/>
                <a:ext cx="4258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987078C-6B53-99AB-4E56-05B1019346EF}"/>
                  </a:ext>
                </a:extLst>
              </p14:cNvPr>
              <p14:cNvContentPartPr/>
              <p14:nvPr/>
            </p14:nvContentPartPr>
            <p14:xfrm>
              <a:off x="8059023" y="2413237"/>
              <a:ext cx="261720" cy="12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987078C-6B53-99AB-4E56-05B1019346E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005383" y="2305237"/>
                <a:ext cx="3693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9C2A5AC-DF9D-FB8E-5C86-9661E4EBE0BC}"/>
                  </a:ext>
                </a:extLst>
              </p14:cNvPr>
              <p14:cNvContentPartPr/>
              <p14:nvPr/>
            </p14:nvContentPartPr>
            <p14:xfrm>
              <a:off x="8041743" y="2747677"/>
              <a:ext cx="332640" cy="334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9C2A5AC-DF9D-FB8E-5C86-9661E4EBE0B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987743" y="2640037"/>
                <a:ext cx="4402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040C273-F233-117E-6638-1F8D504CAB3E}"/>
                  </a:ext>
                </a:extLst>
              </p14:cNvPr>
              <p14:cNvContentPartPr/>
              <p14:nvPr/>
            </p14:nvContentPartPr>
            <p14:xfrm>
              <a:off x="8071983" y="3092557"/>
              <a:ext cx="284040" cy="45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040C273-F233-117E-6638-1F8D504CAB3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018343" y="2984557"/>
                <a:ext cx="3916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5421F3D-4842-96C8-1E45-7E11FF36252B}"/>
                  </a:ext>
                </a:extLst>
              </p14:cNvPr>
              <p14:cNvContentPartPr/>
              <p14:nvPr/>
            </p14:nvContentPartPr>
            <p14:xfrm>
              <a:off x="8050023" y="3479917"/>
              <a:ext cx="26064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5421F3D-4842-96C8-1E45-7E11FF36252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996023" y="3372277"/>
                <a:ext cx="368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067827B-AC06-99BB-3A21-D8A9BD8DA4E7}"/>
                  </a:ext>
                </a:extLst>
              </p14:cNvPr>
              <p14:cNvContentPartPr/>
              <p14:nvPr/>
            </p14:nvContentPartPr>
            <p14:xfrm>
              <a:off x="9824103" y="4262917"/>
              <a:ext cx="324720" cy="32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067827B-AC06-99BB-3A21-D8A9BD8DA4E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770463" y="4155277"/>
                <a:ext cx="4323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ABFA51F-D79E-EA0D-1D31-D7FAD9789B73}"/>
                  </a:ext>
                </a:extLst>
              </p14:cNvPr>
              <p14:cNvContentPartPr/>
              <p14:nvPr/>
            </p14:nvContentPartPr>
            <p14:xfrm>
              <a:off x="9338463" y="4608517"/>
              <a:ext cx="258840" cy="10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ABFA51F-D79E-EA0D-1D31-D7FAD9789B7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284823" y="4500877"/>
                <a:ext cx="3664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3A56596-28DD-8805-2D8C-2FEE2B4387E0}"/>
                  </a:ext>
                </a:extLst>
              </p14:cNvPr>
              <p14:cNvContentPartPr/>
              <p14:nvPr/>
            </p14:nvContentPartPr>
            <p14:xfrm>
              <a:off x="8821143" y="4991917"/>
              <a:ext cx="22068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3A56596-28DD-8805-2D8C-2FEE2B4387E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767143" y="4883917"/>
                <a:ext cx="328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8262E16-7CCE-4A7E-F9AC-6E3A27BE0D02}"/>
                  </a:ext>
                </a:extLst>
              </p14:cNvPr>
              <p14:cNvContentPartPr/>
              <p14:nvPr/>
            </p14:nvContentPartPr>
            <p14:xfrm>
              <a:off x="8219583" y="5325277"/>
              <a:ext cx="292320" cy="7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8262E16-7CCE-4A7E-F9AC-6E3A27BE0D0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165943" y="5217637"/>
                <a:ext cx="399960" cy="2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321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 </a:t>
            </a:r>
            <a:r>
              <a:rPr lang="ko-KR" altLang="en-US" dirty="0"/>
              <a:t>알고리즘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43411-4150-1283-0420-401FFFAD6F9D}"/>
              </a:ext>
            </a:extLst>
          </p:cNvPr>
          <p:cNvSpPr txBox="1"/>
          <p:nvPr/>
        </p:nvSpPr>
        <p:spPr>
          <a:xfrm>
            <a:off x="411920" y="1516828"/>
            <a:ext cx="56840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altLang="ko-KR" sz="2400" b="1" dirty="0"/>
              <a:t>State = X</a:t>
            </a:r>
          </a:p>
          <a:p>
            <a:r>
              <a:rPr lang="en-KR" altLang="ko-KR" sz="2400" dirty="0"/>
              <a:t>AddRoundKey(State, </a:t>
            </a:r>
            <a:r>
              <a:rPr lang="en-KR" altLang="ko-KR" sz="2400" dirty="0">
                <a:solidFill>
                  <a:srgbClr val="FF0000"/>
                </a:solidFill>
              </a:rPr>
              <a:t>Key</a:t>
            </a:r>
            <a:r>
              <a:rPr lang="en-KR" altLang="ko-KR" sz="2400" baseline="-25000" dirty="0">
                <a:solidFill>
                  <a:srgbClr val="FF0000"/>
                </a:solidFill>
              </a:rPr>
              <a:t>0</a:t>
            </a:r>
            <a:r>
              <a:rPr lang="en-KR" altLang="ko-KR" sz="2400" dirty="0"/>
              <a:t>)	(op1)</a:t>
            </a:r>
          </a:p>
          <a:p>
            <a:r>
              <a:rPr lang="en-US" altLang="ko-KR" sz="2400" dirty="0"/>
              <a:t>F</a:t>
            </a:r>
            <a:r>
              <a:rPr lang="en-KR" altLang="ko-KR" sz="2400" dirty="0"/>
              <a:t>or </a:t>
            </a:r>
            <a:r>
              <a:rPr lang="en-US" altLang="ko-KR" sz="2400" dirty="0"/>
              <a:t>I</a:t>
            </a:r>
            <a:r>
              <a:rPr lang="en-KR" altLang="ko-KR" sz="2400" dirty="0"/>
              <a:t> = 1 to r – 1</a:t>
            </a:r>
          </a:p>
          <a:p>
            <a:r>
              <a:rPr lang="en-KR" altLang="ko-KR" sz="2400" dirty="0"/>
              <a:t>	ByteSub(State, S-box)	(op2)</a:t>
            </a:r>
          </a:p>
          <a:p>
            <a:r>
              <a:rPr lang="en-KR" altLang="ko-KR" sz="2400" dirty="0"/>
              <a:t>	ShiftRows(Stae)		(op3)</a:t>
            </a:r>
          </a:p>
          <a:p>
            <a:r>
              <a:rPr lang="en-KR" altLang="ko-KR" sz="2400" dirty="0"/>
              <a:t>	MixColumns(State)		(op4)</a:t>
            </a:r>
          </a:p>
          <a:p>
            <a:r>
              <a:rPr lang="en-KR" altLang="ko-KR" sz="2400" dirty="0"/>
              <a:t>	AddRoundKey(State, </a:t>
            </a:r>
            <a:r>
              <a:rPr lang="en-KR" altLang="ko-KR" sz="2400" dirty="0">
                <a:solidFill>
                  <a:srgbClr val="FF0000"/>
                </a:solidFill>
              </a:rPr>
              <a:t>Key</a:t>
            </a:r>
            <a:r>
              <a:rPr lang="en-KR" altLang="ko-KR" sz="2400" baseline="-25000" dirty="0">
                <a:solidFill>
                  <a:srgbClr val="FF0000"/>
                </a:solidFill>
              </a:rPr>
              <a:t>i</a:t>
            </a:r>
            <a:r>
              <a:rPr lang="en-KR" altLang="ko-KR" sz="2400" dirty="0"/>
              <a:t>)</a:t>
            </a:r>
          </a:p>
          <a:p>
            <a:r>
              <a:rPr lang="en-KR" altLang="ko-KR" sz="2400" dirty="0"/>
              <a:t>ByteSub(State, S-box)</a:t>
            </a:r>
          </a:p>
          <a:p>
            <a:r>
              <a:rPr lang="en-KR" altLang="ko-KR" sz="2400" dirty="0"/>
              <a:t>ShitRows(State)</a:t>
            </a:r>
          </a:p>
          <a:p>
            <a:r>
              <a:rPr lang="en-KR" altLang="ko-KR" sz="2400" dirty="0"/>
              <a:t>AddRoundKey(State, </a:t>
            </a:r>
            <a:r>
              <a:rPr lang="en-KR" altLang="ko-KR" sz="2400" dirty="0">
                <a:solidFill>
                  <a:srgbClr val="FF0000"/>
                </a:solidFill>
              </a:rPr>
              <a:t>Key</a:t>
            </a:r>
            <a:r>
              <a:rPr lang="en-KR" altLang="ko-KR" sz="2400" baseline="-25000" dirty="0">
                <a:solidFill>
                  <a:srgbClr val="FF0000"/>
                </a:solidFill>
              </a:rPr>
              <a:t>r</a:t>
            </a:r>
            <a:r>
              <a:rPr lang="en-KR" altLang="ko-KR" sz="2400" dirty="0"/>
              <a:t>)</a:t>
            </a:r>
          </a:p>
          <a:p>
            <a:r>
              <a:rPr lang="en-KR" altLang="ko-KR" sz="2400" b="1" dirty="0"/>
              <a:t>Y = State</a:t>
            </a:r>
            <a:endParaRPr lang="en-US" altLang="ko-K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5B257F-580E-5F43-DF1E-F31BEA1A8F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85380"/>
          <a:stretch/>
        </p:blipFill>
        <p:spPr>
          <a:xfrm>
            <a:off x="7049359" y="1957422"/>
            <a:ext cx="948855" cy="191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8C4999-53EB-78C8-9E26-D54ACB3B7D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89"/>
          <a:stretch/>
        </p:blipFill>
        <p:spPr>
          <a:xfrm>
            <a:off x="8165110" y="3682910"/>
            <a:ext cx="3079881" cy="1816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7AC292-C1FA-6345-A404-9A43453AB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533" y="2125129"/>
            <a:ext cx="1745035" cy="15822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42ABAD-10B3-EBC3-4B6A-419E1668634F}"/>
              </a:ext>
            </a:extLst>
          </p:cNvPr>
          <p:cNvSpPr txBox="1"/>
          <p:nvPr/>
        </p:nvSpPr>
        <p:spPr>
          <a:xfrm>
            <a:off x="8076327" y="2562329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4000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868202-829F-9E05-E2AD-08B5B010DE05}"/>
              </a:ext>
            </a:extLst>
          </p:cNvPr>
          <p:cNvSpPr txBox="1"/>
          <p:nvPr/>
        </p:nvSpPr>
        <p:spPr>
          <a:xfrm>
            <a:off x="7417688" y="1516828"/>
            <a:ext cx="201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 dirty="0">
                <a:solidFill>
                  <a:srgbClr val="FF0000"/>
                </a:solidFill>
              </a:rPr>
              <a:t>MixColumns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1213B3-6278-84B6-C75C-9A0255791091}"/>
              </a:ext>
            </a:extLst>
          </p:cNvPr>
          <p:cNvSpPr txBox="1"/>
          <p:nvPr/>
        </p:nvSpPr>
        <p:spPr>
          <a:xfrm>
            <a:off x="7561442" y="4206240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4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79513481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848</Words>
  <Application>Microsoft Macintosh PowerPoint</Application>
  <PresentationFormat>Widescreen</PresentationFormat>
  <Paragraphs>139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CryptoCraft 테마</vt:lpstr>
      <vt:lpstr>제목 테마</vt:lpstr>
      <vt:lpstr>AES (Advanced Encryption Standard)</vt:lpstr>
      <vt:lpstr>PowerPoint Presentation</vt:lpstr>
      <vt:lpstr>AES 역사</vt:lpstr>
      <vt:lpstr>AES 주요 특징</vt:lpstr>
      <vt:lpstr>AES 알고리즘</vt:lpstr>
      <vt:lpstr>AES 알고리즘</vt:lpstr>
      <vt:lpstr>AES 알고리즘</vt:lpstr>
      <vt:lpstr>AES 알고리즘</vt:lpstr>
      <vt:lpstr>AES 알고리즘</vt:lpstr>
      <vt:lpstr>AES 알고리즘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김상원</cp:lastModifiedBy>
  <cp:revision>68</cp:revision>
  <dcterms:created xsi:type="dcterms:W3CDTF">2019-03-05T04:29:07Z</dcterms:created>
  <dcterms:modified xsi:type="dcterms:W3CDTF">2023-07-15T20:55:30Z</dcterms:modified>
</cp:coreProperties>
</file>