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75" r:id="rId4"/>
    <p:sldId id="280" r:id="rId5"/>
    <p:sldId id="281" r:id="rId6"/>
    <p:sldId id="282" r:id="rId7"/>
    <p:sldId id="286" r:id="rId8"/>
    <p:sldId id="283" r:id="rId9"/>
    <p:sldId id="284" r:id="rId10"/>
    <p:sldId id="287" r:id="rId11"/>
    <p:sldId id="288" r:id="rId12"/>
    <p:sldId id="289" r:id="rId13"/>
    <p:sldId id="293" r:id="rId14"/>
    <p:sldId id="290" r:id="rId15"/>
    <p:sldId id="294" r:id="rId16"/>
    <p:sldId id="295" r:id="rId17"/>
    <p:sldId id="292" r:id="rId18"/>
    <p:sldId id="296" r:id="rId19"/>
    <p:sldId id="291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2022. 6. 5.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2022. 6. 5.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Differential Cryptanalysis using QNN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/cw4BO7VpEng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E569-0FD9-0366-95FC-DEEB0F84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Distinguisher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69CBA2-65D3-B16B-C1E7-C8A6AFC8107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en-US" altLang="ko-Kore-KR" sz="2000" b="1" dirty="0"/>
                  <a:t>Multiple input differences model (Model1)</a:t>
                </a:r>
                <a:endParaRPr kumimoji="1" lang="ko-Kore-KR" altLang="en-US" sz="2000" b="1" dirty="0"/>
              </a:p>
              <a:p>
                <a:pPr lvl="1"/>
                <a:r>
                  <a:rPr kumimoji="1" lang="ko-Kore-KR" altLang="en-US" sz="2000" b="1" dirty="0"/>
                  <a:t>필요한 것</a:t>
                </a:r>
                <a:endParaRPr kumimoji="1" lang="en-US" altLang="ko-Kore-KR" sz="2000" b="1" dirty="0"/>
              </a:p>
              <a:p>
                <a:pPr lvl="2"/>
                <a:r>
                  <a:rPr kumimoji="1" lang="en-US" altLang="ko-Kore-KR" sz="1800" dirty="0"/>
                  <a:t>Random </a:t>
                </a:r>
                <a14:m>
                  <m:oMath xmlns:m="http://schemas.openxmlformats.org/officeDocument/2006/math"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ko-Kore-KR" sz="1800" dirty="0"/>
              </a:p>
              <a:p>
                <a:pPr lvl="2"/>
                <a:r>
                  <a:rPr kumimoji="1" lang="en-US" altLang="ko-Kore-KR" sz="1800" dirty="0"/>
                  <a:t>Ciphertext </a:t>
                </a:r>
                <a14:m>
                  <m:oMath xmlns:m="http://schemas.openxmlformats.org/officeDocument/2006/math"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18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1800" dirty="0"/>
                  <a:t>input differences (</a:t>
                </a:r>
                <a14:m>
                  <m:oMath xmlns:m="http://schemas.openxmlformats.org/officeDocument/2006/math">
                    <m:r>
                      <a:rPr kumimoji="1" lang="en-US" altLang="ko-Kore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1" lang="en-US" altLang="ko-Kore-KR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kumimoji="1" lang="en-US" altLang="ko-Kore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ko-Kore-KR" sz="1800" dirty="0"/>
                  <a:t>)</a:t>
                </a:r>
              </a:p>
              <a:p>
                <a:pPr lvl="2"/>
                <a:endParaRPr kumimoji="1" lang="en-US" altLang="ko-Kore-KR" sz="1800" dirty="0"/>
              </a:p>
              <a:p>
                <a:pPr lvl="1"/>
                <a:r>
                  <a:rPr kumimoji="1" lang="ko-Kore-KR" altLang="en-US" sz="2000" b="1" dirty="0"/>
                  <a:t>각 </a:t>
                </a:r>
                <a:r>
                  <a:rPr kumimoji="1" lang="en-US" altLang="ko-Kore-KR" sz="2000" b="1" dirty="0"/>
                  <a:t>i</a:t>
                </a:r>
                <a:r>
                  <a:rPr kumimoji="1" lang="en-US" altLang="ko-KR" sz="2000" b="1" dirty="0"/>
                  <a:t>nput differences(</a:t>
                </a:r>
                <a14:m>
                  <m:oMath xmlns:m="http://schemas.openxmlformats.org/officeDocument/2006/math">
                    <m:r>
                      <a:rPr kumimoji="1" lang="en-US" altLang="ko-Kore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kumimoji="1" lang="en-US" altLang="ko-Kore-KR" sz="2000" b="1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kumimoji="1" lang="en-US" altLang="ko-KR" sz="2000" b="1" dirty="0"/>
                  <a:t>)</a:t>
                </a:r>
                <a:r>
                  <a:rPr kumimoji="1" lang="ko-KR" altLang="en-US" sz="2000" b="1" dirty="0" err="1"/>
                  <a:t>를</a:t>
                </a:r>
                <a:r>
                  <a:rPr kumimoji="1" lang="ko-KR" altLang="en-US" sz="2000" b="1" dirty="0"/>
                  <a:t> 사용하여 차분 만족하는 </a:t>
                </a:r>
                <a:r>
                  <a:rPr kumimoji="1" lang="ko-KR" altLang="en-US" sz="2000" b="1" dirty="0" err="1"/>
                  <a:t>평문을</a:t>
                </a:r>
                <a:r>
                  <a:rPr kumimoji="1" lang="ko-KR" altLang="en-US" sz="2000" b="1" dirty="0"/>
                  <a:t> 구한 후 암호화</a:t>
                </a:r>
                <a:endParaRPr kumimoji="1" lang="en-US" altLang="ko-KR" sz="2000" b="1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sz="18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ko-Kore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1" lang="en-US" altLang="ko-Kore-KR" sz="1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ko-Kore-KR" sz="18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ko-Kore-KR" sz="18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1800" dirty="0">
                    <a:sym typeface="Wingdings" pitchFamily="2" charset="2"/>
                  </a:rPr>
                  <a:t>여러 입력 차분을 갖는 </a:t>
                </a:r>
                <a:r>
                  <a:rPr lang="ko-KR" altLang="en-US" sz="1800" dirty="0" err="1">
                    <a:sym typeface="Wingdings" pitchFamily="2" charset="2"/>
                  </a:rPr>
                  <a:t>평문</a:t>
                </a:r>
                <a:r>
                  <a:rPr lang="ko-KR" altLang="en-US" sz="1800" dirty="0">
                    <a:sym typeface="Wingdings" pitchFamily="2" charset="2"/>
                  </a:rPr>
                  <a:t> 쌍들 </a:t>
                </a:r>
                <a:r>
                  <a:rPr lang="en-US" altLang="ko-KR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𝑃𝑖</m:t>
                    </m:r>
                  </m:oMath>
                </a14:m>
                <a:r>
                  <a:rPr lang="en-US" altLang="ko-KR" sz="1800" dirty="0">
                    <a:sym typeface="Wingdings" pitchFamily="2" charset="2"/>
                  </a:rPr>
                  <a:t>) </a:t>
                </a:r>
                <a:r>
                  <a:rPr lang="ko-KR" altLang="en-US" sz="1800" dirty="0">
                    <a:sym typeface="Wingdings" pitchFamily="2" charset="2"/>
                  </a:rPr>
                  <a:t>얻음</a:t>
                </a:r>
                <a:r>
                  <a:rPr kumimoji="1" lang="en-US" altLang="ko-Kore-KR" sz="1800" dirty="0">
                    <a:latin typeface="Cambria Math" panose="02040503050406030204" pitchFamily="18" charset="0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ore-KR" sz="18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ko-Kore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sz="1800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ko-Kore-KR" sz="1800" b="0" dirty="0"/>
              </a:p>
              <a:p>
                <a:pPr lvl="2"/>
                <a:r>
                  <a:rPr kumimoji="1"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18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ore-KR" sz="1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ko-Kore-KR" sz="1800" dirty="0"/>
                  <a:t>)</a:t>
                </a:r>
                <a:r>
                  <a:rPr kumimoji="1" lang="ko-Kore-KR" altLang="en-US" sz="1800" dirty="0"/>
                  <a:t>를</a:t>
                </a:r>
                <a:r>
                  <a:rPr kumimoji="1" lang="en-US" altLang="ko-Kore-KR" sz="1800" dirty="0"/>
                  <a:t> </a:t>
                </a:r>
                <a:r>
                  <a:rPr kumimoji="1" lang="ko-Kore-KR" altLang="en-US" sz="1800" dirty="0"/>
                  <a:t>얻은 후</a:t>
                </a:r>
                <a:r>
                  <a:rPr kumimoji="1" lang="en-US" altLang="ko-Kore-KR" sz="1800" dirty="0"/>
                  <a:t>, </a:t>
                </a:r>
                <a:r>
                  <a:rPr kumimoji="1" lang="ko-Kore-KR" altLang="en-US" sz="1800" dirty="0"/>
                  <a:t>해당 데이터를 </a:t>
                </a:r>
                <a14:m>
                  <m:oMath xmlns:m="http://schemas.openxmlformats.org/officeDocument/2006/math">
                    <m:r>
                      <a:rPr kumimoji="1" lang="en-US" altLang="ko-Kore-KR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ore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1800" dirty="0"/>
                  <a:t>class</a:t>
                </a:r>
                <a:r>
                  <a:rPr kumimoji="1" lang="ko-Kore-KR" altLang="en-US" sz="1800" dirty="0"/>
                  <a:t>로 </a:t>
                </a:r>
                <a:r>
                  <a:rPr kumimoji="1" lang="en-US" altLang="ko-Kore-KR" sz="1800" dirty="0"/>
                  <a:t>labeling</a:t>
                </a:r>
                <a:r>
                  <a:rPr kumimoji="1" lang="ko-Kore-KR" altLang="en-US" sz="1800" dirty="0"/>
                  <a:t> </a:t>
                </a:r>
                <a:endParaRPr kumimoji="1" lang="en-US" altLang="ko-Kore-KR" sz="1800" dirty="0"/>
              </a:p>
              <a:p>
                <a:pPr lvl="2"/>
                <a:endParaRPr lang="en-US" altLang="ko-KR" sz="2000" dirty="0">
                  <a:sym typeface="Wingdings" pitchFamily="2" charset="2"/>
                </a:endParaRPr>
              </a:p>
              <a:p>
                <a:pPr lvl="1"/>
                <a:r>
                  <a:rPr lang="ko-KR" altLang="en-US" sz="2000" b="1" dirty="0">
                    <a:sym typeface="Wingdings" pitchFamily="2" charset="2"/>
                  </a:rPr>
                  <a:t>각 암호문을 각 클래스 </a:t>
                </a:r>
                <a:r>
                  <a:rPr lang="en-US" altLang="ko-KR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2000" b="1" i="1" dirty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sz="2000" b="1" dirty="0">
                    <a:sym typeface="Wingdings" pitchFamily="2" charset="2"/>
                  </a:rPr>
                  <a:t> 개의 입력 차분</a:t>
                </a:r>
                <a:r>
                  <a:rPr lang="en-US" altLang="ko-KR" sz="2000" b="1" dirty="0">
                    <a:sym typeface="Wingdings" pitchFamily="2" charset="2"/>
                  </a:rPr>
                  <a:t>)</a:t>
                </a:r>
                <a:r>
                  <a:rPr lang="ko-KR" altLang="en-US" sz="2000" b="1" dirty="0">
                    <a:sym typeface="Wingdings" pitchFamily="2" charset="2"/>
                  </a:rPr>
                  <a:t>로 분류</a:t>
                </a:r>
                <a:endParaRPr lang="en-US" altLang="ko-KR" sz="2200" b="1" dirty="0">
                  <a:sym typeface="Wingdings" pitchFamily="2" charset="2"/>
                </a:endParaRPr>
              </a:p>
              <a:p>
                <a:pPr lvl="2"/>
                <a:r>
                  <a:rPr kumimoji="1" lang="ko-Kore-KR" altLang="en-US" dirty="0"/>
                  <a:t>분류 결과 </a:t>
                </a:r>
                <a:r>
                  <a:rPr kumimoji="1" lang="en-US" altLang="ko-Kore-KR" dirty="0"/>
                  <a:t>: </a:t>
                </a:r>
                <a:r>
                  <a:rPr kumimoji="1" lang="ko-Kore-KR" altLang="en-US" dirty="0"/>
                  <a:t>각 클래스에 대한 확률 값으로 나옴 </a:t>
                </a:r>
                <a:r>
                  <a:rPr kumimoji="1" lang="en-US" altLang="ko-Kore-KR" dirty="0"/>
                  <a:t>(ex : </a:t>
                </a:r>
                <a:r>
                  <a:rPr kumimoji="1" lang="en-US" altLang="ko-KR" dirty="0"/>
                  <a:t>[0.1, 0.02, 0.07, 0.01, 0.8])</a:t>
                </a:r>
                <a:endParaRPr kumimoji="1" lang="en-US" altLang="ko-Kore-KR" sz="2000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kumimoji="1" lang="en-US" altLang="ko-KR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kumimoji="1" lang="en-US" altLang="ko-Kore-KR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ore-KR" altLang="en-US" dirty="0"/>
                  <a:t>로 분류될 확률이 </a:t>
                </a:r>
                <a:r>
                  <a:rPr kumimoji="1" lang="en-US" altLang="ko-Kore-KR" dirty="0"/>
                  <a:t>0</a:t>
                </a:r>
                <a:r>
                  <a:rPr kumimoji="1" lang="en-US" altLang="ko-KR" dirty="0"/>
                  <a:t>.8</a:t>
                </a:r>
                <a:r>
                  <a:rPr kumimoji="1" lang="ko-KR" altLang="en-US" dirty="0"/>
                  <a:t>이며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kumimoji="1" lang="ko-KR" altLang="en-US" dirty="0"/>
                  <a:t> 이상 </a:t>
                </a:r>
                <a:r>
                  <a:rPr kumimoji="1" lang="en-US" altLang="ko-KR" dirty="0">
                    <a:sym typeface="Wingdings" pitchFamily="2" charset="2"/>
                  </a:rPr>
                  <a:t> distinguisher</a:t>
                </a:r>
                <a:endParaRPr kumimoji="1" lang="en-US" altLang="ko-KR" dirty="0"/>
              </a:p>
              <a:p>
                <a:pPr lvl="2"/>
                <a:r>
                  <a:rPr kumimoji="1" lang="ko-KR" altLang="en-US" sz="2000" dirty="0"/>
                  <a:t>즉</a:t>
                </a:r>
                <a:r>
                  <a:rPr kumimoji="1" lang="en-US" altLang="ko-KR" sz="2000" dirty="0"/>
                  <a:t>, </a:t>
                </a:r>
                <a:r>
                  <a:rPr kumimoji="1" lang="ko-KR" altLang="en-US" sz="2000" dirty="0"/>
                  <a:t>특정 입력 차분을 갖는 암호문 쌍</a:t>
                </a:r>
                <a:br>
                  <a:rPr kumimoji="1" lang="en-US" altLang="ko-KR" sz="2000" dirty="0"/>
                </a:br>
                <a:r>
                  <a:rPr kumimoji="1" lang="en-US" altLang="ko-KR" sz="2000" dirty="0">
                    <a:sym typeface="Wingdings" pitchFamily="2" charset="2"/>
                  </a:rPr>
                  <a:t> </a:t>
                </a:r>
                <a:r>
                  <a:rPr kumimoji="1" lang="ko-KR" altLang="en-US" dirty="0">
                    <a:sym typeface="Wingdings" pitchFamily="2" charset="2"/>
                  </a:rPr>
                  <a:t>해당 암호문 쌍을 만든 </a:t>
                </a:r>
                <a:r>
                  <a:rPr kumimoji="1" lang="ko-KR" altLang="en-US" dirty="0" err="1">
                    <a:sym typeface="Wingdings" pitchFamily="2" charset="2"/>
                  </a:rPr>
                  <a:t>평문</a:t>
                </a:r>
                <a:r>
                  <a:rPr kumimoji="1" lang="ko-KR" altLang="en-US" dirty="0">
                    <a:sym typeface="Wingdings" pitchFamily="2" charset="2"/>
                  </a:rPr>
                  <a:t> 쌍은 특정 입력 차분을 갖는 </a:t>
                </a:r>
                <a:r>
                  <a:rPr kumimoji="1" lang="ko-KR" altLang="en-US" dirty="0" err="1">
                    <a:sym typeface="Wingdings" pitchFamily="2" charset="2"/>
                  </a:rPr>
                  <a:t>평문</a:t>
                </a:r>
                <a:r>
                  <a:rPr kumimoji="1" lang="ko-KR" altLang="en-US" dirty="0">
                    <a:sym typeface="Wingdings" pitchFamily="2" charset="2"/>
                  </a:rPr>
                  <a:t> 쌍으로 적합</a:t>
                </a: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69CBA2-65D3-B16B-C1E7-C8A6AFC81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250" b="-6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1FF1DE5F-1C0F-D872-DCAD-80D843C32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668" y="0"/>
            <a:ext cx="4995332" cy="308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E569-0FD9-0366-95FC-DEEB0F84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Distinguisher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69CBA2-65D3-B16B-C1E7-C8A6AFC8107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en-US" altLang="ko-Kore-KR" sz="2000" b="1" dirty="0"/>
                  <a:t>One input differences model (Model2)</a:t>
                </a:r>
              </a:p>
              <a:p>
                <a:pPr lvl="1"/>
                <a:r>
                  <a:rPr kumimoji="1" lang="ko-Kore-KR" altLang="en-US" sz="2000" b="1" dirty="0"/>
                  <a:t>필요한 것</a:t>
                </a:r>
                <a:endParaRPr kumimoji="1" lang="en-US" altLang="ko-Kore-KR" sz="2000" b="1" dirty="0"/>
              </a:p>
              <a:p>
                <a:pPr lvl="2"/>
                <a:r>
                  <a:rPr kumimoji="1" lang="en-US" altLang="ko-Kore-KR" sz="1800" dirty="0"/>
                  <a:t>Random </a:t>
                </a:r>
                <a14:m>
                  <m:oMath xmlns:m="http://schemas.openxmlformats.org/officeDocument/2006/math"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sz="1800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ko-KR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R" sz="18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ore-KR" sz="1800" baseline="-25000" dirty="0"/>
                  <a:t> </a:t>
                </a:r>
                <a:r>
                  <a:rPr kumimoji="1" lang="en-US" altLang="ko-KR" sz="1800" dirty="0"/>
                  <a:t>(</a:t>
                </a:r>
                <a:r>
                  <a:rPr kumimoji="1" lang="ko-Kore-KR" altLang="en-US" sz="1800" dirty="0"/>
                  <a:t>차분 관계 아님</a:t>
                </a:r>
                <a:r>
                  <a:rPr kumimoji="1" lang="en-US" altLang="ko-Kore-KR" sz="1800" dirty="0"/>
                  <a:t>)</a:t>
                </a:r>
                <a:r>
                  <a:rPr kumimoji="1" lang="en-US" altLang="ko-Kore-KR" sz="1800" baseline="-250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kumimoji="1" lang="en-US" altLang="ko-Kore-KR" sz="1800" dirty="0"/>
                  <a:t>input difference (</a:t>
                </a:r>
                <a14:m>
                  <m:oMath xmlns:m="http://schemas.openxmlformats.org/officeDocument/2006/math">
                    <m:r>
                      <a:rPr kumimoji="1" lang="en-US" altLang="ko-Kore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en-US" altLang="ko-Kore-KR" sz="1800" dirty="0"/>
                  <a:t>)</a:t>
                </a:r>
                <a:endParaRPr kumimoji="1" lang="en-US" altLang="ko-Kore-KR" sz="180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kumimoji="1" lang="en-US" altLang="ko-Kore-KR" sz="1800" dirty="0"/>
              </a:p>
              <a:p>
                <a:pPr lvl="1"/>
                <a:r>
                  <a:rPr kumimoji="1" lang="en-US" altLang="ko-Kore-KR" sz="2000" b="1" dirty="0"/>
                  <a:t>i</a:t>
                </a:r>
                <a:r>
                  <a:rPr kumimoji="1" lang="en-US" altLang="ko-KR" sz="2000" b="1" dirty="0"/>
                  <a:t>nput differences(</a:t>
                </a:r>
                <a14:m>
                  <m:oMath xmlns:m="http://schemas.openxmlformats.org/officeDocument/2006/math">
                    <m:r>
                      <a:rPr kumimoji="1" lang="en-US" altLang="ko-Kore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kumimoji="1" lang="en-US" altLang="ko-KR" sz="2000" b="1" dirty="0"/>
                  <a:t>)</a:t>
                </a:r>
                <a:r>
                  <a:rPr kumimoji="1" lang="ko-KR" altLang="en-US" sz="2000" b="1" dirty="0" err="1"/>
                  <a:t>를</a:t>
                </a:r>
                <a:r>
                  <a:rPr kumimoji="1" lang="ko-KR" altLang="en-US" sz="2000" b="1" dirty="0"/>
                  <a:t> 사용하여 차분 만족하는 </a:t>
                </a:r>
                <a:r>
                  <a:rPr kumimoji="1" lang="ko-KR" altLang="en-US" sz="2000" b="1" dirty="0" err="1"/>
                  <a:t>평문을</a:t>
                </a:r>
                <a:r>
                  <a:rPr kumimoji="1" lang="ko-KR" altLang="en-US" sz="2000" b="1" dirty="0"/>
                  <a:t> 구한 후 암호화</a:t>
                </a:r>
                <a:endParaRPr kumimoji="1" lang="en-US" altLang="ko-KR" sz="2000" b="1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kumimoji="1" lang="en-US" altLang="ko-Kore-KR" sz="1800" dirty="0"/>
                  <a:t>=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ko-Kore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en-US" altLang="ko-Kore-KR" sz="1800" baseline="-25000" dirty="0"/>
                  <a:t> </a:t>
                </a:r>
              </a:p>
              <a:p>
                <a:pPr lvl="2"/>
                <a:r>
                  <a:rPr kumimoji="1" lang="ko-Kore-KR" altLang="en-US" sz="1800" dirty="0"/>
                  <a:t>즉</a:t>
                </a:r>
                <a:r>
                  <a:rPr kumimoji="1" lang="en-US" altLang="ko-Kore-KR" sz="1800" dirty="0"/>
                  <a:t>, </a:t>
                </a:r>
                <a:r>
                  <a:rPr kumimoji="1"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sz="1800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kumimoji="1" lang="en-US" altLang="ko-KR" sz="1800" dirty="0"/>
                      <m:t>,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sz="18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sz="1800" dirty="0"/>
                  <a:t>)</a:t>
                </a:r>
                <a:r>
                  <a:rPr kumimoji="1" lang="ko-Kore-KR" altLang="en-US" sz="1800" dirty="0"/>
                  <a:t>는 차분을 가지지 않고</a:t>
                </a:r>
                <a:r>
                  <a:rPr kumimoji="1" lang="en-US" altLang="ko-Kore-KR" sz="1800" dirty="0"/>
                  <a:t>, </a:t>
                </a:r>
                <a:r>
                  <a:rPr kumimoji="1"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kumimoji="1" lang="en-US" altLang="ko-KR" sz="1800" dirty="0"/>
                      <m:t>,</m:t>
                    </m:r>
                    <m:r>
                      <a:rPr kumimoji="1"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R" sz="18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ko-KR" sz="1800" dirty="0"/>
                  <a:t>) </a:t>
                </a:r>
                <a:r>
                  <a:rPr kumimoji="1" lang="ko-Kore-KR" altLang="en-US" sz="1800" dirty="0"/>
                  <a:t>는 특정 차분을 가짐</a:t>
                </a:r>
                <a:endParaRPr kumimoji="1" lang="en-US" altLang="ko-Kore-KR" sz="1800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ore-KR" sz="18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kumimoji="1" lang="en-US" altLang="ko-Kore-KR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8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ko-Kore-KR" sz="1800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ko-Kore-KR" sz="1800" dirty="0"/>
              </a:p>
              <a:p>
                <a:pPr lvl="2"/>
                <a:r>
                  <a:rPr kumimoji="1"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ore-KR" sz="1800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en-US" altLang="ko-KR" sz="18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ore-KR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ore-KR" sz="1800" dirty="0"/>
                  <a:t>)</a:t>
                </a:r>
                <a:r>
                  <a:rPr kumimoji="1" lang="ko-Kore-KR" altLang="en-US" sz="1800" dirty="0"/>
                  <a:t>는 </a:t>
                </a:r>
                <a:r>
                  <a:rPr kumimoji="1" lang="en-US" altLang="ko-Kore-KR" sz="1800" dirty="0"/>
                  <a:t>0 </a:t>
                </a:r>
                <a:r>
                  <a:rPr kumimoji="1" lang="en-US" altLang="ko-KR" sz="1800" dirty="0"/>
                  <a:t>(random) / (</a:t>
                </a:r>
                <a14:m>
                  <m:oMath xmlns:m="http://schemas.openxmlformats.org/officeDocument/2006/math"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ore-KR" sz="18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R" sz="18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ko-Kore-KR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ore-KR" sz="18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ko-Kore-KR" sz="1800" dirty="0"/>
                  <a:t>) </a:t>
                </a:r>
                <a:r>
                  <a:rPr kumimoji="1" lang="ko-KR" altLang="en-US" sz="1800" dirty="0"/>
                  <a:t>는 </a:t>
                </a:r>
                <a:r>
                  <a:rPr kumimoji="1" lang="en-US" altLang="ko-KR" sz="1800" dirty="0"/>
                  <a:t>1 (cipher)</a:t>
                </a:r>
                <a:r>
                  <a:rPr kumimoji="1" lang="ko-KR" altLang="en-US" sz="1800" dirty="0"/>
                  <a:t>로 </a:t>
                </a:r>
                <a:r>
                  <a:rPr kumimoji="1" lang="en-US" altLang="ko-KR" sz="1800" dirty="0"/>
                  <a:t>labeling</a:t>
                </a:r>
                <a:endParaRPr kumimoji="1" lang="en-US" altLang="ko-Kore-KR" sz="1800" dirty="0"/>
              </a:p>
              <a:p>
                <a:pPr lvl="2"/>
                <a:endParaRPr lang="en-US" altLang="ko-KR" dirty="0">
                  <a:sym typeface="Wingdings" pitchFamily="2" charset="2"/>
                </a:endParaRPr>
              </a:p>
              <a:p>
                <a:pPr lvl="1"/>
                <a:r>
                  <a:rPr lang="ko-KR" altLang="en-US" sz="2000" b="1" dirty="0">
                    <a:sym typeface="Wingdings" pitchFamily="2" charset="2"/>
                  </a:rPr>
                  <a:t>각 암호문을 각 클래스 </a:t>
                </a:r>
                <a:r>
                  <a:rPr lang="en-US" altLang="ko-KR" sz="2000" b="1" dirty="0">
                    <a:sym typeface="Wingdings" pitchFamily="2" charset="2"/>
                  </a:rPr>
                  <a:t>(Random or Cipher)</a:t>
                </a:r>
                <a:r>
                  <a:rPr lang="ko-KR" altLang="en-US" sz="2000" b="1" dirty="0">
                    <a:sym typeface="Wingdings" pitchFamily="2" charset="2"/>
                  </a:rPr>
                  <a:t>로 분류</a:t>
                </a:r>
                <a:endParaRPr lang="en-US" altLang="ko-KR" sz="2200" b="1" dirty="0">
                  <a:sym typeface="Wingdings" pitchFamily="2" charset="2"/>
                </a:endParaRPr>
              </a:p>
              <a:p>
                <a:pPr lvl="2"/>
                <a:r>
                  <a:rPr kumimoji="1" lang="ko-Kore-KR" altLang="en-US" dirty="0"/>
                  <a:t>분류 결과 </a:t>
                </a:r>
                <a:r>
                  <a:rPr kumimoji="1" lang="en-US" altLang="ko-Kore-KR" dirty="0"/>
                  <a:t>: </a:t>
                </a:r>
                <a:r>
                  <a:rPr kumimoji="1" lang="ko-Kore-KR" altLang="en-US" dirty="0"/>
                  <a:t>각 클래스에 대한 확률 값으로 나옴 </a:t>
                </a:r>
                <a:r>
                  <a:rPr kumimoji="1" lang="en-US" altLang="ko-Kore-KR" dirty="0"/>
                  <a:t>(ex : </a:t>
                </a:r>
                <a:r>
                  <a:rPr kumimoji="1" lang="en-US" altLang="ko-KR" dirty="0"/>
                  <a:t>[0.7, 0.3])</a:t>
                </a:r>
                <a:endParaRPr kumimoji="1" lang="en-US" altLang="ko-Kore-KR" dirty="0"/>
              </a:p>
              <a:p>
                <a:pPr lvl="2"/>
                <a:r>
                  <a:rPr kumimoji="1" lang="en-US" altLang="ko-Kore-KR" dirty="0"/>
                  <a:t>Random (class 0)</a:t>
                </a:r>
                <a:r>
                  <a:rPr kumimoji="1" lang="ko-Kore-KR" altLang="en-US" dirty="0"/>
                  <a:t>으로 분류될 확률이 </a:t>
                </a:r>
                <a:r>
                  <a:rPr kumimoji="1" lang="en-US" altLang="ko-Kore-KR" dirty="0"/>
                  <a:t>0</a:t>
                </a:r>
                <a:r>
                  <a:rPr kumimoji="1" lang="en-US" altLang="ko-KR" dirty="0"/>
                  <a:t>.7</a:t>
                </a:r>
                <a:r>
                  <a:rPr kumimoji="1" lang="ko-KR" altLang="en-US" dirty="0"/>
                  <a:t>이며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ko-KR" altLang="en-US" dirty="0"/>
                  <a:t> 이상 </a:t>
                </a:r>
                <a:r>
                  <a:rPr kumimoji="1" lang="en-US" altLang="ko-KR" dirty="0">
                    <a:sym typeface="Wingdings" pitchFamily="2" charset="2"/>
                  </a:rPr>
                  <a:t> distinguisher</a:t>
                </a:r>
                <a:endParaRPr kumimoji="1" lang="en-US" altLang="ko-KR" dirty="0"/>
              </a:p>
              <a:p>
                <a:pPr lvl="2"/>
                <a:r>
                  <a:rPr kumimoji="1" lang="ko-KR" altLang="en-US" dirty="0"/>
                  <a:t>즉</a:t>
                </a:r>
                <a:r>
                  <a:rPr kumimoji="1" lang="en-US" altLang="ko-KR" dirty="0"/>
                  <a:t>, </a:t>
                </a:r>
                <a:r>
                  <a:rPr kumimoji="1" lang="ko-KR" altLang="en-US" dirty="0"/>
                  <a:t>특정 입력 차분을 갖는 암호문 쌍</a:t>
                </a:r>
                <a:br>
                  <a:rPr kumimoji="1" lang="en-US" altLang="ko-KR" dirty="0"/>
                </a:b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ko-KR" altLang="en-US" dirty="0">
                    <a:sym typeface="Wingdings" pitchFamily="2" charset="2"/>
                  </a:rPr>
                  <a:t>해당 암호문 쌍을 만든 </a:t>
                </a:r>
                <a:r>
                  <a:rPr kumimoji="1" lang="ko-KR" altLang="en-US" dirty="0" err="1">
                    <a:sym typeface="Wingdings" pitchFamily="2" charset="2"/>
                  </a:rPr>
                  <a:t>평문</a:t>
                </a:r>
                <a:r>
                  <a:rPr kumimoji="1" lang="ko-KR" altLang="en-US" dirty="0">
                    <a:sym typeface="Wingdings" pitchFamily="2" charset="2"/>
                  </a:rPr>
                  <a:t> 쌍은 특정 입력 차분을 갖는 </a:t>
                </a:r>
                <a:r>
                  <a:rPr kumimoji="1" lang="ko-KR" altLang="en-US" dirty="0" err="1">
                    <a:sym typeface="Wingdings" pitchFamily="2" charset="2"/>
                  </a:rPr>
                  <a:t>평문</a:t>
                </a:r>
                <a:r>
                  <a:rPr kumimoji="1" lang="ko-KR" altLang="en-US" dirty="0">
                    <a:sym typeface="Wingdings" pitchFamily="2" charset="2"/>
                  </a:rPr>
                  <a:t> 쌍으로 적합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69CBA2-65D3-B16B-C1E7-C8A6AFC81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250" b="-6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06FDBF6-F87C-ED36-5A7F-02B8674F7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467" y="0"/>
            <a:ext cx="4817533" cy="277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7A6C-E332-6487-5E73-D1BC87DA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Neural Distinguisher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4AAAB-FE8C-79A8-9F8B-875FAAC8E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해당 논문의 </a:t>
            </a:r>
            <a:r>
              <a:rPr kumimoji="1" lang="en-US" altLang="ko-Kore-KR" sz="2000" b="1" dirty="0"/>
              <a:t>Model 2</a:t>
            </a:r>
            <a:r>
              <a:rPr kumimoji="1" lang="ko-Kore-KR" altLang="en-US" sz="2000" dirty="0"/>
              <a:t>를 </a:t>
            </a:r>
            <a:r>
              <a:rPr kumimoji="1" lang="en-US" altLang="ko-Kore-KR" sz="2000" b="1" dirty="0"/>
              <a:t>quantum</a:t>
            </a:r>
            <a:r>
              <a:rPr kumimoji="1" lang="en-US" altLang="ko-KR" sz="2000" b="1" dirty="0"/>
              <a:t>-classical hybrid</a:t>
            </a:r>
            <a:r>
              <a:rPr kumimoji="1" lang="en-US" altLang="ko-Kore-KR" sz="2000" b="1" dirty="0"/>
              <a:t> neural network</a:t>
            </a:r>
            <a:r>
              <a:rPr kumimoji="1" lang="ko-Kore-KR" altLang="en-US" sz="2000" b="1" dirty="0"/>
              <a:t>로 구현</a:t>
            </a:r>
            <a:endParaRPr kumimoji="1" lang="en-US" altLang="ko-Kore-KR" sz="2000" b="1" dirty="0"/>
          </a:p>
          <a:p>
            <a:r>
              <a:rPr kumimoji="1" lang="en-US" altLang="ko-Kore-KR" sz="2000" b="1" dirty="0"/>
              <a:t>Target cipher </a:t>
            </a:r>
            <a:r>
              <a:rPr kumimoji="1" lang="en-US" altLang="ko-Kore-KR" sz="2000" dirty="0"/>
              <a:t>: Speck </a:t>
            </a:r>
            <a:r>
              <a:rPr kumimoji="1" lang="en-US" altLang="ko-KR" sz="2000" dirty="0"/>
              <a:t>32/64</a:t>
            </a:r>
          </a:p>
          <a:p>
            <a:r>
              <a:rPr kumimoji="1" lang="en-US" altLang="ko-Kore-KR" sz="2000" b="1" dirty="0" err="1"/>
              <a:t>Qiskit</a:t>
            </a:r>
            <a:r>
              <a:rPr kumimoji="1" lang="en-US" altLang="ko-Kore-KR" sz="2000" b="1" dirty="0"/>
              <a:t> </a:t>
            </a:r>
            <a:r>
              <a:rPr kumimoji="1" lang="en-US" altLang="ko-KR" sz="2000" b="1" dirty="0"/>
              <a:t>+ </a:t>
            </a:r>
            <a:r>
              <a:rPr kumimoji="1" lang="en-US" altLang="ko-KR" sz="2000" b="1" dirty="0" err="1"/>
              <a:t>Pytorch</a:t>
            </a:r>
            <a:endParaRPr kumimoji="1" lang="en-US" altLang="ko-Kore-KR" sz="2000" b="1" dirty="0"/>
          </a:p>
          <a:p>
            <a:r>
              <a:rPr kumimoji="1" lang="ko-Kore-KR" altLang="en-US" sz="2000" dirty="0"/>
              <a:t>이진 분류 문제 </a:t>
            </a:r>
            <a:r>
              <a:rPr kumimoji="1" lang="en-US" altLang="ko-Kore-KR" sz="2000" b="1" dirty="0"/>
              <a:t>(</a:t>
            </a:r>
            <a:r>
              <a:rPr kumimoji="1" lang="en-US" altLang="ko-KR" sz="2000" b="1" dirty="0"/>
              <a:t>random or cipher)</a:t>
            </a:r>
            <a:endParaRPr kumimoji="1" lang="en-US" altLang="ko-Kore-KR" sz="2000" b="1" dirty="0"/>
          </a:p>
          <a:p>
            <a:r>
              <a:rPr kumimoji="1" lang="ko-Kore-KR" altLang="en-US" sz="2000" dirty="0"/>
              <a:t>현재</a:t>
            </a:r>
            <a:r>
              <a:rPr kumimoji="1" lang="en-US" altLang="ko-Kore-KR" sz="2000" dirty="0"/>
              <a:t>, </a:t>
            </a:r>
            <a:r>
              <a:rPr kumimoji="1" lang="ko-Kore-KR" altLang="en-US" sz="2000" dirty="0"/>
              <a:t>모델 최적화는 하지 않은 상태</a:t>
            </a:r>
          </a:p>
        </p:txBody>
      </p:sp>
    </p:spTree>
    <p:extLst>
      <p:ext uri="{BB962C8B-B14F-4D97-AF65-F5344CB8AC3E}">
        <p14:creationId xmlns:p14="http://schemas.microsoft.com/office/powerpoint/2010/main" val="2973254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7A6C-E332-6487-5E73-D1BC87DA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Neural Distinguisher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4AAAB-FE8C-79A8-9F8B-875FAAC8E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Data set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C87EED-6FD7-0F85-1A95-85F3A478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9492"/>
            <a:ext cx="5417444" cy="322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B0D0B4-117D-D1AB-1B30-EE962297D3DC}"/>
              </a:ext>
            </a:extLst>
          </p:cNvPr>
          <p:cNvSpPr txBox="1"/>
          <p:nvPr/>
        </p:nvSpPr>
        <p:spPr>
          <a:xfrm>
            <a:off x="5486399" y="1562629"/>
            <a:ext cx="6705601" cy="3001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b="1" dirty="0"/>
              <a:t>입력 차분 </a:t>
            </a:r>
            <a:r>
              <a:rPr kumimoji="1" lang="en-US" altLang="ko-Kore-KR" sz="1600" b="1" dirty="0"/>
              <a:t>= </a:t>
            </a:r>
            <a:r>
              <a:rPr kumimoji="1" lang="en-US" altLang="ko-KR" sz="1600" b="1" dirty="0"/>
              <a:t>(0x0040, 0x0000)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ore-KR" altLang="en-US" sz="1600" dirty="0"/>
              <a:t>랜덤으로 </a:t>
            </a:r>
            <a:r>
              <a:rPr kumimoji="1" lang="en-US" altLang="ko-Kore-KR" sz="1600" dirty="0"/>
              <a:t>1</a:t>
            </a:r>
            <a:r>
              <a:rPr kumimoji="1" lang="en-US" altLang="ko-KR" sz="1600" dirty="0"/>
              <a:t>6</a:t>
            </a:r>
            <a:r>
              <a:rPr kumimoji="1" lang="ko-KR" altLang="en-US" sz="1600" dirty="0"/>
              <a:t>진수 생성한 후</a:t>
            </a:r>
            <a:r>
              <a:rPr kumimoji="1" lang="en-US" altLang="ko-KR" sz="1600" dirty="0"/>
              <a:t>,</a:t>
            </a:r>
            <a:br>
              <a:rPr kumimoji="1" lang="en-US" altLang="ko-KR" sz="1600" dirty="0"/>
            </a:br>
            <a:r>
              <a:rPr kumimoji="1" lang="en-US" altLang="ko-KR" sz="1600" dirty="0" err="1"/>
              <a:t>lsb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이면 랜덤 데이터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이면 차분 갖는 데이터로 설정하기 위함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/>
              <a:t>num_rand_samples</a:t>
            </a:r>
            <a:r>
              <a:rPr kumimoji="1" lang="en-US" altLang="ko-KR" sz="1600" dirty="0"/>
              <a:t> : Y==0</a:t>
            </a:r>
            <a:r>
              <a:rPr kumimoji="1" lang="ko-KR" altLang="en-US" sz="1600" dirty="0"/>
              <a:t>인 부분을 랜덤으로 채우기 위해 개수 설정</a:t>
            </a:r>
            <a:endParaRPr kumimoji="1" lang="en-US" altLang="ko-Kore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plain0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l,</a:t>
            </a:r>
            <a:r>
              <a:rPr kumimoji="1" lang="en-US" altLang="ko-Kore-KR" sz="1600" dirty="0" err="1"/>
              <a:t>r</a:t>
            </a:r>
            <a:r>
              <a:rPr kumimoji="1" lang="en-US" altLang="ko-KR" sz="1600" dirty="0"/>
              <a:t>) :</a:t>
            </a:r>
            <a:r>
              <a:rPr kumimoji="1" lang="ko-KR" altLang="en-US" sz="1600" dirty="0"/>
              <a:t> 랜덤 데이터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b="1" dirty="0"/>
              <a:t>plain1</a:t>
            </a:r>
            <a:r>
              <a:rPr kumimoji="1" lang="en-US" altLang="ko-KR" sz="1600" b="1" dirty="0"/>
              <a:t>(</a:t>
            </a:r>
            <a:r>
              <a:rPr kumimoji="1" lang="en-US" altLang="ko-KR" sz="1600" b="1" dirty="0" err="1"/>
              <a:t>l,</a:t>
            </a:r>
            <a:r>
              <a:rPr kumimoji="1" lang="en-US" altLang="ko-Kore-KR" sz="1600" b="1" dirty="0" err="1"/>
              <a:t>r</a:t>
            </a:r>
            <a:r>
              <a:rPr kumimoji="1" lang="en-US" altLang="ko-KR" sz="1600" b="1" dirty="0"/>
              <a:t>)</a:t>
            </a:r>
            <a:r>
              <a:rPr kumimoji="1" lang="ko-KR" altLang="en-US" sz="1600" b="1" dirty="0"/>
              <a:t>의 일부</a:t>
            </a:r>
            <a:r>
              <a:rPr kumimoji="1" lang="en-US" altLang="ko-KR" sz="1600" b="1" dirty="0"/>
              <a:t> :</a:t>
            </a:r>
            <a:r>
              <a:rPr kumimoji="1" lang="ko-KR" altLang="en-US" sz="1600" b="1" dirty="0"/>
              <a:t> 차분 데이터</a:t>
            </a:r>
            <a:r>
              <a:rPr kumimoji="1" lang="en-US" altLang="ko-KR" sz="1600" b="1" dirty="0"/>
              <a:t> (</a:t>
            </a:r>
            <a:r>
              <a:rPr kumimoji="1" lang="en-US" altLang="ko-Kore-KR" sz="1600" b="1" dirty="0"/>
              <a:t>Y</a:t>
            </a:r>
            <a:r>
              <a:rPr kumimoji="1" lang="ko-Kore-KR" altLang="en-US" sz="1600" b="1" dirty="0"/>
              <a:t>가 </a:t>
            </a:r>
            <a:r>
              <a:rPr kumimoji="1" lang="en-US" altLang="ko-Kore-KR" sz="1600" b="1" dirty="0"/>
              <a:t>0</a:t>
            </a:r>
            <a:r>
              <a:rPr kumimoji="1" lang="ko-Kore-KR" altLang="en-US" sz="1600" b="1" dirty="0"/>
              <a:t>인 부분은 랜덤으로 채움</a:t>
            </a:r>
            <a:r>
              <a:rPr kumimoji="1" lang="en-US" altLang="ko-Kore-KR" sz="16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/>
              <a:t>plain0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l,r</a:t>
            </a:r>
            <a:r>
              <a:rPr kumimoji="1" lang="en-US" altLang="ko-KR" sz="1600" dirty="0"/>
              <a:t>)</a:t>
            </a:r>
            <a:r>
              <a:rPr kumimoji="1" lang="ko-Kore-KR" altLang="en-US" sz="1600" dirty="0"/>
              <a:t>과 </a:t>
            </a:r>
            <a:r>
              <a:rPr kumimoji="1" lang="en-US" altLang="ko-Kore-KR" sz="1600" dirty="0"/>
              <a:t>plain1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l,r</a:t>
            </a:r>
            <a:r>
              <a:rPr kumimoji="1" lang="en-US" altLang="ko-KR" sz="1600" dirty="0"/>
              <a:t>)</a:t>
            </a:r>
            <a:r>
              <a:rPr kumimoji="1" lang="ko-Kore-KR" altLang="en-US" sz="1600" dirty="0"/>
              <a:t>을 암호화 </a:t>
            </a:r>
            <a:r>
              <a:rPr kumimoji="1" lang="en-US" altLang="ko-Kore-KR" sz="1600" dirty="0">
                <a:sym typeface="Wingdings" pitchFamily="2" charset="2"/>
              </a:rPr>
              <a:t></a:t>
            </a:r>
            <a:r>
              <a:rPr kumimoji="1" lang="ko-Kore-KR" altLang="en-US" sz="1600" dirty="0"/>
              <a:t> </a:t>
            </a:r>
            <a:r>
              <a:rPr kumimoji="1" lang="en-US" altLang="ko-Kore-KR" sz="1600" dirty="0"/>
              <a:t>ctdata0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l,r</a:t>
            </a:r>
            <a:r>
              <a:rPr kumimoji="1" lang="en-US" altLang="ko-KR" sz="1600" dirty="0"/>
              <a:t>)</a:t>
            </a:r>
            <a:r>
              <a:rPr kumimoji="1" lang="ko-Kore-KR" altLang="en-US" sz="1600" dirty="0"/>
              <a:t>과 </a:t>
            </a:r>
            <a:r>
              <a:rPr kumimoji="1" lang="en-US" altLang="ko-Kore-KR" sz="1600" dirty="0"/>
              <a:t>ctdata1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l,r</a:t>
            </a:r>
            <a:r>
              <a:rPr kumimoji="1" lang="en-US" altLang="ko-KR" sz="1600" dirty="0"/>
              <a:t>)</a:t>
            </a:r>
            <a:r>
              <a:rPr kumimoji="1" lang="ko-Kore-KR" altLang="en-US" sz="1600" dirty="0"/>
              <a:t>을 생성</a:t>
            </a:r>
            <a:br>
              <a:rPr kumimoji="1" lang="en-US" altLang="ko-Kore-KR" sz="1600" dirty="0"/>
            </a:b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en-US" altLang="ko-KR" sz="1600" b="1" dirty="0"/>
              <a:t>[ctdata0(</a:t>
            </a:r>
            <a:r>
              <a:rPr kumimoji="1" lang="en-US" altLang="ko-KR" sz="1600" b="1" dirty="0" err="1"/>
              <a:t>l,r</a:t>
            </a:r>
            <a:r>
              <a:rPr kumimoji="1" lang="en-US" altLang="ko-KR" sz="1600" b="1" dirty="0"/>
              <a:t>), ctdata1(</a:t>
            </a:r>
            <a:r>
              <a:rPr kumimoji="1" lang="en-US" altLang="ko-KR" sz="1600" b="1" dirty="0" err="1"/>
              <a:t>l,r</a:t>
            </a:r>
            <a:r>
              <a:rPr kumimoji="1" lang="en-US" altLang="ko-KR" sz="1600" b="1" dirty="0"/>
              <a:t>)]</a:t>
            </a:r>
            <a:r>
              <a:rPr kumimoji="1" lang="ko-KR" altLang="en-US" sz="1600" b="1" dirty="0"/>
              <a:t> 생성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암호문 쌍</a:t>
            </a:r>
            <a:r>
              <a:rPr kumimoji="1" lang="en-US" altLang="ko-KR" sz="1600" b="1" dirty="0"/>
              <a:t>)</a:t>
            </a:r>
            <a:endParaRPr kumimoji="1" lang="en-US" altLang="ko-Kore-KR" sz="16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1960EB-E90F-1B46-1520-596062579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24129"/>
              </p:ext>
            </p:extLst>
          </p:nvPr>
        </p:nvGraphicFramePr>
        <p:xfrm>
          <a:off x="1078340" y="4896227"/>
          <a:ext cx="48247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956">
                  <a:extLst>
                    <a:ext uri="{9D8B030D-6E8A-4147-A177-3AD203B41FA5}">
                      <a16:colId xmlns:a16="http://schemas.microsoft.com/office/drawing/2014/main" val="57693729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2879444128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3353994787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1014590127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2352845032"/>
                    </a:ext>
                  </a:extLst>
                </a:gridCol>
              </a:tblGrid>
              <a:tr h="2486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4947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8C20DC-29C7-47EE-B142-EECCDB002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32566"/>
              </p:ext>
            </p:extLst>
          </p:nvPr>
        </p:nvGraphicFramePr>
        <p:xfrm>
          <a:off x="1078340" y="5525936"/>
          <a:ext cx="48247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956">
                  <a:extLst>
                    <a:ext uri="{9D8B030D-6E8A-4147-A177-3AD203B41FA5}">
                      <a16:colId xmlns:a16="http://schemas.microsoft.com/office/drawing/2014/main" val="57693729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2879444128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3353994787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1014590127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2352845032"/>
                    </a:ext>
                  </a:extLst>
                </a:gridCol>
              </a:tblGrid>
              <a:tr h="2486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difference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difference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difference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494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0D3581-D9DF-2685-15F2-AD39690F3034}"/>
              </a:ext>
            </a:extLst>
          </p:cNvPr>
          <p:cNvSpPr txBox="1"/>
          <p:nvPr/>
        </p:nvSpPr>
        <p:spPr>
          <a:xfrm>
            <a:off x="118535" y="4896246"/>
            <a:ext cx="139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plain0 (</a:t>
            </a:r>
            <a:r>
              <a:rPr kumimoji="1" lang="en-US" altLang="ko-Kore-KR" sz="1400" dirty="0" err="1"/>
              <a:t>l,r</a:t>
            </a:r>
            <a:r>
              <a:rPr kumimoji="1" lang="en-US" altLang="ko-Kore-KR" sz="1400" dirty="0"/>
              <a:t>)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04813-A793-AF70-2B32-22AFD26A9DE1}"/>
              </a:ext>
            </a:extLst>
          </p:cNvPr>
          <p:cNvSpPr txBox="1"/>
          <p:nvPr/>
        </p:nvSpPr>
        <p:spPr>
          <a:xfrm>
            <a:off x="118535" y="5524447"/>
            <a:ext cx="139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plain1 (</a:t>
            </a:r>
            <a:r>
              <a:rPr kumimoji="1" lang="en-US" altLang="ko-Kore-KR" sz="1400" dirty="0" err="1"/>
              <a:t>l,r</a:t>
            </a:r>
            <a:r>
              <a:rPr kumimoji="1" lang="en-US" altLang="ko-Kore-KR" sz="1400" dirty="0"/>
              <a:t>)</a:t>
            </a:r>
            <a:endParaRPr kumimoji="1" lang="ko-Kore-KR" altLang="en-US" sz="1400" dirty="0"/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4A92AF84-2BBB-C9E6-E877-49AA41359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790775"/>
              </p:ext>
            </p:extLst>
          </p:nvPr>
        </p:nvGraphicFramePr>
        <p:xfrm>
          <a:off x="7199738" y="4899132"/>
          <a:ext cx="48247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956">
                  <a:extLst>
                    <a:ext uri="{9D8B030D-6E8A-4147-A177-3AD203B41FA5}">
                      <a16:colId xmlns:a16="http://schemas.microsoft.com/office/drawing/2014/main" val="57693729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2879444128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3353994787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1014590127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2352845032"/>
                    </a:ext>
                  </a:extLst>
                </a:gridCol>
              </a:tblGrid>
              <a:tr h="2486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random 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4947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BB209D2-0B6A-89B3-A2D8-07C0D18B7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95900"/>
              </p:ext>
            </p:extLst>
          </p:nvPr>
        </p:nvGraphicFramePr>
        <p:xfrm>
          <a:off x="7199738" y="5528841"/>
          <a:ext cx="48247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956">
                  <a:extLst>
                    <a:ext uri="{9D8B030D-6E8A-4147-A177-3AD203B41FA5}">
                      <a16:colId xmlns:a16="http://schemas.microsoft.com/office/drawing/2014/main" val="57693729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2879444128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3353994787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1014590127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2352845032"/>
                    </a:ext>
                  </a:extLst>
                </a:gridCol>
              </a:tblGrid>
              <a:tr h="2486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difference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difference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difference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random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4947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C34E49A-D30C-0F5B-49B9-8F5F25487FCA}"/>
              </a:ext>
            </a:extLst>
          </p:cNvPr>
          <p:cNvSpPr txBox="1"/>
          <p:nvPr/>
        </p:nvSpPr>
        <p:spPr>
          <a:xfrm>
            <a:off x="6121400" y="4899151"/>
            <a:ext cx="139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ctdata0 (</a:t>
            </a:r>
            <a:r>
              <a:rPr kumimoji="1" lang="en-US" altLang="ko-Kore-KR" sz="1400" dirty="0" err="1"/>
              <a:t>l,r</a:t>
            </a:r>
            <a:r>
              <a:rPr kumimoji="1" lang="en-US" altLang="ko-Kore-KR" sz="1400" dirty="0"/>
              <a:t>)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12CD6-110C-45E2-AF4F-8F58FA5750D4}"/>
              </a:ext>
            </a:extLst>
          </p:cNvPr>
          <p:cNvSpPr txBox="1"/>
          <p:nvPr/>
        </p:nvSpPr>
        <p:spPr>
          <a:xfrm>
            <a:off x="6121400" y="5527352"/>
            <a:ext cx="139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ctdata1 (</a:t>
            </a:r>
            <a:r>
              <a:rPr kumimoji="1" lang="en-US" altLang="ko-Kore-KR" sz="1400" dirty="0" err="1"/>
              <a:t>l,r</a:t>
            </a:r>
            <a:r>
              <a:rPr kumimoji="1" lang="en-US" altLang="ko-Kore-KR" sz="1400" dirty="0"/>
              <a:t>)</a:t>
            </a:r>
            <a:endParaRPr kumimoji="1" lang="ko-Kore-KR" altLang="en-US" sz="1400" dirty="0"/>
          </a:p>
        </p:txBody>
      </p:sp>
      <p:graphicFrame>
        <p:nvGraphicFramePr>
          <p:cNvPr id="17" name="표 6">
            <a:extLst>
              <a:ext uri="{FF2B5EF4-FFF2-40B4-BE49-F238E27FC236}">
                <a16:creationId xmlns:a16="http://schemas.microsoft.com/office/drawing/2014/main" id="{641EF593-9539-82E0-0C4A-5F2940D88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03997"/>
              </p:ext>
            </p:extLst>
          </p:nvPr>
        </p:nvGraphicFramePr>
        <p:xfrm>
          <a:off x="7199738" y="6155553"/>
          <a:ext cx="482478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4956">
                  <a:extLst>
                    <a:ext uri="{9D8B030D-6E8A-4147-A177-3AD203B41FA5}">
                      <a16:colId xmlns:a16="http://schemas.microsoft.com/office/drawing/2014/main" val="57693729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2879444128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3353994787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1014590127"/>
                    </a:ext>
                  </a:extLst>
                </a:gridCol>
                <a:gridCol w="964956">
                  <a:extLst>
                    <a:ext uri="{9D8B030D-6E8A-4147-A177-3AD203B41FA5}">
                      <a16:colId xmlns:a16="http://schemas.microsoft.com/office/drawing/2014/main" val="2352845032"/>
                    </a:ext>
                  </a:extLst>
                </a:gridCol>
              </a:tblGrid>
              <a:tr h="24866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1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0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14947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F0C05D6-F6D7-1EB1-5DD2-457A42ED8561}"/>
              </a:ext>
            </a:extLst>
          </p:cNvPr>
          <p:cNvSpPr txBox="1"/>
          <p:nvPr/>
        </p:nvSpPr>
        <p:spPr>
          <a:xfrm>
            <a:off x="6189133" y="615557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/>
              <a:t>Y (label)</a:t>
            </a:r>
            <a:endParaRPr kumimoji="1" lang="ko-Kore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0FA794-DB23-A2B8-3362-01359A90F09B}"/>
              </a:ext>
            </a:extLst>
          </p:cNvPr>
          <p:cNvSpPr/>
          <p:nvPr/>
        </p:nvSpPr>
        <p:spPr>
          <a:xfrm>
            <a:off x="7196828" y="4897913"/>
            <a:ext cx="965039" cy="15624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D96000E-E3A4-1C41-0CDC-DD4E0CEB6B58}"/>
              </a:ext>
            </a:extLst>
          </p:cNvPr>
          <p:cNvSpPr/>
          <p:nvPr/>
        </p:nvSpPr>
        <p:spPr>
          <a:xfrm>
            <a:off x="9129608" y="4897913"/>
            <a:ext cx="965039" cy="15624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A1AD1F-D790-3C11-F388-8083694D5219}"/>
              </a:ext>
            </a:extLst>
          </p:cNvPr>
          <p:cNvSpPr/>
          <p:nvPr/>
        </p:nvSpPr>
        <p:spPr>
          <a:xfrm>
            <a:off x="10094808" y="4897913"/>
            <a:ext cx="965039" cy="156244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65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7A6C-E332-6487-5E73-D1BC87DA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Neural Distinguisher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4AAAB-FE8C-79A8-9F8B-875FAAC8E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b="1" dirty="0"/>
              <a:t>Quantum-classical hybrid neural network</a:t>
            </a:r>
          </a:p>
          <a:p>
            <a:r>
              <a:rPr kumimoji="1" lang="en-US" altLang="ko-Kore-KR" sz="2000" dirty="0"/>
              <a:t>quantum circuit</a:t>
            </a:r>
            <a:r>
              <a:rPr kumimoji="1" lang="ko-Kore-KR" altLang="en-US" sz="2000" dirty="0"/>
              <a:t>을 하나의 레이어로 사용하는 신경망</a:t>
            </a:r>
            <a:endParaRPr kumimoji="1" lang="en-US" altLang="ko-Kore-KR" sz="2000" dirty="0"/>
          </a:p>
          <a:p>
            <a:r>
              <a:rPr kumimoji="1" lang="ko-Kore-KR" altLang="en-US" sz="2000" dirty="0"/>
              <a:t>기존 신경망과 동일하게 작성</a:t>
            </a:r>
            <a:r>
              <a:rPr kumimoji="1" lang="en-US" altLang="ko-Kore-KR" sz="2000" dirty="0"/>
              <a:t> </a:t>
            </a:r>
            <a:r>
              <a:rPr kumimoji="1" lang="en-US" altLang="ko-KR" sz="2000" dirty="0"/>
              <a:t>+</a:t>
            </a:r>
            <a:r>
              <a:rPr kumimoji="1" lang="en-US" altLang="ko-Kore-KR" sz="2000" dirty="0"/>
              <a:t> </a:t>
            </a:r>
            <a:r>
              <a:rPr kumimoji="1" lang="en-US" altLang="ko-Kore-KR" sz="2000" b="1" dirty="0"/>
              <a:t>quantum layer </a:t>
            </a:r>
            <a:r>
              <a:rPr kumimoji="1" lang="ko-Kore-KR" altLang="en-US" sz="2000" b="1" dirty="0"/>
              <a:t>추가</a:t>
            </a:r>
            <a:endParaRPr kumimoji="1" lang="en-US" altLang="ko-Kore-KR" sz="2000" b="1" dirty="0"/>
          </a:p>
          <a:p>
            <a:r>
              <a:rPr kumimoji="1" lang="en-US" altLang="ko-Kore-KR" sz="2000" dirty="0"/>
              <a:t>quantum circuit</a:t>
            </a:r>
            <a:r>
              <a:rPr kumimoji="1" lang="ko-Kore-KR" altLang="en-US" sz="2000" dirty="0"/>
              <a:t>을 측정하여 얻은 </a:t>
            </a:r>
            <a:r>
              <a:rPr kumimoji="1" lang="en-US" altLang="ko-Kore-KR" sz="2000" b="1" dirty="0"/>
              <a:t>expectation</a:t>
            </a:r>
            <a:r>
              <a:rPr kumimoji="1" lang="ko-Kore-KR" altLang="en-US" sz="2000" b="1" dirty="0"/>
              <a:t>을 통해</a:t>
            </a:r>
            <a:r>
              <a:rPr kumimoji="1" lang="en-US" altLang="ko-Kore-KR" sz="2000" b="1" dirty="0"/>
              <a:t> </a:t>
            </a:r>
            <a:r>
              <a:rPr kumimoji="1" lang="ko-Kore-KR" altLang="en-US" sz="2000" b="1" dirty="0"/>
              <a:t>최종 </a:t>
            </a:r>
            <a:r>
              <a:rPr kumimoji="1" lang="en-US" altLang="ko-Kore-KR" sz="2000" b="1" dirty="0"/>
              <a:t>output</a:t>
            </a:r>
            <a:r>
              <a:rPr kumimoji="1" lang="ko-Kore-KR" altLang="en-US" sz="2000" b="1" dirty="0"/>
              <a:t>을 생성하고 </a:t>
            </a:r>
            <a:r>
              <a:rPr kumimoji="1" lang="en-US" altLang="ko-Kore-KR" sz="2000" b="1" dirty="0"/>
              <a:t>loss </a:t>
            </a:r>
            <a:r>
              <a:rPr kumimoji="1" lang="ko-Kore-KR" altLang="en-US" sz="2000" b="1" dirty="0"/>
              <a:t>계산</a:t>
            </a:r>
            <a:endParaRPr kumimoji="1" lang="en-US" altLang="ko-Kore-KR" sz="2000" b="1" dirty="0"/>
          </a:p>
          <a:p>
            <a:r>
              <a:rPr kumimoji="1" lang="en-US" altLang="ko-Kore-KR" sz="2000" dirty="0"/>
              <a:t>quantum circuit </a:t>
            </a:r>
            <a:r>
              <a:rPr kumimoji="1" lang="ko-Kore-KR" altLang="en-US" sz="2000" dirty="0"/>
              <a:t>통해 얻은 </a:t>
            </a:r>
            <a:r>
              <a:rPr kumimoji="1" lang="en-US" altLang="ko-Kore-KR" sz="2000" dirty="0"/>
              <a:t>expectation</a:t>
            </a:r>
            <a:r>
              <a:rPr kumimoji="1" lang="ko-Kore-KR" altLang="en-US" sz="2000" dirty="0"/>
              <a:t>은</a:t>
            </a:r>
            <a:r>
              <a:rPr kumimoji="1" lang="en-US" altLang="ko-Kore-KR" sz="2000" dirty="0"/>
              <a:t> </a:t>
            </a:r>
            <a:r>
              <a:rPr kumimoji="1" lang="ko-Kore-KR" altLang="en-US" sz="2000" dirty="0"/>
              <a:t>하나의 값</a:t>
            </a:r>
            <a:r>
              <a:rPr kumimoji="1" lang="en-US" altLang="ko-Kore-KR" sz="2000" dirty="0"/>
              <a:t>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뒤에 언급</a:t>
            </a:r>
            <a:r>
              <a:rPr kumimoji="1" lang="en-US" altLang="ko-KR" sz="2000" dirty="0"/>
              <a:t>)</a:t>
            </a:r>
            <a:br>
              <a:rPr kumimoji="1" lang="en-US" altLang="ko-KR" sz="2000" dirty="0"/>
            </a:br>
            <a:r>
              <a:rPr kumimoji="1" lang="en-US" altLang="ko-KR" sz="3200" dirty="0"/>
              <a:t> </a:t>
            </a:r>
            <a:br>
              <a:rPr kumimoji="1" lang="en-US" altLang="ko-Kore-KR" sz="2000" dirty="0"/>
            </a:br>
            <a:r>
              <a:rPr kumimoji="1" lang="en-US" altLang="ko-KR" sz="2000" dirty="0">
                <a:sym typeface="Wingdings" pitchFamily="2" charset="2"/>
              </a:rPr>
              <a:t> </a:t>
            </a:r>
            <a:r>
              <a:rPr kumimoji="1" lang="en-US" altLang="ko-Kore-KR" sz="2000" dirty="0" err="1"/>
              <a:t>torch.cat</a:t>
            </a:r>
            <a:r>
              <a:rPr kumimoji="1" lang="ko-Kore-KR" altLang="en-US" sz="2000" dirty="0"/>
              <a:t>을 통해 각 클래스에 대한 확률 값으로 출력</a:t>
            </a:r>
            <a:br>
              <a:rPr kumimoji="1" lang="en-US" altLang="ko-Kore-KR" sz="2000" dirty="0"/>
            </a:br>
            <a:r>
              <a:rPr kumimoji="1" lang="en-US" altLang="ko-Kore-KR" sz="2000" dirty="0"/>
              <a:t>     ex : </a:t>
            </a:r>
            <a:r>
              <a:rPr kumimoji="1" lang="en-US" altLang="ko-KR" sz="2000" dirty="0"/>
              <a:t>[0.55, 0.45]</a:t>
            </a:r>
            <a:r>
              <a:rPr kumimoji="1" lang="ko-Kore-KR" altLang="en-US" sz="2000" dirty="0"/>
              <a:t> </a:t>
            </a:r>
            <a:endParaRPr kumimoji="1" lang="en-US" altLang="ko-Kore-KR" sz="2000" dirty="0"/>
          </a:p>
          <a:p>
            <a:r>
              <a:rPr kumimoji="1" lang="ko-Kore-KR" altLang="en-US" sz="2000" dirty="0"/>
              <a:t>이후</a:t>
            </a:r>
            <a:r>
              <a:rPr kumimoji="1" lang="en-US" altLang="ko-Kore-KR" sz="2000" dirty="0"/>
              <a:t>, </a:t>
            </a:r>
            <a:r>
              <a:rPr kumimoji="1" lang="ko-Kore-KR" altLang="en-US" sz="2000" b="1" dirty="0"/>
              <a:t>고전 신경망의 </a:t>
            </a:r>
            <a:r>
              <a:rPr kumimoji="1" lang="en-US" altLang="ko-Kore-KR" sz="2000" b="1" dirty="0"/>
              <a:t>optimizer, loss function </a:t>
            </a:r>
            <a:r>
              <a:rPr kumimoji="1" lang="ko-Kore-KR" altLang="en-US" sz="2000" b="1" dirty="0"/>
              <a:t>사용</a:t>
            </a:r>
            <a:r>
              <a:rPr kumimoji="1" lang="ko-Kore-KR" altLang="en-US" sz="2000" dirty="0"/>
              <a:t>하여 학습</a:t>
            </a:r>
            <a:endParaRPr kumimoji="1" lang="en-US" altLang="ko-Kore-KR" sz="2000" dirty="0"/>
          </a:p>
          <a:p>
            <a:r>
              <a:rPr kumimoji="1" lang="ko-Kore-KR" altLang="en-US" sz="2000" dirty="0"/>
              <a:t>역전파 과정의 </a:t>
            </a:r>
            <a:r>
              <a:rPr kumimoji="1" lang="ko-Kore-KR" altLang="en-US" sz="2000" b="1" dirty="0"/>
              <a:t>파라미터 갱신은 </a:t>
            </a:r>
            <a:r>
              <a:rPr kumimoji="1" lang="en-US" altLang="ko-Kore-KR" sz="2000" b="1" dirty="0"/>
              <a:t>parameter shift </a:t>
            </a:r>
            <a:r>
              <a:rPr kumimoji="1" lang="ko-Kore-KR" altLang="en-US" sz="2000" dirty="0"/>
              <a:t>사용</a:t>
            </a:r>
            <a:endParaRPr kumimoji="1" lang="en-US" altLang="ko-Kore-KR" sz="2000" dirty="0"/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534B6-080B-43FF-AE8E-F0D31C6777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46"/>
          <a:stretch/>
        </p:blipFill>
        <p:spPr>
          <a:xfrm>
            <a:off x="7780867" y="3072773"/>
            <a:ext cx="4411133" cy="378522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C7860D8-11FC-09AD-6F3F-CF0AD029A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7" t="22738" r="41078" b="71907"/>
          <a:stretch/>
        </p:blipFill>
        <p:spPr>
          <a:xfrm>
            <a:off x="736601" y="3242732"/>
            <a:ext cx="1892164" cy="1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7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7A6C-E332-6487-5E73-D1BC87DA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Neural Distinguisher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4AAAB-FE8C-79A8-9F8B-875FAAC8E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b="1" dirty="0"/>
              <a:t>Parameter shift</a:t>
            </a:r>
          </a:p>
          <a:p>
            <a:pPr lvl="1"/>
            <a:r>
              <a:rPr kumimoji="1" lang="en-US" altLang="ko-Kore-KR" sz="2000" dirty="0"/>
              <a:t>forward</a:t>
            </a:r>
            <a:r>
              <a:rPr kumimoji="1" lang="ko-Kore-KR" altLang="en-US" sz="2000" dirty="0"/>
              <a:t>를 수행한 후 저장된 텐서 정보 가져옴</a:t>
            </a:r>
            <a:endParaRPr kumimoji="1" lang="en-US" altLang="ko-Kore-KR" sz="2000" dirty="0"/>
          </a:p>
          <a:p>
            <a:pPr lvl="1"/>
            <a:r>
              <a:rPr kumimoji="1" lang="en-US" altLang="ko-Kore-KR" sz="2000" dirty="0" err="1"/>
              <a:t>shift_right</a:t>
            </a:r>
            <a:r>
              <a:rPr kumimoji="1" lang="en-US" altLang="ko-Kore-KR" sz="2000" dirty="0"/>
              <a:t> / left</a:t>
            </a:r>
            <a:r>
              <a:rPr kumimoji="1" lang="ko-Kore-KR" altLang="en-US" sz="2000" dirty="0"/>
              <a:t> </a:t>
            </a:r>
            <a:r>
              <a:rPr kumimoji="1" lang="en-US" altLang="ko-Kore-KR" sz="2000" dirty="0"/>
              <a:t>: 1</a:t>
            </a:r>
            <a:r>
              <a:rPr kumimoji="1" lang="ko-Kore-KR" altLang="en-US" sz="2000" dirty="0"/>
              <a:t>로 설정된 배열 * </a:t>
            </a:r>
            <a:r>
              <a:rPr kumimoji="1" lang="en-US" altLang="ko-Kore-KR" sz="2000" dirty="0" err="1"/>
              <a:t>ctx.shift</a:t>
            </a:r>
            <a:r>
              <a:rPr kumimoji="1" lang="en-US" altLang="ko-Kore-KR" sz="2000" dirty="0"/>
              <a:t> </a:t>
            </a:r>
            <a:r>
              <a:rPr kumimoji="1" lang="ko-Kore-KR" altLang="en-US" sz="2000" dirty="0"/>
              <a:t>를 한 값을 더함 </a:t>
            </a:r>
            <a:r>
              <a:rPr kumimoji="1" lang="en-US" altLang="ko-Kore-KR" sz="2000" dirty="0"/>
              <a:t>/ </a:t>
            </a:r>
            <a:r>
              <a:rPr kumimoji="1" lang="ko-Kore-KR" altLang="en-US" sz="2000" dirty="0"/>
              <a:t>뺌</a:t>
            </a:r>
            <a:endParaRPr kumimoji="1" lang="en-US" altLang="ko-Kore-KR" sz="2000" dirty="0"/>
          </a:p>
          <a:p>
            <a:pPr lvl="1"/>
            <a:r>
              <a:rPr kumimoji="1" lang="ko-Kore-KR" altLang="en-US" sz="2000" dirty="0"/>
              <a:t>두 값을 파라미터로 넣어 회로를 수행시킨 후</a:t>
            </a:r>
            <a:r>
              <a:rPr kumimoji="1" lang="en-US" altLang="ko-Kore-KR" sz="2000" dirty="0"/>
              <a:t>, </a:t>
            </a:r>
            <a:r>
              <a:rPr kumimoji="1" lang="ko-Kore-KR" altLang="en-US" sz="2000" dirty="0"/>
              <a:t>얻은 값 </a:t>
            </a:r>
            <a:r>
              <a:rPr kumimoji="1" lang="en-US" altLang="ko-Kore-KR" sz="2000" dirty="0">
                <a:sym typeface="Wingdings" pitchFamily="2" charset="2"/>
              </a:rPr>
              <a:t> </a:t>
            </a:r>
            <a:r>
              <a:rPr kumimoji="1" lang="en-US" altLang="ko-Kore-KR" sz="2000" dirty="0" err="1">
                <a:sym typeface="Wingdings" pitchFamily="2" charset="2"/>
              </a:rPr>
              <a:t>expectation_right</a:t>
            </a:r>
            <a:r>
              <a:rPr kumimoji="1" lang="en-US" altLang="ko-Kore-KR" sz="2000" dirty="0">
                <a:sym typeface="Wingdings" pitchFamily="2" charset="2"/>
              </a:rPr>
              <a:t> / left</a:t>
            </a:r>
          </a:p>
          <a:p>
            <a:pPr lvl="1"/>
            <a:r>
              <a:rPr kumimoji="1" lang="ko-Kore-KR" altLang="en-US" sz="2000" dirty="0">
                <a:sym typeface="Wingdings" pitchFamily="2" charset="2"/>
              </a:rPr>
              <a:t>두 값의 차를 기울기 배열에 저장한 후</a:t>
            </a:r>
            <a:r>
              <a:rPr kumimoji="1" lang="en-US" altLang="ko-Kore-KR" sz="2000" dirty="0">
                <a:sym typeface="Wingdings" pitchFamily="2" charset="2"/>
              </a:rPr>
              <a:t>, </a:t>
            </a:r>
            <a:r>
              <a:rPr kumimoji="1" lang="ko-Kore-KR" altLang="en-US" sz="2000" dirty="0">
                <a:sym typeface="Wingdings" pitchFamily="2" charset="2"/>
              </a:rPr>
              <a:t> 기존 기울기와 곱하여 새 기울기로 사용</a:t>
            </a:r>
            <a:endParaRPr kumimoji="1" lang="en-US" altLang="ko-Kore-KR" sz="2000" dirty="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5E404-2E56-F7C0-DEB5-7567A57F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437" y="3291946"/>
            <a:ext cx="6434629" cy="274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6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7A6C-E332-6487-5E73-D1BC87DA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Neural Distinguisher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F94AAAB-FE8C-79A8-9F8B-875FAAC8E45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kumimoji="1" lang="en-US" altLang="ko-Kore-KR" sz="2000" dirty="0"/>
                  <a:t>quantum circuit </a:t>
                </a:r>
                <a:r>
                  <a:rPr kumimoji="1" lang="ko-Kore-KR" altLang="en-US" sz="2000" dirty="0"/>
                  <a:t>설정 </a:t>
                </a:r>
                <a:r>
                  <a:rPr kumimoji="1" lang="en-US" altLang="ko-Kore-KR" sz="2000" dirty="0"/>
                  <a:t>(</a:t>
                </a:r>
                <a:r>
                  <a:rPr kumimoji="1" lang="en-US" altLang="ko-Kore-KR" sz="2000" dirty="0" err="1"/>
                  <a:t>qnn</a:t>
                </a:r>
                <a:r>
                  <a:rPr kumimoji="1" lang="en-US" altLang="ko-Kore-KR" sz="2000" dirty="0"/>
                  <a:t> </a:t>
                </a:r>
                <a:r>
                  <a:rPr kumimoji="1" lang="ko-Kore-KR" altLang="en-US" sz="2000" dirty="0"/>
                  <a:t>세미나에 있어서 넘어가겠습니다</a:t>
                </a:r>
                <a:r>
                  <a:rPr kumimoji="1" lang="en-US" altLang="ko-Kore-KR" sz="2000" dirty="0"/>
                  <a:t>.</a:t>
                </a:r>
                <a:r>
                  <a:rPr kumimoji="1" lang="en-US" altLang="ko-KR" sz="2000" dirty="0"/>
                  <a:t>.)</a:t>
                </a:r>
              </a:p>
              <a:p>
                <a:r>
                  <a:rPr kumimoji="1" lang="en-US" altLang="ko-Kore-KR" sz="2000" b="1" dirty="0"/>
                  <a:t>run </a:t>
                </a:r>
                <a:r>
                  <a:rPr kumimoji="1" lang="ko-Kore-KR" altLang="en-US" sz="2000" b="1" dirty="0"/>
                  <a:t>함수</a:t>
                </a:r>
                <a:endParaRPr kumimoji="1" lang="en-US" altLang="ko-Kore-KR" sz="2000" b="1" dirty="0"/>
              </a:p>
              <a:p>
                <a:pPr lvl="1"/>
                <a:r>
                  <a:rPr kumimoji="1" lang="en-US" altLang="ko-Kore-KR" sz="1600" b="1" dirty="0" err="1"/>
                  <a:t>transpile</a:t>
                </a:r>
                <a:r>
                  <a:rPr kumimoji="1" lang="en-US" altLang="ko-Kore-KR" sz="1600" dirty="0"/>
                  <a:t> : </a:t>
                </a:r>
                <a:r>
                  <a:rPr kumimoji="1" lang="ko-Kore-KR" altLang="en-US" sz="1600" dirty="0"/>
                  <a:t>회로 설정</a:t>
                </a:r>
                <a:r>
                  <a:rPr kumimoji="1" lang="en-US" altLang="ko-Kore-KR" sz="1600" dirty="0"/>
                  <a:t>,</a:t>
                </a:r>
                <a:r>
                  <a:rPr kumimoji="1" lang="ko-Kore-KR" altLang="en-US" sz="1600" dirty="0"/>
                  <a:t> 최적화</a:t>
                </a:r>
                <a:endParaRPr kumimoji="1" lang="en-US" altLang="ko-Kore-KR" sz="1600" dirty="0"/>
              </a:p>
              <a:p>
                <a:pPr lvl="1"/>
                <a:r>
                  <a:rPr kumimoji="1" lang="en-US" altLang="ko-Kore-KR" sz="1600" b="1" dirty="0" err="1"/>
                  <a:t>qobj</a:t>
                </a:r>
                <a:r>
                  <a:rPr kumimoji="1" lang="en-US" altLang="ko-Kore-KR" sz="1600" dirty="0"/>
                  <a:t> </a:t>
                </a:r>
                <a:r>
                  <a:rPr kumimoji="1" lang="en-US" altLang="ko-KR" sz="1600" dirty="0"/>
                  <a:t>: shots, parameters(theta), backend, circuit </a:t>
                </a:r>
                <a:r>
                  <a:rPr kumimoji="1" lang="ko-KR" altLang="en-US" sz="1600" dirty="0"/>
                  <a:t>정보 가짐</a:t>
                </a:r>
                <a:endParaRPr kumimoji="1" lang="en-US" altLang="ko-KR" sz="1600" dirty="0"/>
              </a:p>
              <a:p>
                <a:pPr lvl="1"/>
                <a:r>
                  <a:rPr kumimoji="1" lang="en-US" altLang="ko-Kore-KR" sz="1600" b="1" dirty="0"/>
                  <a:t>job</a:t>
                </a:r>
                <a:r>
                  <a:rPr kumimoji="1" lang="en-US" altLang="ko-Kore-KR" sz="1600" dirty="0"/>
                  <a:t> : </a:t>
                </a:r>
                <a:r>
                  <a:rPr kumimoji="1" lang="ko-Kore-KR" altLang="en-US" sz="1600" dirty="0"/>
                  <a:t>해당 회로를 실행한 결과</a:t>
                </a:r>
                <a:endParaRPr kumimoji="1" lang="en-US" altLang="ko-Kore-KR" sz="1600" dirty="0"/>
              </a:p>
              <a:p>
                <a:pPr lvl="1"/>
                <a:r>
                  <a:rPr kumimoji="1" lang="en-US" altLang="ko-Kore-KR" sz="1600" b="1" dirty="0"/>
                  <a:t>result</a:t>
                </a:r>
                <a:r>
                  <a:rPr kumimoji="1" lang="en-US" altLang="ko-Kore-KR" sz="1600" dirty="0"/>
                  <a:t> : </a:t>
                </a:r>
                <a:r>
                  <a:rPr kumimoji="1" lang="ko-Kore-KR" altLang="en-US" sz="1600" dirty="0"/>
                  <a:t>아래와 같은 정보 저장</a:t>
                </a:r>
                <a:endParaRPr kumimoji="1" lang="en-US" altLang="ko-Kore-KR" sz="1600" dirty="0"/>
              </a:p>
              <a:p>
                <a:pPr lvl="1"/>
                <a:endParaRPr kumimoji="1" lang="en-US" altLang="ko-Kore-KR" sz="1600" dirty="0"/>
              </a:p>
              <a:p>
                <a:pPr lvl="1"/>
                <a:endParaRPr kumimoji="1" lang="en-US" altLang="ko-Kore-KR" sz="1600" dirty="0"/>
              </a:p>
              <a:p>
                <a:pPr lvl="1"/>
                <a:endParaRPr kumimoji="1" lang="en-US" altLang="ko-Kore-KR" sz="1600" dirty="0"/>
              </a:p>
              <a:p>
                <a:pPr lvl="1"/>
                <a:endParaRPr kumimoji="1" lang="en-US" altLang="ko-Kore-KR" sz="1600" dirty="0"/>
              </a:p>
              <a:p>
                <a:pPr lvl="1"/>
                <a:r>
                  <a:rPr kumimoji="1" lang="en-US" altLang="ko-Kore-KR" sz="1600" b="1" dirty="0"/>
                  <a:t>counts</a:t>
                </a:r>
                <a:r>
                  <a:rPr kumimoji="1" lang="en-US" altLang="ko-Kore-KR" sz="16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ore-KR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ore-KR" altLang="en-US" sz="1600" dirty="0"/>
                  <a:t>번의 </a:t>
                </a:r>
                <a:r>
                  <a:rPr kumimoji="1" lang="en-US" altLang="ko-Kore-KR" sz="1600" dirty="0"/>
                  <a:t>shots</a:t>
                </a:r>
                <a:r>
                  <a:rPr kumimoji="1" lang="ko-Kore-KR" altLang="en-US" sz="1600" dirty="0"/>
                  <a:t>에 대해 각 </a:t>
                </a:r>
                <a:r>
                  <a:rPr kumimoji="1" lang="en-US" altLang="ko-Kore-KR" sz="1600" dirty="0"/>
                  <a:t>s</a:t>
                </a:r>
                <a:r>
                  <a:rPr kumimoji="1" lang="en-US" altLang="ko-KR" sz="1600" dirty="0"/>
                  <a:t>tates</a:t>
                </a:r>
                <a:r>
                  <a:rPr kumimoji="1" lang="ko-KR" altLang="en-US" sz="1600" dirty="0"/>
                  <a:t>가 몇 번 나왔는지</a:t>
                </a:r>
                <a:endParaRPr kumimoji="1" lang="en-US" altLang="ko-KR" sz="1200" dirty="0"/>
              </a:p>
              <a:p>
                <a:pPr lvl="1"/>
                <a:r>
                  <a:rPr kumimoji="1" lang="en-US" altLang="ko-Kore-KR" sz="1600" b="1" dirty="0"/>
                  <a:t>states</a:t>
                </a:r>
              </a:p>
              <a:p>
                <a:pPr lvl="2"/>
                <a:r>
                  <a:rPr kumimoji="1" lang="en-US" altLang="ko-KR" sz="1600" dirty="0"/>
                  <a:t>1-qubit</a:t>
                </a:r>
                <a:r>
                  <a:rPr kumimoji="1" lang="ko-KR" altLang="en-US" sz="1600" dirty="0"/>
                  <a:t>의 경우</a:t>
                </a:r>
                <a:r>
                  <a:rPr kumimoji="1" lang="en-US" altLang="ko-KR" sz="1600" dirty="0"/>
                  <a:t>, 0 </a:t>
                </a:r>
                <a:r>
                  <a:rPr kumimoji="1" lang="ko-KR" altLang="en-US" sz="1600" dirty="0"/>
                  <a:t>또는 </a:t>
                </a:r>
                <a:r>
                  <a:rPr kumimoji="1" lang="en-US" altLang="ko-KR" sz="1600" dirty="0"/>
                  <a:t>1</a:t>
                </a:r>
                <a:r>
                  <a:rPr kumimoji="1" lang="ko-KR" altLang="en-US" sz="1600" dirty="0"/>
                  <a:t>이 나옴</a:t>
                </a:r>
                <a:endParaRPr kumimoji="1" lang="en-US" altLang="ko-KR" sz="1600" dirty="0"/>
              </a:p>
              <a:p>
                <a:pPr lvl="2"/>
                <a:r>
                  <a:rPr kumimoji="1" lang="en-US" altLang="ko-KR" sz="1600" dirty="0"/>
                  <a:t>2-qubit</a:t>
                </a:r>
                <a:r>
                  <a:rPr kumimoji="1" lang="ko-KR" altLang="en-US" sz="1600" dirty="0"/>
                  <a:t>일 경우</a:t>
                </a:r>
                <a:r>
                  <a:rPr kumimoji="1" lang="en-US" altLang="ko-KR" sz="1600" dirty="0"/>
                  <a:t>, 00~11</a:t>
                </a:r>
                <a:r>
                  <a:rPr kumimoji="1" lang="ko-KR" altLang="en-US" sz="1600" dirty="0"/>
                  <a:t> 모두 </a:t>
                </a:r>
                <a:r>
                  <a:rPr kumimoji="1" lang="en-US" altLang="ko-KR" sz="1600" dirty="0"/>
                  <a:t>states</a:t>
                </a:r>
                <a:r>
                  <a:rPr kumimoji="1" lang="ko-KR" altLang="en-US" sz="1600" dirty="0"/>
                  <a:t>가 아니라 측정 시 나온 값만 </a:t>
                </a:r>
                <a:r>
                  <a:rPr kumimoji="1" lang="en-US" altLang="ko-KR" sz="1600" dirty="0"/>
                  <a:t>states</a:t>
                </a:r>
                <a:endParaRPr kumimoji="1" lang="en-US" altLang="ko-KR" sz="1200" dirty="0"/>
              </a:p>
              <a:p>
                <a:pPr lvl="1"/>
                <a:r>
                  <a:rPr kumimoji="1" lang="en-US" altLang="ko-Kore-KR" sz="1600" b="1" dirty="0"/>
                  <a:t>probabilities</a:t>
                </a:r>
                <a:r>
                  <a:rPr kumimoji="1" lang="en-US" altLang="ko-Kore-KR" sz="1600" dirty="0"/>
                  <a:t> : </a:t>
                </a:r>
                <a:r>
                  <a:rPr kumimoji="1" lang="ko-Kore-KR" altLang="en-US" sz="1600" dirty="0"/>
                  <a:t>각 </a:t>
                </a:r>
                <a:r>
                  <a:rPr kumimoji="1" lang="en-US" altLang="ko-Kore-KR" sz="1600" dirty="0"/>
                  <a:t>states</a:t>
                </a:r>
                <a:r>
                  <a:rPr kumimoji="1" lang="ko-Kore-KR" altLang="en-US" sz="1600" dirty="0"/>
                  <a:t>에 대한 확률 값 </a:t>
                </a:r>
                <a:r>
                  <a:rPr kumimoji="1" lang="en-US" altLang="ko-Kore-KR" sz="1600" dirty="0"/>
                  <a:t>(counts / shots</a:t>
                </a:r>
                <a:r>
                  <a:rPr kumimoji="1" lang="en-US" altLang="ko-KR" sz="1600" dirty="0"/>
                  <a:t>)</a:t>
                </a:r>
              </a:p>
              <a:p>
                <a:pPr lvl="1"/>
                <a:r>
                  <a:rPr kumimoji="1" lang="en-US" altLang="ko-Kore-KR" sz="1600" b="1" dirty="0"/>
                  <a:t>expectation</a:t>
                </a:r>
                <a:r>
                  <a:rPr kumimoji="1" lang="en-US" altLang="ko-Kore-KR" sz="1600" dirty="0"/>
                  <a:t> : states</a:t>
                </a:r>
                <a:r>
                  <a:rPr kumimoji="1" lang="ko-Kore-KR" altLang="en-US" sz="1600" dirty="0"/>
                  <a:t>에 대한 확률 </a:t>
                </a:r>
                <a:r>
                  <a:rPr kumimoji="1" lang="en-US" altLang="ko-Kore-KR" sz="1600" dirty="0"/>
                  <a:t>(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/>
                  <a:t>은 곱해서 사라져서 </a:t>
                </a:r>
                <a:r>
                  <a:rPr kumimoji="1" lang="en-US" altLang="ko-KR" sz="1600" dirty="0"/>
                  <a:t>1</a:t>
                </a:r>
                <a:r>
                  <a:rPr kumimoji="1" lang="ko-KR" altLang="en-US" sz="1600" dirty="0"/>
                  <a:t>에 대한 확률이 나옴</a:t>
                </a:r>
                <a:r>
                  <a:rPr kumimoji="1" lang="en-US" altLang="ko-KR" sz="1600" dirty="0"/>
                  <a:t>(1-qubit</a:t>
                </a:r>
                <a:r>
                  <a:rPr kumimoji="1" lang="ko-KR" altLang="en-US" sz="1600" dirty="0"/>
                  <a:t>인 경우</a:t>
                </a:r>
                <a:r>
                  <a:rPr kumimoji="1" lang="en-US" altLang="ko-KR" sz="1600" dirty="0"/>
                  <a:t>)</a:t>
                </a:r>
                <a:br>
                  <a:rPr kumimoji="1" lang="en-US" altLang="ko-KR" sz="1600" dirty="0"/>
                </a:br>
                <a:r>
                  <a:rPr kumimoji="1" lang="en-US" altLang="ko-KR" sz="1600" dirty="0">
                    <a:sym typeface="Wingdings" pitchFamily="2" charset="2"/>
                  </a:rPr>
                  <a:t> </a:t>
                </a:r>
                <a:r>
                  <a:rPr kumimoji="1" lang="ko-KR" altLang="en-US" sz="1600" dirty="0">
                    <a:sym typeface="Wingdings" pitchFamily="2" charset="2"/>
                  </a:rPr>
                  <a:t>앞에서 나온 </a:t>
                </a:r>
                <a:r>
                  <a:rPr kumimoji="1" lang="en-US" altLang="ko-KR" sz="1600" dirty="0" err="1">
                    <a:sym typeface="Wingdings" pitchFamily="2" charset="2"/>
                  </a:rPr>
                  <a:t>torch.cat</a:t>
                </a:r>
                <a:r>
                  <a:rPr kumimoji="1" lang="en-US" altLang="ko-KR" sz="1600" dirty="0">
                    <a:sym typeface="Wingdings" pitchFamily="2" charset="2"/>
                  </a:rPr>
                  <a:t> </a:t>
                </a:r>
                <a:r>
                  <a:rPr kumimoji="1" lang="ko-KR" altLang="en-US" sz="1600" dirty="0">
                    <a:sym typeface="Wingdings" pitchFamily="2" charset="2"/>
                  </a:rPr>
                  <a:t>통해 각 클래스에 대한 확률로 바꿔주는 것 같음</a:t>
                </a:r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F94AAAB-FE8C-79A8-9F8B-875FAAC8E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 b="-5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D0620FD-0FA8-60A3-9788-16E0221E55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1"/>
          <a:stretch/>
        </p:blipFill>
        <p:spPr>
          <a:xfrm>
            <a:off x="8359842" y="3236"/>
            <a:ext cx="3832157" cy="4323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, 신문, 영수증이(가) 표시된 사진&#10;&#10;자동 생성된 설명">
            <a:extLst>
              <a:ext uri="{FF2B5EF4-FFF2-40B4-BE49-F238E27FC236}">
                <a16:creationId xmlns:a16="http://schemas.microsoft.com/office/drawing/2014/main" id="{AFD3763D-B096-0DE3-30A1-BE725E806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5381"/>
            <a:ext cx="8351375" cy="1083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D3F6BC44-27BE-F64C-FEF5-32B63F3B32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" b="72535"/>
          <a:stretch/>
        </p:blipFill>
        <p:spPr>
          <a:xfrm>
            <a:off x="8359842" y="4530972"/>
            <a:ext cx="3832158" cy="8846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7491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67A6C-E332-6487-5E73-D1BC87DA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Neural Distinguisher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94AAAB-FE8C-79A8-9F8B-875FAAC8E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653837" cy="5057775"/>
          </a:xfrm>
        </p:spPr>
        <p:txBody>
          <a:bodyPr>
            <a:normAutofit/>
          </a:bodyPr>
          <a:lstStyle/>
          <a:p>
            <a:r>
              <a:rPr kumimoji="1" lang="ko-Kore-KR" altLang="en-US" sz="2000" b="1" dirty="0"/>
              <a:t>실험</a:t>
            </a:r>
            <a:endParaRPr kumimoji="1" lang="en-US" altLang="ko-Kore-KR" sz="2000" b="1" dirty="0"/>
          </a:p>
          <a:p>
            <a:pPr lvl="1"/>
            <a:r>
              <a:rPr kumimoji="1" lang="ko-Kore-KR" altLang="en-US" sz="1600" dirty="0">
                <a:sym typeface="Wingdings" pitchFamily="2" charset="2"/>
              </a:rPr>
              <a:t>기본 양자 회로 사용 </a:t>
            </a:r>
            <a:r>
              <a:rPr kumimoji="1" lang="en-US" altLang="ko-Kore-KR" sz="1600" dirty="0">
                <a:sym typeface="Wingdings" pitchFamily="2" charset="2"/>
              </a:rPr>
              <a:t>(</a:t>
            </a:r>
            <a:r>
              <a:rPr kumimoji="1" lang="ko-Kore-KR" altLang="en-US" sz="1600" dirty="0">
                <a:sym typeface="Wingdings" pitchFamily="2" charset="2"/>
              </a:rPr>
              <a:t>최적화 되지 않음</a:t>
            </a:r>
            <a:r>
              <a:rPr kumimoji="1" lang="en-US" altLang="ko-Kore-KR" sz="1600" dirty="0">
                <a:sym typeface="Wingdings" pitchFamily="2" charset="2"/>
              </a:rPr>
              <a:t>)</a:t>
            </a:r>
            <a:r>
              <a:rPr kumimoji="1" lang="ko-Kore-KR" altLang="en-US" sz="1600" dirty="0">
                <a:sym typeface="Wingdings" pitchFamily="2" charset="2"/>
              </a:rPr>
              <a:t> </a:t>
            </a:r>
            <a:endParaRPr kumimoji="1" lang="en-US" altLang="ko-Kore-KR" sz="1600" dirty="0">
              <a:sym typeface="Wingdings" pitchFamily="2" charset="2"/>
            </a:endParaRPr>
          </a:p>
          <a:p>
            <a:pPr lvl="1"/>
            <a:r>
              <a:rPr kumimoji="1" lang="ko-Kore-KR" altLang="en-US" sz="1600" dirty="0">
                <a:sym typeface="Wingdings" pitchFamily="2" charset="2"/>
              </a:rPr>
              <a:t>학습 데이터 </a:t>
            </a:r>
            <a:r>
              <a:rPr kumimoji="1" lang="en-US" altLang="ko-Kore-KR" sz="1600" dirty="0">
                <a:sym typeface="Wingdings" pitchFamily="2" charset="2"/>
              </a:rPr>
              <a:t>1</a:t>
            </a:r>
            <a:r>
              <a:rPr kumimoji="1" lang="en-US" altLang="ko-KR" sz="1600" dirty="0">
                <a:sym typeface="Wingdings" pitchFamily="2" charset="2"/>
              </a:rPr>
              <a:t>0</a:t>
            </a:r>
            <a:r>
              <a:rPr kumimoji="1" lang="en-US" altLang="ko-KR" sz="1600" baseline="30000" dirty="0">
                <a:sym typeface="Wingdings" pitchFamily="2" charset="2"/>
              </a:rPr>
              <a:t>7</a:t>
            </a:r>
            <a:r>
              <a:rPr kumimoji="1" lang="ko-Kore-KR" altLang="en-US" sz="1600" dirty="0">
                <a:sym typeface="Wingdings" pitchFamily="2" charset="2"/>
              </a:rPr>
              <a:t> 개</a:t>
            </a:r>
            <a:r>
              <a:rPr kumimoji="1" lang="en-US" altLang="ko-Kore-KR" sz="1600" dirty="0">
                <a:sym typeface="Wingdings" pitchFamily="2" charset="2"/>
              </a:rPr>
              <a:t> </a:t>
            </a:r>
            <a:r>
              <a:rPr kumimoji="1" lang="ko-Kore-KR" altLang="en-US" sz="1600" dirty="0">
                <a:sym typeface="Wingdings" pitchFamily="2" charset="2"/>
              </a:rPr>
              <a:t>사용 </a:t>
            </a:r>
            <a:r>
              <a:rPr kumimoji="1" lang="en-US" altLang="ko-Kore-KR" sz="1600" dirty="0">
                <a:sym typeface="Wingdings" pitchFamily="2" charset="2"/>
              </a:rPr>
              <a:t>(Speck 32/64</a:t>
            </a:r>
            <a:r>
              <a:rPr kumimoji="1" lang="en-US" altLang="ko-KR" sz="1600" dirty="0">
                <a:sym typeface="Wingdings" pitchFamily="2" charset="2"/>
              </a:rPr>
              <a:t>, 7 </a:t>
            </a:r>
            <a:r>
              <a:rPr kumimoji="1" lang="ko-KR" altLang="en-US" sz="1600" dirty="0">
                <a:sym typeface="Wingdings" pitchFamily="2" charset="2"/>
              </a:rPr>
              <a:t>라운드</a:t>
            </a:r>
            <a:r>
              <a:rPr kumimoji="1" lang="en-US" altLang="ko-Kore-KR" sz="1600" dirty="0">
                <a:sym typeface="Wingdings" pitchFamily="2" charset="2"/>
              </a:rPr>
              <a:t>)</a:t>
            </a:r>
          </a:p>
          <a:p>
            <a:pPr lvl="1"/>
            <a:r>
              <a:rPr kumimoji="1" lang="ko-KR" altLang="en-US" sz="1600" dirty="0">
                <a:sym typeface="Wingdings" pitchFamily="2" charset="2"/>
              </a:rPr>
              <a:t>신경망의 </a:t>
            </a:r>
            <a:r>
              <a:rPr kumimoji="1" lang="ko-KR" altLang="en-US" sz="1600" dirty="0" err="1">
                <a:sym typeface="Wingdings" pitchFamily="2" charset="2"/>
              </a:rPr>
              <a:t>하이퍼</a:t>
            </a:r>
            <a:r>
              <a:rPr kumimoji="1" lang="ko-KR" altLang="en-US" sz="1600" dirty="0">
                <a:sym typeface="Wingdings" pitchFamily="2" charset="2"/>
              </a:rPr>
              <a:t> 파라미터 최적화 아직 진행하지 않음</a:t>
            </a:r>
            <a:r>
              <a:rPr kumimoji="1" lang="en-US" altLang="ko-KR" sz="1600" baseline="30000" dirty="0">
                <a:sym typeface="Wingdings" pitchFamily="2" charset="2"/>
              </a:rPr>
              <a:t> </a:t>
            </a:r>
            <a:endParaRPr kumimoji="1" lang="en-US" altLang="ko-Kore-KR" sz="1800" dirty="0">
              <a:sym typeface="Wingdings" pitchFamily="2" charset="2"/>
            </a:endParaRPr>
          </a:p>
          <a:p>
            <a:r>
              <a:rPr kumimoji="1" lang="ko-Kore-KR" altLang="en-US" sz="2000" b="1" dirty="0">
                <a:sym typeface="Wingdings" pitchFamily="2" charset="2"/>
              </a:rPr>
              <a:t>결과</a:t>
            </a:r>
            <a:endParaRPr kumimoji="1" lang="en-US" altLang="ko-Kore-KR" sz="2000" b="1" dirty="0">
              <a:sym typeface="Wingdings" pitchFamily="2" charset="2"/>
            </a:endParaRPr>
          </a:p>
          <a:p>
            <a:pPr lvl="1"/>
            <a:endParaRPr kumimoji="1" lang="en-US" altLang="ko-Kore-KR" sz="1800" dirty="0">
              <a:sym typeface="Wingdings" pitchFamily="2" charset="2"/>
            </a:endParaRPr>
          </a:p>
          <a:p>
            <a:r>
              <a:rPr kumimoji="1" lang="en-US" altLang="ko-Kore-KR" sz="2000" dirty="0" err="1">
                <a:sym typeface="Wingdings" pitchFamily="2" charset="2"/>
              </a:rPr>
              <a:t>baksi</a:t>
            </a:r>
            <a:r>
              <a:rPr kumimoji="1" lang="ko-Kore-KR" altLang="en-US" sz="2000" dirty="0">
                <a:sym typeface="Wingdings" pitchFamily="2" charset="2"/>
              </a:rPr>
              <a:t> 논문이 </a:t>
            </a:r>
            <a:r>
              <a:rPr kumimoji="1" lang="en-US" altLang="ko-Kore-KR" sz="2000" dirty="0">
                <a:sym typeface="Wingdings" pitchFamily="2" charset="2"/>
              </a:rPr>
              <a:t>speck</a:t>
            </a:r>
            <a:r>
              <a:rPr kumimoji="1" lang="ko-Kore-KR" altLang="en-US" sz="2000" dirty="0">
                <a:sym typeface="Wingdings" pitchFamily="2" charset="2"/>
              </a:rPr>
              <a:t>을 대상으로 하지 않았지만</a:t>
            </a:r>
            <a:r>
              <a:rPr kumimoji="1" lang="en-US" altLang="ko-Kore-KR" sz="2000" dirty="0">
                <a:sym typeface="Wingdings" pitchFamily="2" charset="2"/>
              </a:rPr>
              <a:t>, </a:t>
            </a:r>
            <a:r>
              <a:rPr kumimoji="1" lang="ko-Kore-KR" altLang="en-US" sz="2000" dirty="0">
                <a:sym typeface="Wingdings" pitchFamily="2" charset="2"/>
              </a:rPr>
              <a:t>다른 암호에 대한 결과는 다음과 같음</a:t>
            </a:r>
            <a:endParaRPr kumimoji="1" lang="en-US" altLang="ko-Kore-KR" sz="2000" dirty="0">
              <a:sym typeface="Wingdings" pitchFamily="2" charset="2"/>
            </a:endParaRPr>
          </a:p>
          <a:p>
            <a:pPr lvl="1"/>
            <a:r>
              <a:rPr kumimoji="1" lang="en-US" altLang="ko-KR" sz="1600" b="1" dirty="0">
                <a:sym typeface="Wingdings" pitchFamily="2" charset="2"/>
              </a:rPr>
              <a:t>2</a:t>
            </a:r>
            <a:r>
              <a:rPr kumimoji="1" lang="ko-KR" altLang="en-US" sz="1600" b="1" dirty="0">
                <a:sym typeface="Wingdings" pitchFamily="2" charset="2"/>
              </a:rPr>
              <a:t>개의 입력 차분</a:t>
            </a:r>
            <a:r>
              <a:rPr kumimoji="1" lang="ko-KR" altLang="en-US" sz="1600" dirty="0">
                <a:sym typeface="Wingdings" pitchFamily="2" charset="2"/>
              </a:rPr>
              <a:t>을 갖는 </a:t>
            </a:r>
            <a:r>
              <a:rPr kumimoji="1" lang="en-US" altLang="ko-KR" sz="1600" b="1" dirty="0">
                <a:sym typeface="Wingdings" pitchFamily="2" charset="2"/>
              </a:rPr>
              <a:t>8</a:t>
            </a:r>
            <a:r>
              <a:rPr kumimoji="1" lang="ko-KR" altLang="en-US" sz="1600" b="1" dirty="0">
                <a:sym typeface="Wingdings" pitchFamily="2" charset="2"/>
              </a:rPr>
              <a:t>라운드 </a:t>
            </a:r>
            <a:r>
              <a:rPr kumimoji="1" lang="ko-KR" altLang="en-US" sz="1600" dirty="0">
                <a:sym typeface="Wingdings" pitchFamily="2" charset="2"/>
              </a:rPr>
              <a:t>암호에 대해서 약 </a:t>
            </a:r>
            <a:r>
              <a:rPr kumimoji="1" lang="en-US" altLang="ko-KR" sz="1600" b="1" dirty="0">
                <a:sym typeface="Wingdings" pitchFamily="2" charset="2"/>
              </a:rPr>
              <a:t>0.53~0.57</a:t>
            </a:r>
            <a:r>
              <a:rPr kumimoji="1" lang="ko-KR" altLang="en-US" sz="1600" dirty="0">
                <a:sym typeface="Wingdings" pitchFamily="2" charset="2"/>
              </a:rPr>
              <a:t>의 정확도 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ko-KR" altLang="en-US" sz="1600" dirty="0">
                <a:sym typeface="Wingdings" pitchFamily="2" charset="2"/>
              </a:rPr>
              <a:t>다중 입력 차분이지만 </a:t>
            </a:r>
            <a:r>
              <a:rPr kumimoji="1" lang="en-US" altLang="ko-KR" sz="1600" dirty="0">
                <a:sym typeface="Wingdings" pitchFamily="2" charset="2"/>
              </a:rPr>
              <a:t>2</a:t>
            </a:r>
            <a:r>
              <a:rPr kumimoji="1" lang="ko-KR" altLang="en-US" sz="1600" dirty="0">
                <a:sym typeface="Wingdings" pitchFamily="2" charset="2"/>
              </a:rPr>
              <a:t>개이므로 이진 분류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</a:p>
          <a:p>
            <a:pPr lvl="1"/>
            <a:r>
              <a:rPr kumimoji="1" lang="en-US" altLang="ko-KR" sz="1600" b="1" dirty="0">
                <a:sym typeface="Wingdings" pitchFamily="2" charset="2"/>
              </a:rPr>
              <a:t>1</a:t>
            </a:r>
            <a:r>
              <a:rPr kumimoji="1" lang="ko-KR" altLang="en-US" sz="1600" b="1" dirty="0">
                <a:sym typeface="Wingdings" pitchFamily="2" charset="2"/>
              </a:rPr>
              <a:t>개의 입력 차분</a:t>
            </a:r>
            <a:r>
              <a:rPr kumimoji="1" lang="ko-KR" altLang="en-US" sz="1600" dirty="0">
                <a:sym typeface="Wingdings" pitchFamily="2" charset="2"/>
              </a:rPr>
              <a:t>을 갖는 </a:t>
            </a:r>
            <a:r>
              <a:rPr kumimoji="1" lang="en-US" altLang="ko-KR" sz="1600" b="1" dirty="0">
                <a:sym typeface="Wingdings" pitchFamily="2" charset="2"/>
              </a:rPr>
              <a:t>5</a:t>
            </a:r>
            <a:r>
              <a:rPr kumimoji="1" lang="ko-KR" altLang="en-US" sz="1600" b="1" dirty="0">
                <a:sym typeface="Wingdings" pitchFamily="2" charset="2"/>
              </a:rPr>
              <a:t>라운드 </a:t>
            </a:r>
            <a:r>
              <a:rPr kumimoji="1" lang="ko-KR" altLang="en-US" sz="1600" dirty="0">
                <a:sym typeface="Wingdings" pitchFamily="2" charset="2"/>
              </a:rPr>
              <a:t>암호에 대해서 약</a:t>
            </a:r>
            <a:r>
              <a:rPr kumimoji="1" lang="ko-KR" altLang="en-US" sz="1600" b="1" dirty="0">
                <a:sym typeface="Wingdings" pitchFamily="2" charset="2"/>
              </a:rPr>
              <a:t> </a:t>
            </a:r>
            <a:r>
              <a:rPr kumimoji="1" lang="en-US" altLang="ko-KR" sz="1600" b="1" dirty="0">
                <a:sym typeface="Wingdings" pitchFamily="2" charset="2"/>
              </a:rPr>
              <a:t>0.62</a:t>
            </a:r>
            <a:r>
              <a:rPr kumimoji="1" lang="ko-KR" altLang="en-US" sz="1600" dirty="0">
                <a:sym typeface="Wingdings" pitchFamily="2" charset="2"/>
              </a:rPr>
              <a:t>의 정확도 </a:t>
            </a:r>
            <a:r>
              <a:rPr kumimoji="1" lang="en-US" altLang="ko-KR" sz="1600" dirty="0">
                <a:sym typeface="Wingdings" pitchFamily="2" charset="2"/>
              </a:rPr>
              <a:t>(random or cipher </a:t>
            </a:r>
            <a:r>
              <a:rPr kumimoji="1" lang="ko-KR" altLang="en-US" sz="1600" dirty="0">
                <a:sym typeface="Wingdings" pitchFamily="2" charset="2"/>
              </a:rPr>
              <a:t>이므로 이진 분류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</a:p>
          <a:p>
            <a:pPr lvl="1"/>
            <a:r>
              <a:rPr kumimoji="1" lang="ko-Kore-KR" altLang="en-US" sz="1600" dirty="0">
                <a:sym typeface="Wingdings" pitchFamily="2" charset="2"/>
              </a:rPr>
              <a:t>양자 회로</a:t>
            </a:r>
            <a:r>
              <a:rPr kumimoji="1" lang="en-US" altLang="ko-Kore-KR" sz="1600" dirty="0">
                <a:sym typeface="Wingdings" pitchFamily="2" charset="2"/>
              </a:rPr>
              <a:t> </a:t>
            </a:r>
            <a:r>
              <a:rPr kumimoji="1" lang="ko-Kore-KR" altLang="en-US" sz="1600" dirty="0">
                <a:sym typeface="Wingdings" pitchFamily="2" charset="2"/>
              </a:rPr>
              <a:t>튜닝</a:t>
            </a:r>
            <a:r>
              <a:rPr kumimoji="1" lang="en-US" altLang="ko-Kore-KR" sz="1600" dirty="0">
                <a:sym typeface="Wingdings" pitchFamily="2" charset="2"/>
              </a:rPr>
              <a:t>, </a:t>
            </a:r>
            <a:r>
              <a:rPr kumimoji="1" lang="ko-Kore-KR" altLang="en-US" sz="1600" dirty="0">
                <a:sym typeface="Wingdings" pitchFamily="2" charset="2"/>
              </a:rPr>
              <a:t>하이퍼파라미터 튜닝</a:t>
            </a:r>
            <a:r>
              <a:rPr kumimoji="1" lang="en-US" altLang="ko-Kore-KR" sz="1600" dirty="0">
                <a:sym typeface="Wingdings" pitchFamily="2" charset="2"/>
              </a:rPr>
              <a:t> </a:t>
            </a:r>
            <a:r>
              <a:rPr kumimoji="1" lang="ko-Kore-KR" altLang="en-US" sz="1600" dirty="0">
                <a:sym typeface="Wingdings" pitchFamily="2" charset="2"/>
              </a:rPr>
              <a:t>등을 거치면 지금보다는 좀 더 높은 성능 달성할 수 있을 것으로 예상</a:t>
            </a:r>
            <a:r>
              <a:rPr kumimoji="1" lang="en-US" altLang="ko-Kore-KR" sz="1600" dirty="0">
                <a:sym typeface="Wingdings" pitchFamily="2" charset="2"/>
              </a:rPr>
              <a:t>.</a:t>
            </a:r>
            <a:r>
              <a:rPr kumimoji="1" lang="en-US" altLang="ko-KR" sz="1600" dirty="0">
                <a:sym typeface="Wingdings" pitchFamily="2" charset="2"/>
              </a:rPr>
              <a:t>.</a:t>
            </a:r>
            <a:endParaRPr kumimoji="1" lang="en-US" altLang="ko-Kore-KR" sz="1600" dirty="0">
              <a:sym typeface="Wingdings" pitchFamily="2" charset="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7A858CF-349F-3D1B-9EB3-72831F045EB2}"/>
              </a:ext>
            </a:extLst>
          </p:cNvPr>
          <p:cNvGrpSpPr/>
          <p:nvPr/>
        </p:nvGrpSpPr>
        <p:grpSpPr>
          <a:xfrm>
            <a:off x="1536247" y="4412388"/>
            <a:ext cx="9757682" cy="2445612"/>
            <a:chOff x="1781781" y="4204641"/>
            <a:chExt cx="9757682" cy="244561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494DDEC-5CCD-F6F6-9BE3-9737A8D62D78}"/>
                </a:ext>
              </a:extLst>
            </p:cNvPr>
            <p:cNvGrpSpPr/>
            <p:nvPr/>
          </p:nvGrpSpPr>
          <p:grpSpPr>
            <a:xfrm>
              <a:off x="1781781" y="4204641"/>
              <a:ext cx="4815266" cy="2445612"/>
              <a:chOff x="156181" y="4277503"/>
              <a:chExt cx="4815266" cy="2445612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8343306-149C-3AD1-E490-61FE91F9F5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181" y="4610681"/>
                <a:ext cx="4815266" cy="2112434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7FBBC2-01C3-8EE0-9F45-BAB3BD27AD98}"/>
                  </a:ext>
                </a:extLst>
              </p:cNvPr>
              <p:cNvSpPr txBox="1"/>
              <p:nvPr/>
            </p:nvSpPr>
            <p:spPr>
              <a:xfrm>
                <a:off x="213293" y="4277503"/>
                <a:ext cx="4701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8-round GIMLI-Permutation (2</a:t>
                </a:r>
                <a:r>
                  <a:rPr kumimoji="1" lang="ko-Kore-KR" altLang="en-US" sz="1400" dirty="0"/>
                  <a:t>개의 입력 차분 </a:t>
                </a:r>
                <a:r>
                  <a:rPr kumimoji="1" lang="en-US" altLang="ko-Kore-KR" sz="1400" dirty="0"/>
                  <a:t>(Model 1</a:t>
                </a:r>
                <a:r>
                  <a:rPr kumimoji="1" lang="en-US" altLang="ko-KR" sz="1400" dirty="0"/>
                  <a:t>))</a:t>
                </a:r>
                <a:endParaRPr kumimoji="1" lang="ko-Kore-KR" altLang="en-US" sz="1400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7DBDC54-B880-BC99-FAED-9147BD05F0D2}"/>
                </a:ext>
              </a:extLst>
            </p:cNvPr>
            <p:cNvGrpSpPr/>
            <p:nvPr/>
          </p:nvGrpSpPr>
          <p:grpSpPr>
            <a:xfrm>
              <a:off x="6838421" y="4204641"/>
              <a:ext cx="4701042" cy="988317"/>
              <a:chOff x="7220554" y="3348234"/>
              <a:chExt cx="4701042" cy="988317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C1B60C-D4A3-7248-3226-56F726937680}"/>
                  </a:ext>
                </a:extLst>
              </p:cNvPr>
              <p:cNvSpPr txBox="1"/>
              <p:nvPr/>
            </p:nvSpPr>
            <p:spPr>
              <a:xfrm>
                <a:off x="7220554" y="3348234"/>
                <a:ext cx="47010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ore-KR" sz="1400" dirty="0"/>
                  <a:t>5-round </a:t>
                </a:r>
                <a:r>
                  <a:rPr kumimoji="1" lang="en-US" altLang="ko-Kore-KR" sz="1400" dirty="0" err="1"/>
                  <a:t>Chaskey</a:t>
                </a:r>
                <a:r>
                  <a:rPr kumimoji="1" lang="en-US" altLang="ko-Kore-KR" sz="1400" dirty="0"/>
                  <a:t> (1</a:t>
                </a:r>
                <a:r>
                  <a:rPr kumimoji="1" lang="ko-Kore-KR" altLang="en-US" sz="1400" dirty="0"/>
                  <a:t>개의 입력 차분 </a:t>
                </a:r>
                <a:r>
                  <a:rPr kumimoji="1" lang="en-US" altLang="ko-Kore-KR" sz="1400" dirty="0"/>
                  <a:t>(Model </a:t>
                </a:r>
                <a:r>
                  <a:rPr kumimoji="1" lang="en-US" altLang="ko-KR" sz="1400" dirty="0"/>
                  <a:t>2))</a:t>
                </a:r>
                <a:endParaRPr kumimoji="1" lang="ko-Kore-KR" altLang="en-US" sz="1400" dirty="0"/>
              </a:p>
            </p:txBody>
          </p:sp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ECCFF5C-C1B5-1469-C52C-FC51AD7DA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0133" y="3647965"/>
                <a:ext cx="4061883" cy="688586"/>
              </a:xfrm>
              <a:prstGeom prst="rect">
                <a:avLst/>
              </a:prstGeom>
            </p:spPr>
          </p:pic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C99A06EA-1D03-FC32-5E1F-60C31C716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047" y="2394810"/>
            <a:ext cx="1977420" cy="59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9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3DB44-F8A4-BF7F-63F5-9363C995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향후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작업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9EA16-D9E4-7078-B320-FCBD50D0A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000" dirty="0"/>
              <a:t>양자 회로 및 신경망 최적화 필요</a:t>
            </a:r>
            <a:endParaRPr kumimoji="1" lang="en-US" altLang="ko-Kore-KR" sz="2000" dirty="0"/>
          </a:p>
          <a:p>
            <a:r>
              <a:rPr kumimoji="1" lang="en-US" altLang="ko-Kore-KR" sz="2000" dirty="0"/>
              <a:t>Model1</a:t>
            </a:r>
            <a:r>
              <a:rPr kumimoji="1" lang="ko-Kore-KR" altLang="en-US" sz="2000" dirty="0"/>
              <a:t>도 </a:t>
            </a:r>
            <a:r>
              <a:rPr kumimoji="1" lang="en-US" altLang="ko-Kore-KR" sz="2000" dirty="0"/>
              <a:t>2</a:t>
            </a:r>
            <a:r>
              <a:rPr kumimoji="1" lang="ko-Kore-KR" altLang="en-US" sz="2000" dirty="0"/>
              <a:t>개의 입력 차분은 현재 네트워크로 가능할 것도 같음</a:t>
            </a:r>
            <a:endParaRPr kumimoji="1" lang="en-US" altLang="ko-Kore-KR" sz="2000" dirty="0"/>
          </a:p>
          <a:p>
            <a:r>
              <a:rPr kumimoji="1" lang="ko-Kore-KR" altLang="en-US" sz="2000" dirty="0"/>
              <a:t>암호 연구회 과제</a:t>
            </a:r>
            <a:r>
              <a:rPr kumimoji="1" lang="en-US" altLang="ko-Kore-KR" sz="2000" dirty="0"/>
              <a:t>(</a:t>
            </a:r>
            <a:r>
              <a:rPr kumimoji="1" lang="ko-Kore-KR" altLang="en-US" sz="2000" dirty="0"/>
              <a:t>알려진 평문 공격</a:t>
            </a:r>
            <a:r>
              <a:rPr kumimoji="1" lang="en-US" altLang="ko-KR" sz="2000" dirty="0"/>
              <a:t>)</a:t>
            </a:r>
            <a:r>
              <a:rPr kumimoji="1" lang="ko-Kore-KR" altLang="en-US" sz="2000" dirty="0"/>
              <a:t>를 위해서는</a:t>
            </a:r>
            <a:r>
              <a:rPr kumimoji="1" lang="en-US" altLang="ko-Kore-KR" sz="2000" dirty="0"/>
              <a:t> quantum circuit</a:t>
            </a:r>
            <a:r>
              <a:rPr kumimoji="1" lang="ko-Kore-KR" altLang="en-US" sz="2000" dirty="0"/>
              <a:t>의 출력 </a:t>
            </a:r>
            <a:r>
              <a:rPr kumimoji="1" lang="en-US" altLang="ko-Kore-KR" sz="2000" dirty="0"/>
              <a:t>(expectation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변경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필요</a:t>
            </a:r>
            <a:endParaRPr kumimoji="1" lang="en-US" altLang="ko-KR" sz="2000" dirty="0"/>
          </a:p>
          <a:p>
            <a:pPr lvl="1"/>
            <a:r>
              <a:rPr kumimoji="1" lang="en-US" altLang="ko-KR" sz="1800" dirty="0"/>
              <a:t>Expectation</a:t>
            </a:r>
            <a:r>
              <a:rPr kumimoji="1" lang="ko-KR" altLang="en-US" sz="1800" dirty="0"/>
              <a:t>이 뭔가 </a:t>
            </a:r>
            <a:r>
              <a:rPr kumimoji="1" lang="en-US" altLang="ko-KR" sz="1800" dirty="0"/>
              <a:t>1-qubit</a:t>
            </a:r>
            <a:r>
              <a:rPr kumimoji="1" lang="ko-KR" altLang="en-US" sz="1800" dirty="0"/>
              <a:t>에만 맞춰져 있는 것 같아서 </a:t>
            </a:r>
            <a:r>
              <a:rPr kumimoji="1" lang="ko-Kore-KR" altLang="en-US" sz="1800" dirty="0"/>
              <a:t>확인 필요 </a:t>
            </a:r>
            <a:r>
              <a:rPr kumimoji="1" lang="en-US" altLang="ko-Kore-KR" sz="1800" dirty="0"/>
              <a:t>(</a:t>
            </a:r>
            <a:r>
              <a:rPr kumimoji="1" lang="ko-Kore-KR" altLang="en-US" sz="1800" dirty="0"/>
              <a:t>진행 중</a:t>
            </a:r>
            <a:r>
              <a:rPr kumimoji="1" lang="en-US" altLang="ko-Kore-KR" sz="1800" dirty="0"/>
              <a:t>) </a:t>
            </a:r>
          </a:p>
          <a:p>
            <a:pPr lvl="1"/>
            <a:r>
              <a:rPr kumimoji="1" lang="en-US" altLang="ko-KR" sz="1800" dirty="0"/>
              <a:t>MSE </a:t>
            </a:r>
            <a:r>
              <a:rPr kumimoji="1" lang="ko-KR" altLang="en-US" sz="1800" dirty="0"/>
              <a:t>적용이 가능하도록 수정 필요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진행 중</a:t>
            </a:r>
            <a:r>
              <a:rPr kumimoji="1"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9529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ACCB53-472F-2038-594D-66056B05E07C}"/>
              </a:ext>
            </a:extLst>
          </p:cNvPr>
          <p:cNvSpPr txBox="1"/>
          <p:nvPr/>
        </p:nvSpPr>
        <p:spPr>
          <a:xfrm>
            <a:off x="2933700" y="2875002"/>
            <a:ext cx="6324600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6600" dirty="0"/>
              <a:t>감사합니다</a:t>
            </a:r>
            <a:r>
              <a:rPr kumimoji="1" lang="en-US" altLang="ko-Kore-KR" sz="6600" dirty="0"/>
              <a:t>.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Differential Cryptanalysis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Neural Distinguisher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Quantum Neural Distinguisher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Differential Cryptanalysis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블록 암호의 대표적인 분석 방법</a:t>
            </a:r>
            <a:endParaRPr lang="en-US" altLang="ko-KR" sz="2000" dirty="0"/>
          </a:p>
          <a:p>
            <a:r>
              <a:rPr lang="ko-KR" altLang="en-US" sz="2000" b="1" dirty="0"/>
              <a:t>입력 값의 변화에 따른 출력 값의 변화를 일정 확률로 예측하여 분석</a:t>
            </a:r>
            <a:endParaRPr lang="en-US" altLang="ko-KR" sz="2000" b="1" dirty="0"/>
          </a:p>
          <a:p>
            <a:r>
              <a:rPr lang="ko-KR" altLang="en-US" sz="2000" dirty="0"/>
              <a:t>선형 계층은 무조건 예측 가능하지만 </a:t>
            </a:r>
            <a:r>
              <a:rPr lang="ko-KR" altLang="en-US" sz="2000" b="1" dirty="0"/>
              <a:t>비선형은 확률적으로 예측 </a:t>
            </a:r>
            <a:r>
              <a:rPr lang="ko-KR" altLang="en-US" sz="2000" dirty="0"/>
              <a:t>가능</a:t>
            </a:r>
            <a:endParaRPr lang="en-US" altLang="ko-KR" sz="2000" dirty="0"/>
          </a:p>
          <a:p>
            <a:r>
              <a:rPr lang="en-US" altLang="ko-KR" sz="2000" dirty="0"/>
              <a:t>S-box</a:t>
            </a:r>
            <a:r>
              <a:rPr lang="ko-KR" altLang="en-US" sz="2000" dirty="0"/>
              <a:t>는 비선형 과정</a:t>
            </a:r>
            <a:endParaRPr lang="en-US" altLang="ko-KR" sz="2000" dirty="0"/>
          </a:p>
          <a:p>
            <a:r>
              <a:rPr lang="ko-KR" altLang="en-US" sz="2000" b="1" dirty="0"/>
              <a:t>옳은 키면 높은 확률로 입출력 차분이 만족 </a:t>
            </a:r>
            <a:r>
              <a:rPr lang="en-US" altLang="ko-KR" sz="2000" dirty="0"/>
              <a:t>(</a:t>
            </a:r>
            <a:r>
              <a:rPr lang="ko-KR" altLang="en-US" sz="2000" dirty="0"/>
              <a:t>특정 차분을 만족하는 경우들이 생기게 됨</a:t>
            </a:r>
            <a:r>
              <a:rPr lang="en-US" altLang="ko-KR" sz="2000" dirty="0"/>
              <a:t>)</a:t>
            </a:r>
          </a:p>
          <a:p>
            <a:r>
              <a:rPr lang="ko-KR" altLang="en-US" sz="2000" b="1" dirty="0"/>
              <a:t>틀린 키면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평문과</a:t>
            </a:r>
            <a:r>
              <a:rPr lang="ko-KR" altLang="en-US" sz="2000" dirty="0"/>
              <a:t> 암호문의 관계가 사라져서 </a:t>
            </a:r>
            <a:r>
              <a:rPr lang="ko-KR" altLang="en-US" sz="2000" b="1" dirty="0"/>
              <a:t>랜덤 확률</a:t>
            </a:r>
            <a:r>
              <a:rPr lang="ko-KR" altLang="en-US" sz="2000" dirty="0"/>
              <a:t>이 될 것</a:t>
            </a:r>
            <a:endParaRPr lang="en-US" altLang="ko-KR" sz="2000" dirty="0"/>
          </a:p>
          <a:p>
            <a:r>
              <a:rPr lang="ko-KR" altLang="en-US" sz="2000" dirty="0">
                <a:sym typeface="Wingdings" pitchFamily="2" charset="2"/>
              </a:rPr>
              <a:t>선택 </a:t>
            </a:r>
            <a:r>
              <a:rPr lang="ko-KR" altLang="en-US" sz="2000" dirty="0" err="1">
                <a:sym typeface="Wingdings" pitchFamily="2" charset="2"/>
              </a:rPr>
              <a:t>평문이</a:t>
            </a:r>
            <a:r>
              <a:rPr lang="ko-KR" altLang="en-US" sz="2000" dirty="0">
                <a:sym typeface="Wingdings" pitchFamily="2" charset="2"/>
              </a:rPr>
              <a:t> 많을 수록 옳은 키를 더 잘 구별해낼 수 있음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Differential Cryptanalysis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b="1" dirty="0"/>
                  <a:t>차분 분석 과정</a:t>
                </a:r>
                <a:endParaRPr lang="en-US" altLang="ko-KR" sz="2000" b="1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Step 1 : </a:t>
                </a:r>
                <a:r>
                  <a:rPr lang="ko-KR" altLang="en-US" sz="2000" dirty="0"/>
                  <a:t>차분 특성 찾기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Step 2 : </a:t>
                </a:r>
                <a:r>
                  <a:rPr lang="ko-KR" altLang="en-US" sz="2000" dirty="0"/>
                  <a:t>차분 특성을 만족하는 </a:t>
                </a:r>
                <a:r>
                  <a:rPr lang="ko-KR" altLang="en-US" sz="2000" dirty="0" err="1"/>
                  <a:t>평문</a:t>
                </a:r>
                <a:r>
                  <a:rPr lang="ko-KR" altLang="en-US" sz="2000" dirty="0"/>
                  <a:t> 쌍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찾기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Step 3 : </a:t>
                </a:r>
                <a:r>
                  <a:rPr lang="ko-KR" altLang="en-US" sz="2000" dirty="0"/>
                  <a:t>라운드 키 전수 조사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86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Differential Cryptanalysis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84504" cy="5057775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000" b="1" dirty="0"/>
                  <a:t>Step 1 : </a:t>
                </a:r>
                <a:r>
                  <a:rPr lang="ko-KR" altLang="en-US" sz="2000" b="1" dirty="0"/>
                  <a:t>차분 특성</a:t>
                </a:r>
                <a:endParaRPr lang="en-US" altLang="ko-KR" sz="2000" b="1" dirty="0"/>
              </a:p>
              <a:p>
                <a:pPr lvl="1"/>
                <a:r>
                  <a:rPr lang="ko-KR" altLang="en-US" sz="1800" dirty="0"/>
                  <a:t>차분 분포 표에서 많이 나오는 입출력 차분</a:t>
                </a:r>
                <a:endParaRPr lang="en-US" altLang="ko-KR" sz="1800" dirty="0"/>
              </a:p>
              <a:p>
                <a:pPr lvl="1"/>
                <a:r>
                  <a:rPr lang="ko-KR" altLang="en-US" sz="1800" b="1" dirty="0"/>
                  <a:t>좋은 특성</a:t>
                </a:r>
                <a:r>
                  <a:rPr lang="ko-KR" altLang="en-US" sz="1800" dirty="0"/>
                  <a:t>이라면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이러한 </a:t>
                </a:r>
                <a:r>
                  <a:rPr lang="ko-KR" altLang="en-US" sz="1800" b="1" dirty="0"/>
                  <a:t>차분 특성을 갖는 </a:t>
                </a:r>
                <a:r>
                  <a:rPr lang="ko-KR" altLang="en-US" sz="1800" b="1" dirty="0" err="1"/>
                  <a:t>평문</a:t>
                </a:r>
                <a:r>
                  <a:rPr lang="ko-KR" altLang="en-US" sz="1800" b="1" dirty="0"/>
                  <a:t> 쌍이 </a:t>
                </a:r>
                <a:r>
                  <a:rPr lang="ko-KR" altLang="en-US" sz="1800" b="1" dirty="0" err="1"/>
                  <a:t>많아짐</a:t>
                </a:r>
                <a:endParaRPr lang="en-US" altLang="ko-KR" sz="1800" b="1" dirty="0"/>
              </a:p>
              <a:p>
                <a:pPr lvl="1"/>
                <a:r>
                  <a:rPr lang="ko-KR" altLang="en-US" sz="1800" b="1" dirty="0"/>
                  <a:t>이상적인 암호 </a:t>
                </a:r>
                <a:r>
                  <a:rPr lang="ko-KR" altLang="en-US" sz="1800" dirty="0"/>
                  <a:t>알고리즘의 경우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</a:t>
                </a:r>
                <a:r>
                  <a:rPr lang="ko-KR" altLang="en-US" sz="1800" b="1" dirty="0"/>
                  <a:t>랜덤 확률</a:t>
                </a:r>
                <a:r>
                  <a:rPr lang="ko-KR" altLang="en-US" sz="1800" dirty="0"/>
                  <a:t>이 될 것</a:t>
                </a:r>
                <a:endParaRPr lang="en-US" altLang="ko-KR" sz="1800" dirty="0"/>
              </a:p>
              <a:p>
                <a:pPr lvl="1"/>
                <a:r>
                  <a:rPr lang="ko-KR" altLang="en-US" sz="1800" dirty="0"/>
                  <a:t>여러 연구를 통해  많이 알려</a:t>
                </a:r>
                <a:r>
                  <a:rPr lang="ko-Kore-KR" altLang="en-US" sz="1800" dirty="0"/>
                  <a:t>져 있음</a:t>
                </a:r>
                <a:endParaRPr lang="ko-KR" altLang="en-US" sz="18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2000" b="1" dirty="0"/>
                      <m:t>= </m:t>
                    </m:r>
                    <m:r>
                      <m:rPr>
                        <m:nor/>
                      </m:rPr>
                      <a:rPr lang="ko-KR" altLang="en-US" sz="2000" b="1" dirty="0"/>
                      <m:t>입력 차분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1" i="1" dirty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20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altLang="ko-KR" sz="20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2000" b="1" dirty="0"/>
                      <m:t>=</m:t>
                    </m:r>
                    <m:r>
                      <m:rPr>
                        <m:nor/>
                      </m:rPr>
                      <a:rPr lang="en-US" altLang="ko-KR" sz="2000" b="1" i="0" dirty="0" smtClean="0"/>
                      <m:t> </m:t>
                    </m:r>
                    <m:r>
                      <m:rPr>
                        <m:nor/>
                      </m:rPr>
                      <a:rPr lang="ko-Kore-KR" altLang="en-US" sz="2000" b="1" dirty="0"/>
                      <m:t>출</m:t>
                    </m:r>
                    <m:r>
                      <m:rPr>
                        <m:nor/>
                      </m:rPr>
                      <a:rPr lang="ko-KR" altLang="en-US" sz="2000" b="1" dirty="0"/>
                      <m:t>력 차분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altLang="ko-KR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𝒙𝒓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,∆</m:t>
                        </m:r>
                        <m:r>
                          <a:rPr lang="en-US" altLang="ko-KR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𝒚𝒓</m:t>
                        </m:r>
                      </m:e>
                    </m:d>
                    <m:r>
                      <a:rPr lang="en-US" altLang="ko-KR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a:rPr lang="ko-Kore-KR" alt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ore-KR" altLang="en-US" sz="2000" b="1" dirty="0"/>
                      <m:t>라운드 차분</m:t>
                    </m:r>
                  </m:oMath>
                </a14:m>
                <a:endParaRPr lang="en-US" altLang="ko-KR" sz="2000" b="1" dirty="0"/>
              </a:p>
              <a:p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차분 경로 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중간 차분을 고려</a:t>
                </a:r>
                <a:endParaRPr lang="en-US" altLang="ko-KR" sz="2000" dirty="0"/>
              </a:p>
              <a:p>
                <a:pPr lvl="1"/>
                <a:r>
                  <a:rPr lang="ko-KR" altLang="en-US" sz="1800" b="1" dirty="0"/>
                  <a:t>차분 경로는 여러 개</a:t>
                </a:r>
                <a:endParaRPr lang="en-US" altLang="ko-KR" sz="1800" b="1" dirty="0"/>
              </a:p>
              <a:p>
                <a:pPr lvl="2"/>
                <a:r>
                  <a:rPr lang="ko-KR" altLang="en-US" sz="1600" dirty="0"/>
                  <a:t>입력 차분에 대한 출력 차분의 경우의 수가 여러 개</a:t>
                </a:r>
                <a:endParaRPr lang="en-US" altLang="ko-KR" sz="1600" dirty="0"/>
              </a:p>
              <a:p>
                <a:pPr lvl="2"/>
                <a:r>
                  <a:rPr lang="ko-KR" altLang="en-US" sz="1600" dirty="0"/>
                  <a:t>해당 출력 차분이 다음 라운드의 입력 차분이 되면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여러 입력 차분에 대해 여러 출력 차분이 생겨서 그런 것 같음</a:t>
                </a:r>
                <a:r>
                  <a:rPr lang="en-US" altLang="ko-KR" sz="1600" dirty="0"/>
                  <a:t>..</a:t>
                </a:r>
              </a:p>
              <a:p>
                <a:pPr lvl="1"/>
                <a:r>
                  <a:rPr lang="ko-KR" altLang="en-US" sz="1800" dirty="0"/>
                  <a:t>차분을 만족하는 모든 차분 경로를 찾는 것이 불가능</a:t>
                </a:r>
                <a:endParaRPr lang="en-US" altLang="ko-KR" sz="1800" dirty="0"/>
              </a:p>
              <a:p>
                <a:pPr lvl="2"/>
                <a:r>
                  <a:rPr lang="ko-KR" altLang="en-US" sz="1600" dirty="0"/>
                  <a:t>확률 계산이 어려우므로 중간 차분을 고려하여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차분 경로의 확률을 바탕으로 차분 분석 복잡도 계산</a:t>
                </a:r>
                <a:endParaRPr lang="en-US" altLang="ko-KR" sz="1600" dirty="0"/>
              </a:p>
              <a:p>
                <a:pPr lvl="1"/>
                <a:r>
                  <a:rPr lang="ko-KR" altLang="en-US" sz="1800" b="1" dirty="0"/>
                  <a:t>확률이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800" b="1" dirty="0"/>
                  <a:t>인 경로</a:t>
                </a:r>
                <a:r>
                  <a:rPr lang="ko-KR" altLang="en-US" sz="1800" dirty="0"/>
                  <a:t>의 경우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ko-KR" sz="1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b="1" dirty="0"/>
                  <a:t>개 이상의 </a:t>
                </a:r>
                <a:r>
                  <a:rPr lang="ko-KR" altLang="en-US" sz="1800" b="1" dirty="0" err="1"/>
                  <a:t>평문</a:t>
                </a:r>
                <a:r>
                  <a:rPr lang="ko-KR" altLang="en-US" sz="1800" b="1" dirty="0"/>
                  <a:t> 쌍이 필요</a:t>
                </a:r>
                <a:r>
                  <a:rPr lang="ko-KR" altLang="en-US" sz="1800" dirty="0"/>
                  <a:t>함</a:t>
                </a:r>
                <a:endParaRPr lang="en-US" altLang="ko-KR" sz="1800" dirty="0"/>
              </a:p>
              <a:p>
                <a:pPr lvl="1"/>
                <a:endParaRPr lang="en-US" altLang="ko-KR" sz="1600" dirty="0"/>
              </a:p>
              <a:p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84504" cy="5057775"/>
              </a:xfrm>
              <a:blipFill>
                <a:blip r:embed="rId2"/>
                <a:stretch>
                  <a:fillRect l="-442" t="-1500" r="-110" b="-1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F119F113-EBF8-2D8E-E65A-1A5A9FD6B051}"/>
              </a:ext>
            </a:extLst>
          </p:cNvPr>
          <p:cNvGrpSpPr/>
          <p:nvPr/>
        </p:nvGrpSpPr>
        <p:grpSpPr>
          <a:xfrm>
            <a:off x="1822437" y="3266487"/>
            <a:ext cx="4496903" cy="710118"/>
            <a:chOff x="1822437" y="3429000"/>
            <a:chExt cx="4496903" cy="7101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666108B-9436-FB66-A40E-E821B0258E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 t="33662"/>
            <a:stretch/>
          </p:blipFill>
          <p:spPr>
            <a:xfrm>
              <a:off x="1822437" y="3429000"/>
              <a:ext cx="4496903" cy="3232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B93E63-6BA0-CA69-FE2C-334EF1453E12}"/>
                </a:ext>
              </a:extLst>
            </p:cNvPr>
            <p:cNvSpPr txBox="1"/>
            <p:nvPr/>
          </p:nvSpPr>
          <p:spPr>
            <a:xfrm>
              <a:off x="2745783" y="3831341"/>
              <a:ext cx="2681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dirty="0"/>
                <a:t>Differential trails </a:t>
              </a:r>
              <a:r>
                <a:rPr kumimoji="1" lang="en-US" altLang="ko-KR" sz="1400" dirty="0"/>
                <a:t>(</a:t>
              </a:r>
              <a:r>
                <a:rPr kumimoji="1" lang="ko-KR" altLang="en-US" sz="1400" dirty="0"/>
                <a:t>차분 경로</a:t>
              </a:r>
              <a:r>
                <a:rPr kumimoji="1" lang="en-US" altLang="ko-KR" sz="1400" dirty="0"/>
                <a:t>)</a:t>
              </a:r>
              <a:endParaRPr kumimoji="1" lang="ko-Kore-KR" altLang="en-US" sz="1400" dirty="0"/>
            </a:p>
          </p:txBody>
        </p:sp>
        <p:sp>
          <p:nvSpPr>
            <p:cNvPr id="9" name="왼쪽 중괄호[L] 8">
              <a:extLst>
                <a:ext uri="{FF2B5EF4-FFF2-40B4-BE49-F238E27FC236}">
                  <a16:creationId xmlns:a16="http://schemas.microsoft.com/office/drawing/2014/main" id="{37511246-8CA3-44E8-E5EC-82B9E43D051A}"/>
                </a:ext>
              </a:extLst>
            </p:cNvPr>
            <p:cNvSpPr/>
            <p:nvPr/>
          </p:nvSpPr>
          <p:spPr>
            <a:xfrm rot="16200000">
              <a:off x="3986992" y="2072951"/>
              <a:ext cx="185415" cy="340233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9B95AA-9702-A42A-B26A-16F7C95C74D2}"/>
              </a:ext>
            </a:extLst>
          </p:cNvPr>
          <p:cNvGrpSpPr/>
          <p:nvPr/>
        </p:nvGrpSpPr>
        <p:grpSpPr>
          <a:xfrm>
            <a:off x="7892512" y="207747"/>
            <a:ext cx="4299488" cy="4362202"/>
            <a:chOff x="8121112" y="2495798"/>
            <a:chExt cx="4299488" cy="43622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47DBC4-E12E-6DA1-27F4-ED414DAD2CD3}"/>
                </a:ext>
              </a:extLst>
            </p:cNvPr>
            <p:cNvSpPr txBox="1"/>
            <p:nvPr/>
          </p:nvSpPr>
          <p:spPr>
            <a:xfrm>
              <a:off x="8296164" y="2495798"/>
              <a:ext cx="412443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ore-KR" altLang="en-US" sz="1400" dirty="0"/>
                <a:t>차분 분포 표</a:t>
              </a:r>
              <a:br>
                <a:rPr kumimoji="1" lang="en-US" altLang="ko-Kore-KR" sz="1400" dirty="0"/>
              </a:br>
              <a:r>
                <a:rPr kumimoji="1" lang="en-US" altLang="ko-KR" sz="1400" dirty="0"/>
                <a:t>(Differential Distribution Table(DDT)</a:t>
              </a:r>
              <a:r>
                <a:rPr kumimoji="1" lang="en-US" altLang="ko-Kore-KR" sz="1400" dirty="0"/>
                <a:t>)</a:t>
              </a:r>
              <a:endParaRPr kumimoji="1" lang="ko-Kore-KR" altLang="en-US" sz="1400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65FC91B-631A-DEC4-5DA2-6DC7482DFA65}"/>
                </a:ext>
              </a:extLst>
            </p:cNvPr>
            <p:cNvGrpSpPr/>
            <p:nvPr/>
          </p:nvGrpSpPr>
          <p:grpSpPr>
            <a:xfrm>
              <a:off x="8121112" y="3039209"/>
              <a:ext cx="4070888" cy="3818791"/>
              <a:chOff x="8121112" y="3039209"/>
              <a:chExt cx="4070888" cy="3818791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5EF7774-79F3-D2A5-0EA2-A67360F69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1112" y="3039209"/>
                <a:ext cx="4070888" cy="3818791"/>
              </a:xfrm>
              <a:prstGeom prst="rect">
                <a:avLst/>
              </a:prstGeom>
            </p:spPr>
          </p:pic>
          <p:sp>
            <p:nvSpPr>
              <p:cNvPr id="10" name="액자 9">
                <a:extLst>
                  <a:ext uri="{FF2B5EF4-FFF2-40B4-BE49-F238E27FC236}">
                    <a16:creationId xmlns:a16="http://schemas.microsoft.com/office/drawing/2014/main" id="{F4C77E8E-DFD3-5C65-F908-794AB6B76A44}"/>
                  </a:ext>
                </a:extLst>
              </p:cNvPr>
              <p:cNvSpPr/>
              <p:nvPr/>
            </p:nvSpPr>
            <p:spPr>
              <a:xfrm>
                <a:off x="8625221" y="3420636"/>
                <a:ext cx="216977" cy="215700"/>
              </a:xfrm>
              <a:prstGeom prst="frame">
                <a:avLst>
                  <a:gd name="adj1" fmla="val 941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액자 10">
                <a:extLst>
                  <a:ext uri="{FF2B5EF4-FFF2-40B4-BE49-F238E27FC236}">
                    <a16:creationId xmlns:a16="http://schemas.microsoft.com/office/drawing/2014/main" id="{D0FEAD58-D7B2-16BE-DAC5-942E94306311}"/>
                  </a:ext>
                </a:extLst>
              </p:cNvPr>
              <p:cNvSpPr/>
              <p:nvPr/>
            </p:nvSpPr>
            <p:spPr>
              <a:xfrm>
                <a:off x="9710841" y="3842446"/>
                <a:ext cx="216977" cy="215700"/>
              </a:xfrm>
              <a:prstGeom prst="frame">
                <a:avLst>
                  <a:gd name="adj1" fmla="val 941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액자 11">
                <a:extLst>
                  <a:ext uri="{FF2B5EF4-FFF2-40B4-BE49-F238E27FC236}">
                    <a16:creationId xmlns:a16="http://schemas.microsoft.com/office/drawing/2014/main" id="{9CDF9761-812F-C089-1362-3F07D1D230D4}"/>
                  </a:ext>
                </a:extLst>
              </p:cNvPr>
              <p:cNvSpPr/>
              <p:nvPr/>
            </p:nvSpPr>
            <p:spPr>
              <a:xfrm>
                <a:off x="8836452" y="5727765"/>
                <a:ext cx="216977" cy="215700"/>
              </a:xfrm>
              <a:prstGeom prst="frame">
                <a:avLst>
                  <a:gd name="adj1" fmla="val 941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61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Differential Cryptanalysis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b="1" dirty="0"/>
                  <a:t>Step 2 : </a:t>
                </a:r>
                <a:r>
                  <a:rPr lang="ko-KR" altLang="en-US" sz="2000" b="1" dirty="0"/>
                  <a:t>차분 특성을 만족하는 </a:t>
                </a:r>
                <a:r>
                  <a:rPr lang="ko-KR" altLang="en-US" sz="2000" b="1" dirty="0" err="1"/>
                  <a:t>평문</a:t>
                </a:r>
                <a:r>
                  <a:rPr lang="ko-KR" altLang="en-US" sz="2000" b="1" dirty="0"/>
                  <a:t> 쌍</a:t>
                </a:r>
                <a:r>
                  <a:rPr lang="en-US" altLang="ko-KR" sz="2000" b="1" dirty="0"/>
                  <a:t> (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sz="2000" b="1" dirty="0"/>
                  <a:t>)</a:t>
                </a:r>
                <a:r>
                  <a:rPr lang="ko-KR" altLang="en-US" sz="2000" b="1" dirty="0"/>
                  <a:t> </a:t>
                </a:r>
                <a:endParaRPr lang="en-US" altLang="ko-KR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800" dirty="0"/>
                  <a:t>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ko-KR" altLang="en-US" sz="18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ko-KR" altLang="en-US" sz="1800" dirty="0" err="1"/>
                  <a:t>에</a:t>
                </a:r>
                <a:r>
                  <a:rPr lang="ko-KR" altLang="en-US" sz="1800" dirty="0"/>
                  <a:t> 대한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라운드 암호문 쌍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b="0" i="1" baseline="-25000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ko-KR" sz="1800" i="1" baseline="-25000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𝐶𝑟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’=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i="1" baseline="-25000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𝑥𝑟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,∆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𝑦𝑟</m:t>
                    </m:r>
                  </m:oMath>
                </a14:m>
                <a:r>
                  <a:rPr lang="en-US" altLang="ko-KR" sz="1800" dirty="0"/>
                  <a:t>)</a:t>
                </a:r>
                <a:endParaRPr lang="ko-KR" altLang="en-US" sz="18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3A582612-2CAD-2993-BFBD-BB821D0B1D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33662"/>
          <a:stretch/>
        </p:blipFill>
        <p:spPr>
          <a:xfrm>
            <a:off x="3847548" y="2385292"/>
            <a:ext cx="4496903" cy="32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4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Differential Cryptanalysis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b="1" dirty="0"/>
                  <a:t>Step</a:t>
                </a:r>
                <a:r>
                  <a:rPr lang="ko-KR" altLang="en-US" sz="2000" b="1" dirty="0"/>
                  <a:t> </a:t>
                </a:r>
                <a:r>
                  <a:rPr lang="en-US" altLang="ko-KR" sz="2000" b="1" dirty="0"/>
                  <a:t>3 : </a:t>
                </a:r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ko-KR" sz="2000" b="1" dirty="0"/>
                  <a:t> </a:t>
                </a:r>
                <a:r>
                  <a:rPr lang="ko-KR" altLang="en-US" sz="2000" b="1" dirty="0"/>
                  <a:t>라운드에 대한 라운드 키 전수 조사</a:t>
                </a:r>
                <a:endParaRPr lang="en-US" altLang="ko-KR" sz="2000" b="1" dirty="0"/>
              </a:p>
              <a:p>
                <a:pPr marL="914400" lvl="1" indent="-457200">
                  <a:buAutoNum type="arabicPeriod"/>
                </a:pPr>
                <a:r>
                  <a:rPr lang="ko-Kore-KR" altLang="en-US" sz="1800" dirty="0"/>
                  <a:t>차분 만족하는 평문 쌍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ko-Kore-KR" altLang="en-US" sz="1800" dirty="0"/>
                  <a:t>을 암호화 하여 </a:t>
                </a:r>
                <a14:m>
                  <m:oMath xmlns:m="http://schemas.openxmlformats.org/officeDocument/2006/math">
                    <m:r>
                      <a:rPr lang="en-US" altLang="ko-Kore-KR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ore-KR" sz="1800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ore-KR" altLang="en-US" sz="1800" dirty="0"/>
                  <a:t>라운드의 암호문 쌍 </a:t>
                </a:r>
                <a:r>
                  <a:rPr lang="en-US" altLang="ko-Kore-KR" sz="18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ore-KR" sz="18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ko-Kore-KR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ore-KR" sz="1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ore-KR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800" b="1" dirty="0"/>
                  <a:t>)</a:t>
                </a:r>
                <a:r>
                  <a:rPr lang="ko-Kore-KR" altLang="en-US" sz="1800" dirty="0"/>
                  <a:t>을 구함</a:t>
                </a:r>
                <a:endParaRPr lang="en-US" altLang="ko-Kore-KR" sz="1800" dirty="0"/>
              </a:p>
              <a:p>
                <a:pPr marL="914400" lvl="1" indent="-457200">
                  <a:buAutoNum type="arabicPeriod"/>
                </a:pPr>
                <a:r>
                  <a:rPr lang="en-US" altLang="ko-Kore-KR" sz="1800" dirty="0"/>
                  <a:t>1</a:t>
                </a:r>
                <a:r>
                  <a:rPr lang="ko-Kore-KR" altLang="en-US" sz="1800" dirty="0"/>
                  <a:t> 라운드 복호화 </a:t>
                </a:r>
                <a:r>
                  <a:rPr lang="en-US" altLang="ko-Kore-KR" sz="1800" dirty="0"/>
                  <a:t>(</a:t>
                </a:r>
                <a:r>
                  <a:rPr lang="ko-Kore-KR" altLang="en-US" sz="1800" dirty="0"/>
                  <a:t>전수 조사</a:t>
                </a:r>
                <a:r>
                  <a:rPr lang="en-US" altLang="ko-KR" sz="1800" dirty="0"/>
                  <a:t>)</a:t>
                </a:r>
                <a:r>
                  <a:rPr lang="ko-Kore-KR" altLang="en-US" sz="1800" dirty="0"/>
                  <a:t> </a:t>
                </a:r>
                <a:br>
                  <a:rPr lang="en-US" altLang="ko-Kore-KR" sz="1800" dirty="0"/>
                </a:b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</a:rPr>
                      <m:t>𝑫𝒆𝒄</m:t>
                    </m:r>
                  </m:oMath>
                </a14:m>
                <a:r>
                  <a:rPr lang="en-US" altLang="ko-KR" sz="18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800" b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</a:rPr>
                      <m:t>𝑹𝑲</m:t>
                    </m:r>
                  </m:oMath>
                </a14:m>
                <a:r>
                  <a:rPr lang="en-US" altLang="ko-KR" sz="1800" b="1" dirty="0"/>
                  <a:t>) </a:t>
                </a:r>
                <a14:m>
                  <m:oMath xmlns:m="http://schemas.openxmlformats.org/officeDocument/2006/math">
                    <m:r>
                      <a:rPr lang="en-US" altLang="ko-KR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 </m:t>
                    </m:r>
                    <m:r>
                      <a:rPr lang="en-US" altLang="ko-KR" sz="1800" b="1" i="1" dirty="0">
                        <a:latin typeface="Cambria Math" panose="02040503050406030204" pitchFamily="18" charset="0"/>
                      </a:rPr>
                      <m:t>𝑫𝒆𝒄</m:t>
                    </m:r>
                  </m:oMath>
                </a14:m>
                <a:r>
                  <a:rPr lang="en-US" altLang="ko-KR" sz="18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ore-KR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800" b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1" i="1" dirty="0">
                        <a:latin typeface="Cambria Math" panose="02040503050406030204" pitchFamily="18" charset="0"/>
                      </a:rPr>
                      <m:t>𝑹𝑲</m:t>
                    </m:r>
                  </m:oMath>
                </a14:m>
                <a:r>
                  <a:rPr lang="en-US" altLang="ko-KR" sz="1800" b="1" dirty="0"/>
                  <a:t>) = </a:t>
                </a:r>
                <a14:m>
                  <m:oMath xmlns:m="http://schemas.openxmlformats.org/officeDocument/2006/math">
                    <m:r>
                      <a:rPr lang="en-US" altLang="ko-KR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𝒙𝒓</m:t>
                    </m:r>
                    <m:r>
                      <a:rPr lang="en-US" altLang="ko-KR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,∆</m:t>
                    </m:r>
                    <m:r>
                      <a:rPr lang="en-US" altLang="ko-KR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𝒚𝒓</m:t>
                    </m:r>
                  </m:oMath>
                </a14:m>
                <a:r>
                  <a:rPr lang="en-US" altLang="ko-Kore-KR" sz="1800" b="1" dirty="0"/>
                  <a:t> </a:t>
                </a:r>
                <a:r>
                  <a:rPr lang="ko-Kore-KR" altLang="en-US" sz="1800" b="1" dirty="0"/>
                  <a:t>를 만족하는 </a:t>
                </a:r>
                <a14:m>
                  <m:oMath xmlns:m="http://schemas.openxmlformats.org/officeDocument/2006/math">
                    <m:r>
                      <a:rPr lang="en-US" altLang="ko-KR" sz="1800" b="1" i="1" dirty="0">
                        <a:latin typeface="Cambria Math" panose="02040503050406030204" pitchFamily="18" charset="0"/>
                      </a:rPr>
                      <m:t>𝑹𝑲</m:t>
                    </m:r>
                  </m:oMath>
                </a14:m>
                <a:r>
                  <a:rPr lang="en-US" altLang="ko-Kore-KR" sz="1800" b="1" dirty="0"/>
                  <a:t> </a:t>
                </a:r>
                <a:r>
                  <a:rPr lang="ko-Kore-KR" altLang="en-US" sz="1800" dirty="0"/>
                  <a:t>찾기</a:t>
                </a:r>
                <a:endParaRPr lang="en-US" altLang="ko-Kore-KR" sz="1800" dirty="0"/>
              </a:p>
              <a:p>
                <a:pPr marL="914400" lvl="1" indent="-457200">
                  <a:buAutoNum type="arabicPeriod"/>
                </a:pPr>
                <a:r>
                  <a:rPr lang="en-US" altLang="ko-Kore-KR" sz="1800" dirty="0"/>
                  <a:t>Speck</a:t>
                </a:r>
                <a:r>
                  <a:rPr lang="ko-Kore-KR" altLang="en-US" sz="1800" dirty="0"/>
                  <a:t>의 경우</a:t>
                </a:r>
                <a:r>
                  <a:rPr lang="en-US" altLang="ko-Kore-KR" sz="1800" dirty="0"/>
                  <a:t>, </a:t>
                </a:r>
                <a:r>
                  <a:rPr lang="en-US" altLang="ko-KR" sz="1800" dirty="0"/>
                  <a:t>2</a:t>
                </a:r>
                <a:r>
                  <a:rPr lang="ko-KR" altLang="en-US" sz="1800" dirty="0"/>
                  <a:t> 라운드에 해당하는 라운드키를 알면 전체 키를 찾을 수 있으므로</a:t>
                </a:r>
                <a:r>
                  <a:rPr lang="en-US" altLang="ko-KR" sz="1800" dirty="0"/>
                  <a:t>,</a:t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ko-KR" altLang="en-US" sz="1800" dirty="0"/>
                  <a:t>라운드에 대해서도 반복 </a:t>
                </a:r>
                <a:r>
                  <a:rPr lang="en-US" altLang="ko-KR" sz="18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라운드 암호문 쌍을 가지고 동일 과정 반복</a:t>
                </a:r>
                <a:r>
                  <a:rPr lang="en-US" altLang="ko-KR" sz="1800" dirty="0"/>
                  <a:t>)</a:t>
                </a:r>
              </a:p>
              <a:p>
                <a:pPr marL="914400" lvl="1" indent="-457200">
                  <a:buAutoNum type="arabicPeriod"/>
                </a:pPr>
                <a:endParaRPr lang="en-US" altLang="ko-KR" sz="2000" dirty="0"/>
              </a:p>
              <a:p>
                <a:r>
                  <a:rPr lang="ko-KR" altLang="en-US" sz="2000" b="1" dirty="0"/>
                  <a:t>공격자가 알아야 하는 정보</a:t>
                </a:r>
                <a:endParaRPr lang="en-US" altLang="ko-KR" sz="2000" b="1" dirty="0"/>
              </a:p>
              <a:p>
                <a:pPr lvl="1"/>
                <a:r>
                  <a:rPr lang="ko-KR" altLang="en-US" sz="1800" dirty="0"/>
                  <a:t>차분을 만족하는 </a:t>
                </a:r>
                <a:r>
                  <a:rPr lang="ko-KR" altLang="en-US" sz="1800" dirty="0" err="1"/>
                  <a:t>평문</a:t>
                </a:r>
                <a:r>
                  <a:rPr lang="ko-KR" altLang="en-US" sz="1800" dirty="0"/>
                  <a:t> 쌍 </a:t>
                </a:r>
                <a:r>
                  <a:rPr lang="en-US" altLang="ko-KR" sz="1800" dirty="0"/>
                  <a:t>(distinguisher)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ko-KR" altLang="en-US" sz="1800" dirty="0"/>
                  <a:t>라운드의 암호문 쌍</a:t>
                </a:r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라운드의 차분</a:t>
                </a:r>
                <a:endParaRPr lang="en-US" altLang="ko-Kore-KR" sz="1800" dirty="0"/>
              </a:p>
              <a:p>
                <a:pPr marL="914400" lvl="1" indent="-457200">
                  <a:buAutoNum type="arabicPeriod"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675428B-2AF1-3E66-BB33-7B105FB40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715" y="3325812"/>
            <a:ext cx="1980418" cy="3140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D3A4D-8CFB-9AB8-805A-6F564868EBA7}"/>
              </a:ext>
            </a:extLst>
          </p:cNvPr>
          <p:cNvSpPr txBox="1"/>
          <p:nvPr/>
        </p:nvSpPr>
        <p:spPr>
          <a:xfrm>
            <a:off x="9703764" y="2987258"/>
            <a:ext cx="165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Speck </a:t>
            </a:r>
            <a:r>
              <a:rPr kumimoji="1" lang="ko-Kore-KR" altLang="en-US" sz="1600" dirty="0"/>
              <a:t>키스케줄</a:t>
            </a:r>
          </a:p>
        </p:txBody>
      </p:sp>
    </p:spTree>
    <p:extLst>
      <p:ext uri="{BB962C8B-B14F-4D97-AF65-F5344CB8AC3E}">
        <p14:creationId xmlns:p14="http://schemas.microsoft.com/office/powerpoint/2010/main" val="378638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Distinguisher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2000" b="1" dirty="0">
                <a:latin typeface="+mn-ea"/>
                <a:sym typeface="Wingdings" pitchFamily="2" charset="2"/>
              </a:rPr>
              <a:t>차분 분석을 위해서는 차분을 만족하는 </a:t>
            </a:r>
            <a:r>
              <a:rPr lang="ko-KR" altLang="en-US" sz="2000" b="1" dirty="0" err="1">
                <a:latin typeface="+mn-ea"/>
                <a:sym typeface="Wingdings" pitchFamily="2" charset="2"/>
              </a:rPr>
              <a:t>평문</a:t>
            </a:r>
            <a:r>
              <a:rPr lang="ko-KR" altLang="en-US" sz="2000" b="1" dirty="0">
                <a:latin typeface="+mn-ea"/>
                <a:sym typeface="Wingdings" pitchFamily="2" charset="2"/>
              </a:rPr>
              <a:t> 쌍을 찾아야함 </a:t>
            </a:r>
            <a:r>
              <a:rPr lang="en-US" altLang="ko-KR" sz="2000" b="1" dirty="0">
                <a:latin typeface="+mn-ea"/>
                <a:sym typeface="Wingdings" pitchFamily="2" charset="2"/>
              </a:rPr>
              <a:t>(Step2)</a:t>
            </a:r>
          </a:p>
          <a:p>
            <a:pPr lvl="1"/>
            <a:r>
              <a:rPr lang="ko-KR" altLang="en-US" sz="1800" dirty="0">
                <a:latin typeface="+mn-ea"/>
                <a:sym typeface="Wingdings" pitchFamily="2" charset="2"/>
              </a:rPr>
              <a:t>이를 위해 </a:t>
            </a:r>
            <a:r>
              <a:rPr lang="en-US" altLang="ko-KR" sz="1800" dirty="0">
                <a:latin typeface="+mn-ea"/>
                <a:sym typeface="Wingdings" pitchFamily="2" charset="2"/>
              </a:rPr>
              <a:t>Neural Distinguisher </a:t>
            </a:r>
            <a:r>
              <a:rPr lang="ko-KR" altLang="en-US" sz="1800" dirty="0">
                <a:latin typeface="+mn-ea"/>
                <a:sym typeface="Wingdings" pitchFamily="2" charset="2"/>
              </a:rPr>
              <a:t>사용</a:t>
            </a:r>
            <a:endParaRPr lang="en-US" altLang="ko-KR" sz="1800" dirty="0">
              <a:latin typeface="+mn-ea"/>
              <a:sym typeface="Wingdings" pitchFamily="2" charset="2"/>
            </a:endParaRPr>
          </a:p>
          <a:p>
            <a:pPr lvl="1"/>
            <a:r>
              <a:rPr lang="en-US" altLang="ko-KR" sz="1800" dirty="0">
                <a:latin typeface="+mn-ea"/>
                <a:sym typeface="Wingdings" pitchFamily="2" charset="2"/>
              </a:rPr>
              <a:t>Random vs </a:t>
            </a:r>
            <a:r>
              <a:rPr lang="ko-KR" altLang="en-US" sz="1800" dirty="0">
                <a:latin typeface="+mn-ea"/>
                <a:sym typeface="Wingdings" pitchFamily="2" charset="2"/>
              </a:rPr>
              <a:t>암호문 쌍을 구별</a:t>
            </a:r>
            <a:endParaRPr lang="en-US" altLang="ko-KR" sz="1800" dirty="0">
              <a:latin typeface="+mn-ea"/>
              <a:sym typeface="Wingdings" pitchFamily="2" charset="2"/>
            </a:endParaRPr>
          </a:p>
          <a:p>
            <a:r>
              <a:rPr lang="en-US" altLang="ko-KR" sz="2000" b="1" dirty="0">
                <a:latin typeface="+mn-ea"/>
                <a:sym typeface="Wingdings" pitchFamily="2" charset="2"/>
              </a:rPr>
              <a:t>Random</a:t>
            </a:r>
            <a:r>
              <a:rPr lang="ko-KR" altLang="en-US" sz="2000" b="1" dirty="0">
                <a:latin typeface="+mn-ea"/>
                <a:sym typeface="Wingdings" pitchFamily="2" charset="2"/>
              </a:rPr>
              <a:t>과 암호문 쌍을 구별하는 이유</a:t>
            </a:r>
            <a:endParaRPr lang="en-US" altLang="ko-KR" sz="2000" b="1" dirty="0">
              <a:latin typeface="+mn-ea"/>
              <a:sym typeface="Wingdings" pitchFamily="2" charset="2"/>
            </a:endParaRPr>
          </a:p>
          <a:p>
            <a:pPr lvl="1"/>
            <a:r>
              <a:rPr lang="ko-KR" altLang="en-US" sz="1800" dirty="0">
                <a:sym typeface="Wingdings" pitchFamily="2" charset="2"/>
              </a:rPr>
              <a:t>이상적인 암호는 특정 차분을 만족하지 않고 랜덤 확률이 됨</a:t>
            </a:r>
            <a:endParaRPr lang="en-US" altLang="ko-KR" sz="1800" dirty="0">
              <a:sym typeface="Wingdings" pitchFamily="2" charset="2"/>
            </a:endParaRPr>
          </a:p>
          <a:p>
            <a:pPr lvl="1"/>
            <a:r>
              <a:rPr lang="ko-KR" altLang="en-US" sz="1800" dirty="0">
                <a:sym typeface="Wingdings" pitchFamily="2" charset="2"/>
              </a:rPr>
              <a:t>특정 차분을 가지는 경우를 암호문 쌍으로 구별하고 이를 </a:t>
            </a:r>
            <a:r>
              <a:rPr lang="en-US" altLang="ko-KR" sz="1800" dirty="0">
                <a:sym typeface="Wingdings" pitchFamily="2" charset="2"/>
              </a:rPr>
              <a:t>distinguisher</a:t>
            </a:r>
            <a:r>
              <a:rPr lang="ko-KR" altLang="en-US" sz="1800" dirty="0">
                <a:sym typeface="Wingdings" pitchFamily="2" charset="2"/>
              </a:rPr>
              <a:t>로 사용하기 위함</a:t>
            </a:r>
            <a:endParaRPr lang="en-US" altLang="ko-KR" sz="1800" b="1" dirty="0"/>
          </a:p>
          <a:p>
            <a:r>
              <a:rPr lang="ko-KR" altLang="en-US" sz="2000" b="1" dirty="0" err="1"/>
              <a:t>딥러닝을</a:t>
            </a:r>
            <a:r>
              <a:rPr lang="ko-KR" altLang="en-US" sz="2000" b="1" dirty="0"/>
              <a:t> 통한 분류 작업을 수행하여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분류 확률을 계산</a:t>
            </a:r>
            <a:endParaRPr lang="en-US" altLang="ko-KR" sz="2000" b="1" dirty="0"/>
          </a:p>
          <a:p>
            <a:pPr lvl="1"/>
            <a:r>
              <a:rPr lang="ko-KR" altLang="en-US" sz="1800" dirty="0">
                <a:sym typeface="Wingdings" pitchFamily="2" charset="2"/>
              </a:rPr>
              <a:t>분류되는 클래스</a:t>
            </a:r>
            <a:r>
              <a:rPr lang="en-US" altLang="ko-KR" sz="1800" dirty="0">
                <a:sym typeface="Wingdings" pitchFamily="2" charset="2"/>
              </a:rPr>
              <a:t> / random</a:t>
            </a:r>
            <a:r>
              <a:rPr lang="ko-KR" altLang="en-US" sz="1800" dirty="0">
                <a:sym typeface="Wingdings" pitchFamily="2" charset="2"/>
              </a:rPr>
              <a:t>인지 아닌지를 고려 </a:t>
            </a:r>
            <a:r>
              <a:rPr lang="en-US" altLang="ko-KR" sz="1800" dirty="0">
                <a:sym typeface="Wingdings" pitchFamily="2" charset="2"/>
              </a:rPr>
              <a:t>(Distinguisher </a:t>
            </a:r>
            <a:r>
              <a:rPr lang="ko-KR" altLang="en-US" sz="1800" dirty="0">
                <a:sym typeface="Wingdings" pitchFamily="2" charset="2"/>
              </a:rPr>
              <a:t>로 사용할지 판단</a:t>
            </a:r>
            <a:r>
              <a:rPr lang="en-US" altLang="ko-KR" sz="1800" dirty="0">
                <a:sym typeface="Wingdings" pitchFamily="2" charset="2"/>
              </a:rPr>
              <a:t>)</a:t>
            </a:r>
          </a:p>
          <a:p>
            <a:pPr lvl="1"/>
            <a:endParaRPr lang="en-US" altLang="ko-KR" sz="16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98C0E5-038E-D881-5969-225424EDC820}"/>
              </a:ext>
            </a:extLst>
          </p:cNvPr>
          <p:cNvGrpSpPr/>
          <p:nvPr/>
        </p:nvGrpSpPr>
        <p:grpSpPr>
          <a:xfrm>
            <a:off x="2248428" y="4356171"/>
            <a:ext cx="7551737" cy="2098448"/>
            <a:chOff x="2248428" y="4652505"/>
            <a:chExt cx="7551737" cy="20984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3B8ED7-7FF2-59F1-58E9-4EFF6D812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1633" y="4652505"/>
              <a:ext cx="5528733" cy="13608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ED03BF-38BD-73CD-0EA0-8014B600DDED}"/>
                </a:ext>
              </a:extLst>
            </p:cNvPr>
            <p:cNvSpPr txBox="1"/>
            <p:nvPr/>
          </p:nvSpPr>
          <p:spPr>
            <a:xfrm>
              <a:off x="2248428" y="6104622"/>
              <a:ext cx="755173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ko-Kore-KR" sz="1200" dirty="0" err="1"/>
                <a:t>Baksi</a:t>
              </a:r>
              <a:r>
                <a:rPr lang="en" altLang="ko-Kore-KR" sz="1200" dirty="0"/>
                <a:t>, </a:t>
              </a:r>
              <a:r>
                <a:rPr lang="en" altLang="ko-Kore-KR" sz="1200" dirty="0" err="1"/>
                <a:t>Anubhab</a:t>
              </a:r>
              <a:r>
                <a:rPr lang="en" altLang="ko-Kore-KR" sz="1200" dirty="0"/>
                <a:t>. "Machine Learning-Assisted Differential Distinguishers for Lightweight Ciphers." </a:t>
              </a:r>
              <a:r>
                <a:rPr lang="en" altLang="ko-Kore-KR" sz="1200" i="1" dirty="0"/>
                <a:t>Classical and Physical Security of Symmetric Key Cryptographic Algorithms</a:t>
              </a:r>
              <a:r>
                <a:rPr lang="en" altLang="ko-Kore-KR" sz="1200" dirty="0"/>
                <a:t>. Springer, Singapore, 2022. 141-162.</a:t>
              </a:r>
              <a:endParaRPr kumimoji="1" lang="en-US" altLang="ko-Kore-KR" sz="1200" dirty="0"/>
            </a:p>
            <a:p>
              <a:pPr algn="ctr"/>
              <a:r>
                <a:rPr kumimoji="1" lang="ko-Kore-KR" altLang="en-US" sz="1200" dirty="0"/>
                <a:t>해당 논문 참고했습니다</a:t>
              </a:r>
              <a:r>
                <a:rPr kumimoji="1" lang="en-US" altLang="ko-Kore-KR" sz="1200" dirty="0"/>
                <a:t>.</a:t>
              </a:r>
              <a:r>
                <a:rPr kumimoji="1" lang="en-US" altLang="ko-KR" sz="1200" dirty="0"/>
                <a:t>.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3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E569-0FD9-0366-95FC-DEEB0F84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Neural Distinguisher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69CBA2-65D3-B16B-C1E7-C8A6AFC8107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76037" cy="50577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20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ko-KR" altLang="en-US" sz="2000" b="1" dirty="0">
                    <a:sym typeface="Wingdings" pitchFamily="2" charset="2"/>
                  </a:rPr>
                  <a:t>개의 입력 차분을 사용할 경우에 대한 분류 확률 구함</a:t>
                </a:r>
                <a:endParaRPr lang="en-US" altLang="ko-KR" sz="2000" b="1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altLang="ko-KR" sz="2000" b="1" dirty="0">
                    <a:sym typeface="Wingdings" pitchFamily="2" charset="2"/>
                  </a:rPr>
                  <a:t> &gt; 1 (multiple input differences)</a:t>
                </a:r>
              </a:p>
              <a:p>
                <a:pPr lvl="2"/>
                <a:r>
                  <a:rPr lang="en-US" altLang="ko-KR" sz="1800" b="1" dirty="0">
                    <a:sym typeface="Wingdings" pitchFamily="2" charset="2"/>
                  </a:rPr>
                  <a:t>Input data </a:t>
                </a:r>
                <a:r>
                  <a:rPr lang="en-US" altLang="ko-KR" sz="1800" dirty="0">
                    <a:sym typeface="Wingdings" pitchFamily="2" charset="2"/>
                  </a:rPr>
                  <a:t>: </a:t>
                </a:r>
                <a:r>
                  <a:rPr lang="ko-KR" altLang="en-US" sz="1800" dirty="0">
                    <a:sym typeface="Wingdings" pitchFamily="2" charset="2"/>
                  </a:rPr>
                  <a:t>여러 입력 차분을 갖는 </a:t>
                </a:r>
                <a:r>
                  <a:rPr lang="ko-KR" altLang="en-US" sz="1800" dirty="0" err="1">
                    <a:sym typeface="Wingdings" pitchFamily="2" charset="2"/>
                  </a:rPr>
                  <a:t>평문</a:t>
                </a:r>
                <a:r>
                  <a:rPr lang="ko-KR" altLang="en-US" sz="1800" dirty="0">
                    <a:sym typeface="Wingdings" pitchFamily="2" charset="2"/>
                  </a:rPr>
                  <a:t> 쌍들을 암호화 한 </a:t>
                </a:r>
                <a:r>
                  <a:rPr lang="en-US" altLang="ko-KR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sz="1800" dirty="0">
                    <a:sym typeface="Wingdings" pitchFamily="2" charset="2"/>
                  </a:rPr>
                  <a:t>) :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r>
                  <a:rPr lang="ko-KR" altLang="en-US" sz="1800" dirty="0">
                    <a:sym typeface="Wingdings" pitchFamily="2" charset="2"/>
                  </a:rPr>
                  <a:t>는 랜덤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 lvl="2"/>
                <a:r>
                  <a:rPr lang="en-US" altLang="ko-KR" sz="1800" b="1" dirty="0">
                    <a:sym typeface="Wingdings" pitchFamily="2" charset="2"/>
                  </a:rPr>
                  <a:t>Label</a:t>
                </a:r>
                <a:r>
                  <a:rPr lang="en-US" altLang="ko-KR" sz="1800" dirty="0">
                    <a:sym typeface="Wingdings" pitchFamily="2" charset="2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lang="ko-KR" altLang="en-US" sz="1800" dirty="0">
                    <a:sym typeface="Wingdings" pitchFamily="2" charset="2"/>
                  </a:rPr>
                  <a:t>개의 입력 차분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 lvl="2"/>
                <a:r>
                  <a:rPr lang="en-US" altLang="ko-KR" sz="1800" b="1" dirty="0">
                    <a:sym typeface="Wingdings" pitchFamily="2" charset="2"/>
                  </a:rPr>
                  <a:t>Distinguisher</a:t>
                </a:r>
                <a:r>
                  <a:rPr lang="en-US" altLang="ko-KR" sz="1800" dirty="0">
                    <a:sym typeface="Wingdings" pitchFamily="2" charset="2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800" dirty="0">
                    <a:sym typeface="Wingdings" pitchFamily="2" charset="2"/>
                  </a:rPr>
                  <a:t> </a:t>
                </a:r>
                <a:r>
                  <a:rPr lang="ko-KR" altLang="en-US" sz="1800" dirty="0">
                    <a:sym typeface="Wingdings" pitchFamily="2" charset="2"/>
                  </a:rPr>
                  <a:t>이상 </a:t>
                </a:r>
                <a:r>
                  <a:rPr lang="en-US" altLang="ko-KR" sz="1800" dirty="0">
                    <a:sym typeface="Wingdings" pitchFamily="2" charset="2"/>
                  </a:rPr>
                  <a:t> </a:t>
                </a:r>
                <a:r>
                  <a:rPr lang="ko-KR" altLang="en-US" sz="1800" dirty="0">
                    <a:sym typeface="Wingdings" pitchFamily="2" charset="2"/>
                  </a:rPr>
                  <a:t>특정 입력 차분</a:t>
                </a:r>
                <a:r>
                  <a:rPr lang="en-US" altLang="ko-KR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ko-KR" altLang="en-US" sz="1800" dirty="0">
                    <a:sym typeface="Wingdings" pitchFamily="2" charset="2"/>
                  </a:rPr>
                  <a:t>클래스 중 하나</a:t>
                </a:r>
                <a:r>
                  <a:rPr lang="en-US" altLang="ko-KR" sz="1800" dirty="0">
                    <a:sym typeface="Wingdings" pitchFamily="2" charset="2"/>
                  </a:rPr>
                  <a:t>)</a:t>
                </a:r>
                <a:r>
                  <a:rPr lang="ko-KR" altLang="en-US" sz="1800" dirty="0">
                    <a:sym typeface="Wingdings" pitchFamily="2" charset="2"/>
                  </a:rPr>
                  <a:t>을 가지는 것이므로 </a:t>
                </a:r>
                <a:r>
                  <a:rPr lang="en-US" altLang="ko-KR" sz="1800" dirty="0">
                    <a:sym typeface="Wingdings" pitchFamily="2" charset="2"/>
                  </a:rPr>
                  <a:t>Distinguisher</a:t>
                </a:r>
                <a:r>
                  <a:rPr lang="ko-KR" altLang="en-US" sz="1800" dirty="0">
                    <a:sym typeface="Wingdings" pitchFamily="2" charset="2"/>
                  </a:rPr>
                  <a:t>로 사용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 lvl="2"/>
                <a:r>
                  <a:rPr lang="en-US" altLang="ko-KR" sz="1800" b="1" dirty="0">
                    <a:sym typeface="Wingdings" pitchFamily="2" charset="2"/>
                  </a:rPr>
                  <a:t>Random</a:t>
                </a:r>
                <a:r>
                  <a:rPr lang="ko-KR" altLang="en-US" sz="1800" dirty="0">
                    <a:sym typeface="Wingdings" pitchFamily="2" charset="2"/>
                  </a:rPr>
                  <a:t> </a:t>
                </a:r>
                <a:r>
                  <a:rPr lang="en-US" altLang="ko-KR" sz="1800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>
                    <a:sym typeface="Wingdings" pitchFamily="2" charset="2"/>
                  </a:rPr>
                  <a:t> Distinguisher </a:t>
                </a:r>
                <a:r>
                  <a:rPr lang="ko-KR" altLang="en-US" sz="1800" dirty="0">
                    <a:sym typeface="Wingdings" pitchFamily="2" charset="2"/>
                  </a:rPr>
                  <a:t>가 아니므로 버림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 lvl="2"/>
                <a:endParaRPr lang="en-US" altLang="ko-KR" sz="18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altLang="ko-KR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</m:t>
                    </m:r>
                  </m:oMath>
                </a14:m>
                <a:r>
                  <a:rPr lang="en-US" altLang="ko-KR" sz="2000" b="1" dirty="0">
                    <a:sym typeface="Wingdings" pitchFamily="2" charset="2"/>
                  </a:rPr>
                  <a:t> 1 (one input difference)</a:t>
                </a:r>
              </a:p>
              <a:p>
                <a:pPr lvl="2"/>
                <a:r>
                  <a:rPr lang="en-US" altLang="ko-KR" sz="1800" b="1" dirty="0">
                    <a:sym typeface="Wingdings" pitchFamily="2" charset="2"/>
                  </a:rPr>
                  <a:t>Input data</a:t>
                </a:r>
                <a:r>
                  <a:rPr lang="en-US" altLang="ko-KR" sz="1800" dirty="0">
                    <a:sym typeface="Wingdings" pitchFamily="2" charset="2"/>
                  </a:rPr>
                  <a:t> : </a:t>
                </a:r>
                <a:r>
                  <a:rPr lang="ko-KR" altLang="en-US" sz="1800" dirty="0">
                    <a:sym typeface="Wingdings" pitchFamily="2" charset="2"/>
                  </a:rPr>
                  <a:t>하나의 입력 차분을 갖는 </a:t>
                </a:r>
                <a:r>
                  <a:rPr lang="ko-KR" altLang="en-US" sz="1800" dirty="0" err="1">
                    <a:sym typeface="Wingdings" pitchFamily="2" charset="2"/>
                  </a:rPr>
                  <a:t>평문</a:t>
                </a:r>
                <a:r>
                  <a:rPr lang="ko-KR" altLang="en-US" sz="1800" dirty="0">
                    <a:sym typeface="Wingdings" pitchFamily="2" charset="2"/>
                  </a:rPr>
                  <a:t> 쌍들을 암호화 한 </a:t>
                </a:r>
                <a:r>
                  <a:rPr lang="en-US" altLang="ko-KR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sz="1800" dirty="0">
                    <a:sym typeface="Wingdings" pitchFamily="2" charset="2"/>
                  </a:rPr>
                  <a:t>) : 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r>
                  <a:rPr lang="ko-KR" altLang="en-US" sz="1800" dirty="0">
                    <a:sym typeface="Wingdings" pitchFamily="2" charset="2"/>
                  </a:rPr>
                  <a:t>는 랜덤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 lvl="2"/>
                <a:r>
                  <a:rPr lang="en-US" altLang="ko-KR" sz="1800" b="1" dirty="0">
                    <a:sym typeface="Wingdings" pitchFamily="2" charset="2"/>
                  </a:rPr>
                  <a:t>Label</a:t>
                </a:r>
                <a:r>
                  <a:rPr lang="en-US" altLang="ko-KR" sz="1800" dirty="0">
                    <a:sym typeface="Wingdings" pitchFamily="2" charset="2"/>
                  </a:rPr>
                  <a:t> : 0</a:t>
                </a:r>
                <a:r>
                  <a:rPr lang="ko-KR" altLang="en-US" sz="1800" dirty="0">
                    <a:sym typeface="Wingdings" pitchFamily="2" charset="2"/>
                  </a:rPr>
                  <a:t> </a:t>
                </a:r>
                <a:r>
                  <a:rPr lang="en-US" altLang="ko-KR" sz="1800" dirty="0">
                    <a:sym typeface="Wingdings" pitchFamily="2" charset="2"/>
                  </a:rPr>
                  <a:t>or 1 (random or input difference)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 lvl="2"/>
                <a:r>
                  <a:rPr lang="en-US" altLang="ko-KR" sz="1800" b="1" dirty="0">
                    <a:sym typeface="Wingdings" pitchFamily="2" charset="2"/>
                  </a:rPr>
                  <a:t>Distinguisher</a:t>
                </a:r>
                <a:r>
                  <a:rPr lang="en-US" altLang="ko-KR" sz="1800" dirty="0">
                    <a:sym typeface="Wingdings" pitchFamily="2" charset="2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800" dirty="0">
                    <a:sym typeface="Wingdings" pitchFamily="2" charset="2"/>
                  </a:rPr>
                  <a:t> </a:t>
                </a:r>
                <a:r>
                  <a:rPr lang="ko-KR" altLang="en-US" sz="1800" dirty="0">
                    <a:sym typeface="Wingdings" pitchFamily="2" charset="2"/>
                  </a:rPr>
                  <a:t>이상 </a:t>
                </a:r>
                <a:r>
                  <a:rPr lang="en-US" altLang="ko-KR" sz="1800" dirty="0">
                    <a:sym typeface="Wingdings" pitchFamily="2" charset="2"/>
                  </a:rPr>
                  <a:t> Distinguisher</a:t>
                </a:r>
                <a:r>
                  <a:rPr lang="ko-KR" altLang="en-US" sz="1800" dirty="0">
                    <a:sym typeface="Wingdings" pitchFamily="2" charset="2"/>
                  </a:rPr>
                  <a:t>로 사용</a:t>
                </a:r>
                <a:endParaRPr lang="en-US" altLang="ko-KR" sz="1800" dirty="0">
                  <a:sym typeface="Wingdings" pitchFamily="2" charset="2"/>
                </a:endParaRPr>
              </a:p>
              <a:p>
                <a:pPr lvl="2"/>
                <a:r>
                  <a:rPr lang="en-US" altLang="ko-KR" sz="1800" b="1" dirty="0">
                    <a:sym typeface="Wingdings" pitchFamily="2" charset="2"/>
                  </a:rPr>
                  <a:t>Random</a:t>
                </a:r>
                <a:r>
                  <a:rPr lang="ko-KR" altLang="en-US" sz="1800" dirty="0">
                    <a:sym typeface="Wingdings" pitchFamily="2" charset="2"/>
                  </a:rPr>
                  <a:t> </a:t>
                </a:r>
                <a:r>
                  <a:rPr lang="en-US" altLang="ko-KR" sz="1800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en-US" altLang="ko-KR" sz="1800" dirty="0">
                    <a:sym typeface="Wingdings" pitchFamily="2" charset="2"/>
                  </a:rPr>
                  <a:t> Distinguisher </a:t>
                </a:r>
                <a:r>
                  <a:rPr lang="ko-KR" altLang="en-US" sz="1800" dirty="0">
                    <a:sym typeface="Wingdings" pitchFamily="2" charset="2"/>
                  </a:rPr>
                  <a:t>가 아니므로 버림</a:t>
                </a:r>
                <a:endParaRPr lang="en-US" altLang="ko-KR" sz="1800" dirty="0">
                  <a:sym typeface="Wingdings" pitchFamily="2" charset="2"/>
                </a:endParaRPr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69CBA2-65D3-B16B-C1E7-C8A6AFC810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76037" cy="5057775"/>
              </a:xfrm>
              <a:blipFill>
                <a:blip r:embed="rId2"/>
                <a:stretch>
                  <a:fillRect l="-442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44229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1707</Words>
  <Application>Microsoft Macintosh PowerPoint</Application>
  <PresentationFormat>와이드스크린</PresentationFormat>
  <Paragraphs>205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CryptoCraft 테마</vt:lpstr>
      <vt:lpstr>제목 테마</vt:lpstr>
      <vt:lpstr>Differential Cryptanalysis using QNN</vt:lpstr>
      <vt:lpstr>PowerPoint 프레젠테이션</vt:lpstr>
      <vt:lpstr>Differential Cryptanalysis</vt:lpstr>
      <vt:lpstr>Differential Cryptanalysis</vt:lpstr>
      <vt:lpstr>Differential Cryptanalysis</vt:lpstr>
      <vt:lpstr>Differential Cryptanalysis</vt:lpstr>
      <vt:lpstr>Differential Cryptanalysis</vt:lpstr>
      <vt:lpstr>Neural Distinguisher</vt:lpstr>
      <vt:lpstr>Neural Distinguisher</vt:lpstr>
      <vt:lpstr>Neural Distinguisher</vt:lpstr>
      <vt:lpstr>Neural Distinguisher</vt:lpstr>
      <vt:lpstr>Quantum Neural Distinguisher</vt:lpstr>
      <vt:lpstr>Quantum Neural Distinguisher</vt:lpstr>
      <vt:lpstr>Quantum Neural Distinguisher</vt:lpstr>
      <vt:lpstr>Quantum Neural Distinguisher</vt:lpstr>
      <vt:lpstr>Quantum Neural Distinguisher</vt:lpstr>
      <vt:lpstr>Quantum Neural Distinguisher</vt:lpstr>
      <vt:lpstr>향후 작업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166</cp:revision>
  <dcterms:created xsi:type="dcterms:W3CDTF">2019-03-05T04:29:07Z</dcterms:created>
  <dcterms:modified xsi:type="dcterms:W3CDTF">2022-06-05T15:18:18Z</dcterms:modified>
</cp:coreProperties>
</file>