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8" r:id="rId2"/>
    <p:sldId id="259" r:id="rId3"/>
    <p:sldId id="286" r:id="rId4"/>
    <p:sldId id="294" r:id="rId5"/>
    <p:sldId id="295" r:id="rId6"/>
    <p:sldId id="289" r:id="rId7"/>
    <p:sldId id="288" r:id="rId8"/>
    <p:sldId id="302" r:id="rId9"/>
    <p:sldId id="285" r:id="rId10"/>
    <p:sldId id="292" r:id="rId11"/>
    <p:sldId id="298" r:id="rId12"/>
    <p:sldId id="301" r:id="rId13"/>
    <p:sldId id="299" r:id="rId14"/>
    <p:sldId id="300" r:id="rId15"/>
    <p:sldId id="297" r:id="rId16"/>
    <p:sldId id="260" r:id="rId17"/>
  </p:sldIdLst>
  <p:sldSz cx="12192000" cy="6858000"/>
  <p:notesSz cx="6858000" cy="9144000"/>
  <p:embeddedFontLst>
    <p:embeddedFont>
      <p:font typeface="맑은 고딕" panose="020B0503020000020004" pitchFamily="34" charset="-127"/>
      <p:regular r:id="rId19"/>
      <p:bold r:id="rId20"/>
    </p:embeddedFont>
    <p:embeddedFont>
      <p:font typeface="NanumSquare_ac" panose="020B0600000101010101" pitchFamily="34" charset="-127"/>
      <p:regular r:id="rId21"/>
    </p:embeddedFont>
    <p:embeddedFont>
      <p:font typeface="NanumSquare_ac Bold" panose="020B0600000101010101" pitchFamily="34" charset="-127"/>
      <p:bold r:id="rId22"/>
    </p:embeddedFont>
    <p:embeddedFont>
      <p:font typeface="나눔스퀘어_ac" panose="020B0600000101010101" pitchFamily="34" charset="-127"/>
      <p:regular r:id="rId23"/>
      <p:bold r:id="rId24"/>
      <p:italic r:id="rId25"/>
      <p:boldItalic r:id="rId26"/>
    </p:embeddedFont>
    <p:embeddedFont>
      <p:font typeface="나눔스퀘어_ac Bold" panose="020B0600000101010101" pitchFamily="34" charset="-127"/>
      <p:bold r:id="rId27"/>
    </p:embeddedFont>
    <p:embeddedFont>
      <p:font typeface="나눔스퀘어_ac ExtraBold" panose="020B0600000101010101" pitchFamily="34" charset="-127"/>
      <p:regular r:id="rId28"/>
      <p:bold r:id="rId29"/>
      <p:italic r:id="rId30"/>
      <p:boldItalic r:id="rId31"/>
    </p:embeddedFont>
    <p:embeddedFont>
      <p:font typeface="Cambria Math" panose="02040503050406030204" pitchFamily="18" charset="0"/>
      <p:regular r:id="rId3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056" autoAdjust="0"/>
    <p:restoredTop sz="87544" autoAdjust="0"/>
  </p:normalViewPr>
  <p:slideViewPr>
    <p:cSldViewPr snapToGrid="0">
      <p:cViewPr varScale="1">
        <p:scale>
          <a:sx n="128" d="100"/>
          <a:sy n="128" d="100"/>
        </p:scale>
        <p:origin x="2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8828C-5788-4E04-9FD4-1FBA79A34E9E}" type="datetimeFigureOut">
              <a:rPr lang="ko-KR" altLang="en-US" smtClean="0"/>
              <a:t>2022. 5. 2.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78760-119B-44DD-AF60-8D132A330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433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155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837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29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366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075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365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939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261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3744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82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0283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4457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982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352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334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rypto.modoo.at/" TargetMode="Externa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2022. 5. 2.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66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2022. 5. 2.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9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2022. 5. 2.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79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41757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514920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5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2022. 5. 2.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48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2022. 5. 2.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55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2022. 5. 2.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71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2022. 5. 2.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2022. 5. 2.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47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2022. 5. 2.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99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2022. 5. 2.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98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2022. 5. 2.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27DBA-0F48-474D-80D4-CDE52096A71A}" type="datetimeFigureOut">
              <a:rPr lang="ko-KR" altLang="en-US" smtClean="0"/>
              <a:t>2022. 5. 2.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59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Oi9VN4K4M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84105" y="1041400"/>
            <a:ext cx="8403773" cy="2387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SDES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암호 분석 실험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84104" y="4309947"/>
            <a:ext cx="8403774" cy="16557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임세진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" altLang="ko-KR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3"/>
              </a:rPr>
              <a:t>https://youtu.be/EOi9VN4K4M8</a:t>
            </a:r>
            <a:endParaRPr lang="en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8673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04.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하이퍼파라미터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튜닝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6F707965-7A11-5EDC-B0B0-BFB9EC431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306052"/>
              </p:ext>
            </p:extLst>
          </p:nvPr>
        </p:nvGraphicFramePr>
        <p:xfrm>
          <a:off x="1751335" y="1860549"/>
          <a:ext cx="8689329" cy="4111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760">
                  <a:extLst>
                    <a:ext uri="{9D8B030D-6E8A-4147-A177-3AD203B41FA5}">
                      <a16:colId xmlns:a16="http://schemas.microsoft.com/office/drawing/2014/main" val="453776472"/>
                    </a:ext>
                  </a:extLst>
                </a:gridCol>
                <a:gridCol w="2393523">
                  <a:extLst>
                    <a:ext uri="{9D8B030D-6E8A-4147-A177-3AD203B41FA5}">
                      <a16:colId xmlns:a16="http://schemas.microsoft.com/office/drawing/2014/main" val="1914001290"/>
                    </a:ext>
                  </a:extLst>
                </a:gridCol>
                <a:gridCol w="2393523">
                  <a:extLst>
                    <a:ext uri="{9D8B030D-6E8A-4147-A177-3AD203B41FA5}">
                      <a16:colId xmlns:a16="http://schemas.microsoft.com/office/drawing/2014/main" val="1193534901"/>
                    </a:ext>
                  </a:extLst>
                </a:gridCol>
                <a:gridCol w="2393523">
                  <a:extLst>
                    <a:ext uri="{9D8B030D-6E8A-4147-A177-3AD203B41FA5}">
                      <a16:colId xmlns:a16="http://schemas.microsoft.com/office/drawing/2014/main" val="316021568"/>
                    </a:ext>
                  </a:extLst>
                </a:gridCol>
              </a:tblGrid>
              <a:tr h="43421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Kernel_size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7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9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118456"/>
                  </a:ext>
                </a:extLst>
              </a:tr>
              <a:tr h="8380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 err="1"/>
                        <a:t>비트별</a:t>
                      </a:r>
                      <a:endParaRPr lang="en-US" altLang="ko-KR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정확도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[</a:t>
                      </a:r>
                      <a:r>
                        <a:rPr lang="en-US" altLang="ko-Kore-KR" sz="1600" b="1" dirty="0"/>
                        <a:t>1.0, 1.0, 1.0, 1.0</a:t>
                      </a:r>
                      <a:r>
                        <a:rPr lang="en-US" altLang="ko-Kore-KR" sz="1600" dirty="0"/>
                        <a:t>, </a:t>
                      </a:r>
                    </a:p>
                    <a:p>
                      <a:pPr algn="ctr"/>
                      <a:r>
                        <a:rPr lang="en-US" altLang="ko-Kore-KR" sz="1600" dirty="0"/>
                        <a:t>0.4917, 0.5083, 0.5027, 0.5, 0.5163, 0.507]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[1.0, 1.0, 1.0, 1.0, </a:t>
                      </a:r>
                    </a:p>
                    <a:p>
                      <a:pPr algn="ctr"/>
                      <a:r>
                        <a:rPr lang="en-US" altLang="ko-Kore-KR" sz="1600" dirty="0"/>
                        <a:t>0.4883, 0.5027, 0.5133, 0.5343, 0.5633, 0.538]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[1.0, 1.0, 1.0, 1.0, </a:t>
                      </a:r>
                    </a:p>
                    <a:p>
                      <a:pPr algn="ctr"/>
                      <a:r>
                        <a:rPr lang="en-US" altLang="ko-Kore-KR" sz="1600" dirty="0"/>
                        <a:t>0.505, 0.5, 0.5063, </a:t>
                      </a:r>
                    </a:p>
                    <a:p>
                      <a:pPr algn="ctr"/>
                      <a:r>
                        <a:rPr lang="en-US" altLang="ko-Kore-KR" sz="1600" dirty="0"/>
                        <a:t>0.5027, 0.5377, 0.5167]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375953"/>
                  </a:ext>
                </a:extLst>
              </a:tr>
              <a:tr h="703888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정확도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0.7026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0.714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0.7068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087826"/>
                  </a:ext>
                </a:extLst>
              </a:tr>
              <a:tr h="703888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파라미터 수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4,148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8,660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24,628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753389"/>
                  </a:ext>
                </a:extLst>
              </a:tr>
              <a:tr h="7038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CNN Layers</a:t>
                      </a:r>
                      <a:endParaRPr lang="ko-Kore-KR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b="1" dirty="0"/>
                        <a:t>3 Layers (16, 32, 64)</a:t>
                      </a:r>
                      <a:endParaRPr lang="ko-Kore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852976"/>
                  </a:ext>
                </a:extLst>
              </a:tr>
              <a:tr h="7038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 err="1"/>
                        <a:t>lr</a:t>
                      </a:r>
                      <a:r>
                        <a:rPr lang="en-US" altLang="ko-Kore-KR" dirty="0"/>
                        <a:t> (</a:t>
                      </a:r>
                      <a:r>
                        <a:rPr lang="ko-KR" altLang="en-US" dirty="0" err="1"/>
                        <a:t>학습률</a:t>
                      </a:r>
                      <a:r>
                        <a:rPr lang="en-US" altLang="ko-Kore-KR" dirty="0"/>
                        <a:t>)</a:t>
                      </a:r>
                      <a:endParaRPr lang="ko-Kore-KR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r>
                        <a:rPr lang="en-US" altLang="ko-KR" dirty="0"/>
                        <a:t>.0001</a:t>
                      </a:r>
                      <a:endParaRPr lang="ko-Kore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518856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738D1BA-4C64-E5CF-1C03-F769FF551B52}"/>
              </a:ext>
            </a:extLst>
          </p:cNvPr>
          <p:cNvSpPr txBox="1"/>
          <p:nvPr/>
        </p:nvSpPr>
        <p:spPr>
          <a:xfrm>
            <a:off x="411920" y="1039919"/>
            <a:ext cx="365716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-bit key size || </a:t>
            </a:r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cnn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layers = 3&gt;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73173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04.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하이퍼파라미터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튜닝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6F707965-7A11-5EDC-B0B0-BFB9EC431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783084"/>
              </p:ext>
            </p:extLst>
          </p:nvPr>
        </p:nvGraphicFramePr>
        <p:xfrm>
          <a:off x="582930" y="1837689"/>
          <a:ext cx="11082852" cy="4111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760">
                  <a:extLst>
                    <a:ext uri="{9D8B030D-6E8A-4147-A177-3AD203B41FA5}">
                      <a16:colId xmlns:a16="http://schemas.microsoft.com/office/drawing/2014/main" val="453776472"/>
                    </a:ext>
                  </a:extLst>
                </a:gridCol>
                <a:gridCol w="2393523">
                  <a:extLst>
                    <a:ext uri="{9D8B030D-6E8A-4147-A177-3AD203B41FA5}">
                      <a16:colId xmlns:a16="http://schemas.microsoft.com/office/drawing/2014/main" val="1914001290"/>
                    </a:ext>
                  </a:extLst>
                </a:gridCol>
                <a:gridCol w="2393523">
                  <a:extLst>
                    <a:ext uri="{9D8B030D-6E8A-4147-A177-3AD203B41FA5}">
                      <a16:colId xmlns:a16="http://schemas.microsoft.com/office/drawing/2014/main" val="1193534901"/>
                    </a:ext>
                  </a:extLst>
                </a:gridCol>
                <a:gridCol w="2393523">
                  <a:extLst>
                    <a:ext uri="{9D8B030D-6E8A-4147-A177-3AD203B41FA5}">
                      <a16:colId xmlns:a16="http://schemas.microsoft.com/office/drawing/2014/main" val="316021568"/>
                    </a:ext>
                  </a:extLst>
                </a:gridCol>
                <a:gridCol w="2393523">
                  <a:extLst>
                    <a:ext uri="{9D8B030D-6E8A-4147-A177-3AD203B41FA5}">
                      <a16:colId xmlns:a16="http://schemas.microsoft.com/office/drawing/2014/main" val="836030439"/>
                    </a:ext>
                  </a:extLst>
                </a:gridCol>
              </a:tblGrid>
              <a:tr h="43421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Kernel_size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7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9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118456"/>
                  </a:ext>
                </a:extLst>
              </a:tr>
              <a:tr h="8380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 err="1"/>
                        <a:t>비트별</a:t>
                      </a:r>
                      <a:endParaRPr lang="en-US" altLang="ko-KR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정확도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[1.0, 1.0, 1.0, 1.0, </a:t>
                      </a:r>
                    </a:p>
                    <a:p>
                      <a:pPr algn="ctr"/>
                      <a:r>
                        <a:rPr lang="en-US" altLang="ko-Kore-KR" sz="1600" dirty="0"/>
                        <a:t>0.516, 0.4923, 0.5077, </a:t>
                      </a:r>
                    </a:p>
                    <a:p>
                      <a:pPr algn="ctr"/>
                      <a:r>
                        <a:rPr lang="en-US" altLang="ko-Kore-KR" sz="1600" dirty="0"/>
                        <a:t>0.508, 0.5237, 0.508]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[1.0, 1.0, 1.0, 1.0, </a:t>
                      </a:r>
                    </a:p>
                    <a:p>
                      <a:pPr algn="ctr"/>
                      <a:r>
                        <a:rPr lang="en-US" altLang="ko-Kore-KR" sz="1600" dirty="0"/>
                        <a:t>0.507, 0.52, 0.501, </a:t>
                      </a:r>
                    </a:p>
                    <a:p>
                      <a:pPr algn="ctr"/>
                      <a:r>
                        <a:rPr lang="en-US" altLang="ko-Kore-KR" sz="1600" dirty="0"/>
                        <a:t>0.5003, 0.513, 0.5033]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[1.0, 1.0, 1.0, 1.0, </a:t>
                      </a:r>
                    </a:p>
                    <a:p>
                      <a:pPr algn="ctr"/>
                      <a:r>
                        <a:rPr lang="en-US" altLang="ko-Kore-KR" sz="1600" dirty="0"/>
                        <a:t>0.487, 0.52, 0.501, </a:t>
                      </a:r>
                    </a:p>
                    <a:p>
                      <a:pPr algn="ctr"/>
                      <a:r>
                        <a:rPr lang="en-US" altLang="ko-Kore-KR" sz="1600" dirty="0"/>
                        <a:t>0.489, 0.5097, 0.5133]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[1.0, 1.0, 1.0, 1.0, </a:t>
                      </a:r>
                    </a:p>
                    <a:p>
                      <a:pPr algn="ctr"/>
                      <a:r>
                        <a:rPr lang="en-US" altLang="ko-Kore-KR" sz="1600" dirty="0"/>
                        <a:t>0.5007, 0.5177, 0.496, </a:t>
                      </a:r>
                    </a:p>
                    <a:p>
                      <a:pPr algn="ctr"/>
                      <a:r>
                        <a:rPr lang="en-US" altLang="ko-Kore-KR" sz="1600" dirty="0"/>
                        <a:t>0.505, 0.4953, 0.5177]</a:t>
                      </a:r>
                      <a:endParaRPr lang="ko-Kore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375953"/>
                  </a:ext>
                </a:extLst>
              </a:tr>
              <a:tr h="703888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정확도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0.7056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0.7045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0.702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0.7032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087826"/>
                  </a:ext>
                </a:extLst>
              </a:tr>
              <a:tr h="703888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파라미터 수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14,004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35,508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78,516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100,020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753389"/>
                  </a:ext>
                </a:extLst>
              </a:tr>
              <a:tr h="7038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CNN Layers</a:t>
                      </a:r>
                      <a:endParaRPr lang="ko-Kore-KR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R" b="1" dirty="0"/>
                        <a:t>5</a:t>
                      </a:r>
                      <a:r>
                        <a:rPr lang="en-US" altLang="ko-Kore-KR" b="1" dirty="0"/>
                        <a:t> Layers (8, 16, 32, 64, 128)</a:t>
                      </a:r>
                      <a:endParaRPr lang="ko-Kore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852976"/>
                  </a:ext>
                </a:extLst>
              </a:tr>
              <a:tr h="7038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 err="1"/>
                        <a:t>lr</a:t>
                      </a:r>
                      <a:r>
                        <a:rPr lang="en-US" altLang="ko-Kore-KR" dirty="0"/>
                        <a:t> (</a:t>
                      </a:r>
                      <a:r>
                        <a:rPr lang="ko-KR" altLang="en-US" dirty="0" err="1"/>
                        <a:t>학습률</a:t>
                      </a:r>
                      <a:r>
                        <a:rPr lang="en-US" altLang="ko-Kore-KR" dirty="0"/>
                        <a:t>)</a:t>
                      </a:r>
                      <a:endParaRPr lang="ko-Kore-KR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r>
                        <a:rPr lang="en-US" altLang="ko-KR" dirty="0"/>
                        <a:t>.0001</a:t>
                      </a:r>
                      <a:endParaRPr lang="ko-Kore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518856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738D1BA-4C64-E5CF-1C03-F769FF551B52}"/>
              </a:ext>
            </a:extLst>
          </p:cNvPr>
          <p:cNvSpPr txBox="1"/>
          <p:nvPr/>
        </p:nvSpPr>
        <p:spPr>
          <a:xfrm>
            <a:off x="411920" y="1039919"/>
            <a:ext cx="365716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-bit key size || </a:t>
            </a:r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cnn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layers = 5&gt;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873965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04.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하이퍼파라미터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튜닝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38D1BA-4C64-E5CF-1C03-F769FF551B52}"/>
              </a:ext>
            </a:extLst>
          </p:cNvPr>
          <p:cNvSpPr txBox="1"/>
          <p:nvPr/>
        </p:nvSpPr>
        <p:spPr>
          <a:xfrm>
            <a:off x="411920" y="1039919"/>
            <a:ext cx="365716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-bit key size || </a:t>
            </a:r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cnn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layers = 7&gt;</a:t>
            </a:r>
            <a:endParaRPr lang="ko-Kore-KR" altLang="en-US" dirty="0"/>
          </a:p>
        </p:txBody>
      </p:sp>
      <p:graphicFrame>
        <p:nvGraphicFramePr>
          <p:cNvPr id="5" name="표 3">
            <a:extLst>
              <a:ext uri="{FF2B5EF4-FFF2-40B4-BE49-F238E27FC236}">
                <a16:creationId xmlns:a16="http://schemas.microsoft.com/office/drawing/2014/main" id="{9BD061EC-211D-CCA9-481B-31AE850F4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147112"/>
              </p:ext>
            </p:extLst>
          </p:nvPr>
        </p:nvGraphicFramePr>
        <p:xfrm>
          <a:off x="2976882" y="1929129"/>
          <a:ext cx="6238235" cy="4111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1921">
                  <a:extLst>
                    <a:ext uri="{9D8B030D-6E8A-4147-A177-3AD203B41FA5}">
                      <a16:colId xmlns:a16="http://schemas.microsoft.com/office/drawing/2014/main" val="453776472"/>
                    </a:ext>
                  </a:extLst>
                </a:gridCol>
                <a:gridCol w="3826314">
                  <a:extLst>
                    <a:ext uri="{9D8B030D-6E8A-4147-A177-3AD203B41FA5}">
                      <a16:colId xmlns:a16="http://schemas.microsoft.com/office/drawing/2014/main" val="1193534901"/>
                    </a:ext>
                  </a:extLst>
                </a:gridCol>
              </a:tblGrid>
              <a:tr h="43421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Kernel_size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7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118456"/>
                  </a:ext>
                </a:extLst>
              </a:tr>
              <a:tr h="8380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 err="1"/>
                        <a:t>비트별</a:t>
                      </a:r>
                      <a:endParaRPr lang="en-US" altLang="ko-KR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정확도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[1.0, 1.0, 1.0, 1.0, </a:t>
                      </a:r>
                    </a:p>
                    <a:p>
                      <a:pPr algn="ctr"/>
                      <a:r>
                        <a:rPr lang="en-US" altLang="ko-Kore-KR" sz="1600" dirty="0"/>
                        <a:t>0.5863, 0.587, 0.5067, </a:t>
                      </a:r>
                    </a:p>
                    <a:p>
                      <a:pPr algn="ctr"/>
                      <a:r>
                        <a:rPr lang="en-US" altLang="ko-Kore-KR" sz="1600" dirty="0"/>
                        <a:t>0.57, 0.506, 0.4967]</a:t>
                      </a:r>
                      <a:endParaRPr lang="ko-Kore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375953"/>
                  </a:ext>
                </a:extLst>
              </a:tr>
              <a:tr h="703888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정확도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0.7253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087826"/>
                  </a:ext>
                </a:extLst>
              </a:tr>
              <a:tr h="703888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파라미터 수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138,260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753389"/>
                  </a:ext>
                </a:extLst>
              </a:tr>
              <a:tr h="7038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CNN Layers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7</a:t>
                      </a:r>
                      <a:r>
                        <a:rPr lang="en-US" altLang="ko-Kore-KR" b="1" dirty="0"/>
                        <a:t> Layers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b="1" dirty="0"/>
                        <a:t>(16, 32, 64, 128, 256, 512, 1024)</a:t>
                      </a:r>
                      <a:endParaRPr lang="ko-Kore-KR" alt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852976"/>
                  </a:ext>
                </a:extLst>
              </a:tr>
              <a:tr h="7038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 err="1"/>
                        <a:t>lr</a:t>
                      </a:r>
                      <a:r>
                        <a:rPr lang="en-US" altLang="ko-Kore-KR" dirty="0"/>
                        <a:t> (</a:t>
                      </a:r>
                      <a:r>
                        <a:rPr lang="ko-KR" altLang="en-US" dirty="0" err="1"/>
                        <a:t>학습률</a:t>
                      </a:r>
                      <a:r>
                        <a:rPr lang="en-US" altLang="ko-Kore-KR" dirty="0"/>
                        <a:t>)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0</a:t>
                      </a:r>
                      <a:r>
                        <a:rPr lang="en-US" altLang="ko-KR" dirty="0"/>
                        <a:t>.0001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5188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853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04.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하이퍼파라미터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튜닝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6F707965-7A11-5EDC-B0B0-BFB9EC431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210682"/>
              </p:ext>
            </p:extLst>
          </p:nvPr>
        </p:nvGraphicFramePr>
        <p:xfrm>
          <a:off x="582930" y="1837689"/>
          <a:ext cx="11082852" cy="4111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760">
                  <a:extLst>
                    <a:ext uri="{9D8B030D-6E8A-4147-A177-3AD203B41FA5}">
                      <a16:colId xmlns:a16="http://schemas.microsoft.com/office/drawing/2014/main" val="453776472"/>
                    </a:ext>
                  </a:extLst>
                </a:gridCol>
                <a:gridCol w="2393523">
                  <a:extLst>
                    <a:ext uri="{9D8B030D-6E8A-4147-A177-3AD203B41FA5}">
                      <a16:colId xmlns:a16="http://schemas.microsoft.com/office/drawing/2014/main" val="1914001290"/>
                    </a:ext>
                  </a:extLst>
                </a:gridCol>
                <a:gridCol w="2393523">
                  <a:extLst>
                    <a:ext uri="{9D8B030D-6E8A-4147-A177-3AD203B41FA5}">
                      <a16:colId xmlns:a16="http://schemas.microsoft.com/office/drawing/2014/main" val="1193534901"/>
                    </a:ext>
                  </a:extLst>
                </a:gridCol>
                <a:gridCol w="2393523">
                  <a:extLst>
                    <a:ext uri="{9D8B030D-6E8A-4147-A177-3AD203B41FA5}">
                      <a16:colId xmlns:a16="http://schemas.microsoft.com/office/drawing/2014/main" val="316021568"/>
                    </a:ext>
                  </a:extLst>
                </a:gridCol>
                <a:gridCol w="2393523">
                  <a:extLst>
                    <a:ext uri="{9D8B030D-6E8A-4147-A177-3AD203B41FA5}">
                      <a16:colId xmlns:a16="http://schemas.microsoft.com/office/drawing/2014/main" val="836030439"/>
                    </a:ext>
                  </a:extLst>
                </a:gridCol>
              </a:tblGrid>
              <a:tr h="43421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Kernel_size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7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9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118456"/>
                  </a:ext>
                </a:extLst>
              </a:tr>
              <a:tr h="8380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 err="1"/>
                        <a:t>비트별</a:t>
                      </a:r>
                      <a:endParaRPr lang="en-US" altLang="ko-KR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정확도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[1.0, 1.0, 1.0, 1.0, </a:t>
                      </a:r>
                    </a:p>
                    <a:p>
                      <a:pPr algn="ctr"/>
                      <a:r>
                        <a:rPr lang="en-US" altLang="ko-Kore-KR" sz="1600" dirty="0"/>
                        <a:t>0.5083, 0.5647, 0.5993,</a:t>
                      </a:r>
                    </a:p>
                    <a:p>
                      <a:pPr algn="ctr"/>
                      <a:r>
                        <a:rPr lang="en-US" altLang="ko-Kore-KR" sz="1600" dirty="0"/>
                        <a:t> 0.5917, 0.5947, 0.526]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[1.0, 1.0, 1.0, 1.0,</a:t>
                      </a:r>
                    </a:p>
                    <a:p>
                      <a:pPr algn="ctr"/>
                      <a:r>
                        <a:rPr lang="en-US" altLang="ko-KR" sz="1600" dirty="0"/>
                        <a:t>0.5773, 0.592, 0.515,</a:t>
                      </a:r>
                    </a:p>
                    <a:p>
                      <a:pPr algn="ctr"/>
                      <a:r>
                        <a:rPr lang="en-US" altLang="ko-KR" sz="1600" dirty="0"/>
                        <a:t> 0.507, 0.545, 0.6427]</a:t>
                      </a:r>
                      <a:endParaRPr lang="en-US" altLang="ko-Kore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[</a:t>
                      </a:r>
                      <a:r>
                        <a:rPr lang="en-US" altLang="ko-Kore-KR" sz="1600" dirty="0"/>
                        <a:t>1.0, 1.0, 1.0, 1.0, </a:t>
                      </a:r>
                    </a:p>
                    <a:p>
                      <a:pPr algn="ctr"/>
                      <a:r>
                        <a:rPr lang="en-US" altLang="ko-Kore-KR" sz="1600" dirty="0"/>
                        <a:t>0.564, 0.5477, 0.5883, </a:t>
                      </a:r>
                    </a:p>
                    <a:p>
                      <a:pPr algn="ctr"/>
                      <a:r>
                        <a:rPr lang="en-US" altLang="ko-Kore-KR" sz="1600" dirty="0"/>
                        <a:t>0.527, 0.5077, 0.5283]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[1.0, 1.0, 1.0, 1.0, </a:t>
                      </a:r>
                    </a:p>
                    <a:p>
                      <a:pPr algn="ctr"/>
                      <a:r>
                        <a:rPr lang="en-US" altLang="ko-Kore-KR" sz="1600" dirty="0"/>
                        <a:t>0.561, 0.5957, 0.6123, </a:t>
                      </a:r>
                    </a:p>
                    <a:p>
                      <a:pPr algn="ctr"/>
                      <a:r>
                        <a:rPr lang="en-US" altLang="ko-Kore-KR" sz="1600" dirty="0"/>
                        <a:t>0.5067, 0.54, 0.6717]</a:t>
                      </a:r>
                      <a:endParaRPr lang="ko-Kore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375953"/>
                  </a:ext>
                </a:extLst>
              </a:tr>
              <a:tr h="703888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정확도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0.7385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/>
                        <a:t>0.7379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0.7263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0.7487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087826"/>
                  </a:ext>
                </a:extLst>
              </a:tr>
              <a:tr h="703888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파라미터 수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79,892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145,428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276,500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342,036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753389"/>
                  </a:ext>
                </a:extLst>
              </a:tr>
              <a:tr h="7038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CNN Layers</a:t>
                      </a:r>
                      <a:endParaRPr lang="ko-Kore-KR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R" b="1" dirty="0"/>
                        <a:t>7</a:t>
                      </a:r>
                      <a:r>
                        <a:rPr lang="en-US" altLang="ko-Kore-KR" b="1" dirty="0"/>
                        <a:t> Layers (32, 64, 128, 256, 512, 1024, 2048)</a:t>
                      </a:r>
                      <a:endParaRPr lang="ko-Kore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852976"/>
                  </a:ext>
                </a:extLst>
              </a:tr>
              <a:tr h="7038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 err="1"/>
                        <a:t>lr</a:t>
                      </a:r>
                      <a:r>
                        <a:rPr lang="en-US" altLang="ko-Kore-KR" dirty="0"/>
                        <a:t> (</a:t>
                      </a:r>
                      <a:r>
                        <a:rPr lang="ko-KR" altLang="en-US" dirty="0" err="1"/>
                        <a:t>학습률</a:t>
                      </a:r>
                      <a:r>
                        <a:rPr lang="en-US" altLang="ko-Kore-KR" dirty="0"/>
                        <a:t>)</a:t>
                      </a:r>
                      <a:endParaRPr lang="ko-Kore-KR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r>
                        <a:rPr lang="en-US" altLang="ko-KR" dirty="0"/>
                        <a:t>.0001</a:t>
                      </a:r>
                      <a:endParaRPr lang="ko-Kore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518856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738D1BA-4C64-E5CF-1C03-F769FF551B52}"/>
              </a:ext>
            </a:extLst>
          </p:cNvPr>
          <p:cNvSpPr txBox="1"/>
          <p:nvPr/>
        </p:nvSpPr>
        <p:spPr>
          <a:xfrm>
            <a:off x="411920" y="1039919"/>
            <a:ext cx="365716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-bit key size || </a:t>
            </a:r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cnn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layers = 7&gt;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444356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04.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하이퍼파라미터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튜닝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6F707965-7A11-5EDC-B0B0-BFB9EC431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9683413"/>
              </p:ext>
            </p:extLst>
          </p:nvPr>
        </p:nvGraphicFramePr>
        <p:xfrm>
          <a:off x="582930" y="1837689"/>
          <a:ext cx="11082852" cy="4111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8760">
                  <a:extLst>
                    <a:ext uri="{9D8B030D-6E8A-4147-A177-3AD203B41FA5}">
                      <a16:colId xmlns:a16="http://schemas.microsoft.com/office/drawing/2014/main" val="453776472"/>
                    </a:ext>
                  </a:extLst>
                </a:gridCol>
                <a:gridCol w="2393523">
                  <a:extLst>
                    <a:ext uri="{9D8B030D-6E8A-4147-A177-3AD203B41FA5}">
                      <a16:colId xmlns:a16="http://schemas.microsoft.com/office/drawing/2014/main" val="1914001290"/>
                    </a:ext>
                  </a:extLst>
                </a:gridCol>
                <a:gridCol w="2393523">
                  <a:extLst>
                    <a:ext uri="{9D8B030D-6E8A-4147-A177-3AD203B41FA5}">
                      <a16:colId xmlns:a16="http://schemas.microsoft.com/office/drawing/2014/main" val="1193534901"/>
                    </a:ext>
                  </a:extLst>
                </a:gridCol>
                <a:gridCol w="2393523">
                  <a:extLst>
                    <a:ext uri="{9D8B030D-6E8A-4147-A177-3AD203B41FA5}">
                      <a16:colId xmlns:a16="http://schemas.microsoft.com/office/drawing/2014/main" val="316021568"/>
                    </a:ext>
                  </a:extLst>
                </a:gridCol>
                <a:gridCol w="2393523">
                  <a:extLst>
                    <a:ext uri="{9D8B030D-6E8A-4147-A177-3AD203B41FA5}">
                      <a16:colId xmlns:a16="http://schemas.microsoft.com/office/drawing/2014/main" val="836030439"/>
                    </a:ext>
                  </a:extLst>
                </a:gridCol>
              </a:tblGrid>
              <a:tr h="434217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Kernel_size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7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9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118456"/>
                  </a:ext>
                </a:extLst>
              </a:tr>
              <a:tr h="83805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 err="1"/>
                        <a:t>비트별</a:t>
                      </a:r>
                      <a:endParaRPr lang="en-US" altLang="ko-KR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정확도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[1.0, 1.0, 1.0, 1.0, </a:t>
                      </a:r>
                    </a:p>
                    <a:p>
                      <a:pPr algn="ctr"/>
                      <a:r>
                        <a:rPr lang="en-US" altLang="ko-KR" sz="1600" dirty="0"/>
                        <a:t>0.5087, 0.5803, 0.5587, </a:t>
                      </a:r>
                    </a:p>
                    <a:p>
                      <a:pPr algn="ctr"/>
                      <a:r>
                        <a:rPr lang="en-US" altLang="ko-KR" sz="1600" dirty="0"/>
                        <a:t>0.5013, 0.5973, 0.601]</a:t>
                      </a:r>
                      <a:endParaRPr lang="en-US" altLang="ko-Kore-KR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[1.0, 1.0, 1.0, 1.0, </a:t>
                      </a:r>
                    </a:p>
                    <a:p>
                      <a:pPr algn="ctr"/>
                      <a:r>
                        <a:rPr lang="en-US" altLang="ko-Kore-KR" sz="1600" dirty="0"/>
                        <a:t>0.5217, 0.5053, 0.5257, </a:t>
                      </a:r>
                    </a:p>
                    <a:p>
                      <a:pPr algn="ctr"/>
                      <a:r>
                        <a:rPr lang="en-US" altLang="ko-Kore-KR" sz="1600" dirty="0"/>
                        <a:t>0.548, 0.5007, 0.5433]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[1.0, 1.0, 1.0, 1.0, </a:t>
                      </a:r>
                    </a:p>
                    <a:p>
                      <a:pPr algn="ctr"/>
                      <a:r>
                        <a:rPr lang="en-US" altLang="ko-Kore-KR" sz="1600" dirty="0"/>
                        <a:t>0.5573, 0.512, 0.606, </a:t>
                      </a:r>
                    </a:p>
                    <a:p>
                      <a:pPr algn="ctr"/>
                      <a:r>
                        <a:rPr lang="en-US" altLang="ko-Kore-KR" sz="1600" dirty="0"/>
                        <a:t>0.5837, 0.5253, 0.6723]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[1.0, 1.0, 1.0, 1.0, </a:t>
                      </a:r>
                    </a:p>
                    <a:p>
                      <a:pPr algn="ctr"/>
                      <a:r>
                        <a:rPr lang="en-US" altLang="ko-Kore-KR" sz="1600" dirty="0"/>
                        <a:t>0.5583, 0.5523, 0.6063, </a:t>
                      </a:r>
                    </a:p>
                    <a:p>
                      <a:pPr algn="ctr"/>
                      <a:r>
                        <a:rPr lang="en-US" altLang="ko-Kore-KR" sz="1600" dirty="0"/>
                        <a:t>0.5037, 0.6643, 0.6263]</a:t>
                      </a:r>
                      <a:endParaRPr lang="ko-Kore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375953"/>
                  </a:ext>
                </a:extLst>
              </a:tr>
              <a:tr h="703888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정확도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/>
                        <a:t>0.7347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0.7145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0.7457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0.7511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087826"/>
                  </a:ext>
                </a:extLst>
              </a:tr>
              <a:tr h="703888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파라미터 수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79,892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145,428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276,500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342,036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753389"/>
                  </a:ext>
                </a:extLst>
              </a:tr>
              <a:tr h="7038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CNN Layers</a:t>
                      </a:r>
                      <a:endParaRPr lang="ko-Kore-KR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R" b="1" dirty="0"/>
                        <a:t>9</a:t>
                      </a:r>
                      <a:r>
                        <a:rPr lang="en-US" altLang="ko-Kore-KR" b="1" dirty="0"/>
                        <a:t> Layers (8, 16, 32, 64, 128, 256, 512, 1024, 2048)</a:t>
                      </a:r>
                      <a:endParaRPr lang="ko-Kore-KR" altLang="en-US" b="1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852976"/>
                  </a:ext>
                </a:extLst>
              </a:tr>
              <a:tr h="70388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 err="1"/>
                        <a:t>lr</a:t>
                      </a:r>
                      <a:r>
                        <a:rPr lang="en-US" altLang="ko-Kore-KR" dirty="0"/>
                        <a:t> (</a:t>
                      </a:r>
                      <a:r>
                        <a:rPr lang="ko-KR" altLang="en-US" dirty="0" err="1"/>
                        <a:t>학습률</a:t>
                      </a:r>
                      <a:r>
                        <a:rPr lang="en-US" altLang="ko-Kore-KR" dirty="0"/>
                        <a:t>)</a:t>
                      </a:r>
                      <a:endParaRPr lang="ko-Kore-KR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r>
                        <a:rPr lang="en-US" altLang="ko-KR" dirty="0"/>
                        <a:t>.0001</a:t>
                      </a:r>
                      <a:endParaRPr lang="ko-Kore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5188565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2738D1BA-4C64-E5CF-1C03-F769FF551B52}"/>
              </a:ext>
            </a:extLst>
          </p:cNvPr>
          <p:cNvSpPr txBox="1"/>
          <p:nvPr/>
        </p:nvSpPr>
        <p:spPr>
          <a:xfrm>
            <a:off x="411920" y="1039919"/>
            <a:ext cx="3657160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&lt;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6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-bit key size || </a:t>
            </a:r>
            <a:r>
              <a:rPr lang="en-US" altLang="ko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cnn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layers = 9&gt;</a:t>
            </a:r>
            <a:endParaRPr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E5EE6C-331D-26FC-46C8-73B495D167B7}"/>
              </a:ext>
            </a:extLst>
          </p:cNvPr>
          <p:cNvSpPr txBox="1"/>
          <p:nvPr/>
        </p:nvSpPr>
        <p:spPr>
          <a:xfrm>
            <a:off x="3075404" y="6049299"/>
            <a:ext cx="6097904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itchFamily="2" charset="2"/>
              </a:rPr>
              <a:t></a:t>
            </a:r>
            <a:r>
              <a:rPr lang="ko-KR" altLang="en-US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itchFamily="2" charset="2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itchFamily="2" charset="2"/>
              </a:rPr>
              <a:t>9 Layers &amp;&amp; </a:t>
            </a:r>
            <a:r>
              <a:rPr lang="en-US" altLang="ko-Kore-KR" dirty="0" err="1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kernel_size</a:t>
            </a:r>
            <a:r>
              <a:rPr lang="ko-Kore-KR" altLang="en-US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가</a:t>
            </a:r>
            <a:r>
              <a:rPr lang="ko-KR" altLang="en-US" dirty="0">
                <a:solidFill>
                  <a:srgbClr val="FF0000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클수록 정확도가 높아짐</a:t>
            </a:r>
            <a:endParaRPr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1316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04.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하이퍼파라미터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튜닝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6F707965-7A11-5EDC-B0B0-BFB9EC431A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02770"/>
              </p:ext>
            </p:extLst>
          </p:nvPr>
        </p:nvGraphicFramePr>
        <p:xfrm>
          <a:off x="194310" y="1574800"/>
          <a:ext cx="11807193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3050">
                  <a:extLst>
                    <a:ext uri="{9D8B030D-6E8A-4147-A177-3AD203B41FA5}">
                      <a16:colId xmlns:a16="http://schemas.microsoft.com/office/drawing/2014/main" val="453776472"/>
                    </a:ext>
                  </a:extLst>
                </a:gridCol>
                <a:gridCol w="2744631">
                  <a:extLst>
                    <a:ext uri="{9D8B030D-6E8A-4147-A177-3AD203B41FA5}">
                      <a16:colId xmlns:a16="http://schemas.microsoft.com/office/drawing/2014/main" val="1914001290"/>
                    </a:ext>
                  </a:extLst>
                </a:gridCol>
                <a:gridCol w="2506504">
                  <a:extLst>
                    <a:ext uri="{9D8B030D-6E8A-4147-A177-3AD203B41FA5}">
                      <a16:colId xmlns:a16="http://schemas.microsoft.com/office/drawing/2014/main" val="1193534901"/>
                    </a:ext>
                  </a:extLst>
                </a:gridCol>
                <a:gridCol w="2395535">
                  <a:extLst>
                    <a:ext uri="{9D8B030D-6E8A-4147-A177-3AD203B41FA5}">
                      <a16:colId xmlns:a16="http://schemas.microsoft.com/office/drawing/2014/main" val="316021568"/>
                    </a:ext>
                  </a:extLst>
                </a:gridCol>
                <a:gridCol w="2617473">
                  <a:extLst>
                    <a:ext uri="{9D8B030D-6E8A-4147-A177-3AD203B41FA5}">
                      <a16:colId xmlns:a16="http://schemas.microsoft.com/office/drawing/2014/main" val="836030439"/>
                    </a:ext>
                  </a:extLst>
                </a:gridCol>
              </a:tblGrid>
              <a:tr h="4826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key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</a:t>
                      </a:r>
                      <a:r>
                        <a:rPr lang="en-US" altLang="ko-Kore-KR" dirty="0"/>
                        <a:t>-bit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7</a:t>
                      </a:r>
                      <a:r>
                        <a:rPr lang="en-US" altLang="ko-KR" dirty="0"/>
                        <a:t>-</a:t>
                      </a:r>
                      <a:r>
                        <a:rPr lang="en-US" altLang="ko-Kore-KR" dirty="0"/>
                        <a:t>bit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8-</a:t>
                      </a:r>
                      <a:r>
                        <a:rPr lang="en-US" altLang="ko-Kore-KR" dirty="0"/>
                        <a:t>bit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9-</a:t>
                      </a:r>
                      <a:r>
                        <a:rPr lang="en-US" altLang="ko-Kore-KR" dirty="0"/>
                        <a:t>bit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118456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 err="1"/>
                        <a:t>비트별</a:t>
                      </a:r>
                      <a:endParaRPr lang="en-US" altLang="ko-KR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정확도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[1.0, 1.0, 1.0, 1.0, </a:t>
                      </a:r>
                    </a:p>
                    <a:p>
                      <a:pPr algn="ctr"/>
                      <a:r>
                        <a:rPr lang="en-US" altLang="ko-Kore-KR" sz="1800" dirty="0"/>
                        <a:t>0.5583, 0.5523, 0.6063, </a:t>
                      </a:r>
                    </a:p>
                    <a:p>
                      <a:pPr algn="ctr"/>
                      <a:r>
                        <a:rPr lang="en-US" altLang="ko-Kore-KR" sz="1800" dirty="0"/>
                        <a:t>0.5037, 0.6643, 0.6263]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[1.0, 1.0, 1.0,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0.5, 0.5513, 0.7343, 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0.4817, 0.6187, 0.642, 0.8047]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[1.0, 1.0, </a:t>
                      </a:r>
                    </a:p>
                    <a:p>
                      <a:pPr algn="ctr"/>
                      <a:r>
                        <a:rPr lang="en-US" altLang="ko-Kore-KR" dirty="0"/>
                        <a:t>0.573, 0.5, 0.506, </a:t>
                      </a:r>
                    </a:p>
                    <a:p>
                      <a:pPr algn="ctr"/>
                      <a:r>
                        <a:rPr lang="en-US" altLang="ko-Kore-KR" dirty="0"/>
                        <a:t>0.7943, 0.513, 0.5, </a:t>
                      </a:r>
                    </a:p>
                    <a:p>
                      <a:pPr algn="ctr"/>
                      <a:r>
                        <a:rPr lang="en-US" altLang="ko-Kore-KR" dirty="0"/>
                        <a:t>0.651, 0.6607]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[1.0, </a:t>
                      </a:r>
                    </a:p>
                    <a:p>
                      <a:pPr algn="ctr"/>
                      <a:r>
                        <a:rPr lang="en-US" altLang="ko-Kore-KR" dirty="0"/>
                        <a:t>0.588, 0.5093, 0.5163, </a:t>
                      </a:r>
                    </a:p>
                    <a:p>
                      <a:pPr algn="ctr"/>
                      <a:r>
                        <a:rPr lang="en-US" altLang="ko-Kore-KR" dirty="0"/>
                        <a:t>0.501, 0.8073, 0.5317, </a:t>
                      </a:r>
                    </a:p>
                    <a:p>
                      <a:pPr algn="ctr"/>
                      <a:r>
                        <a:rPr lang="en-US" altLang="ko-Kore-KR" dirty="0"/>
                        <a:t>0.514, 0.8423, 0.7263]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08375953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정확도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dirty="0"/>
                        <a:t>0.7511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0.7333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0.6698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0.6536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881965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epoch</a:t>
                      </a:r>
                      <a:endParaRPr lang="ko-Kore-KR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100</a:t>
                      </a:r>
                      <a:endParaRPr lang="ko-Kore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087826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Kernel_size</a:t>
                      </a:r>
                      <a:endParaRPr lang="ko-Kore-KR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</a:t>
                      </a:r>
                      <a:endParaRPr lang="ko-Kore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808796"/>
                  </a:ext>
                </a:extLst>
              </a:tr>
              <a:tr h="7823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CNN Layers</a:t>
                      </a:r>
                      <a:endParaRPr lang="ko-Kore-KR" altLang="en-US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9 Layers (8, 16, 32, 64, 128, 256, 512, 1024, 2048)</a:t>
                      </a:r>
                      <a:endParaRPr lang="ko-Kore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435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279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66D853D-7064-49E4-88CB-35AD4FB40DB0}"/>
              </a:ext>
            </a:extLst>
          </p:cNvPr>
          <p:cNvSpPr/>
          <p:nvPr/>
        </p:nvSpPr>
        <p:spPr>
          <a:xfrm>
            <a:off x="105878" y="125128"/>
            <a:ext cx="11874227" cy="962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7A038A-B7E9-49E3-B89D-9EF95BEE4129}"/>
              </a:ext>
            </a:extLst>
          </p:cNvPr>
          <p:cNvSpPr/>
          <p:nvPr/>
        </p:nvSpPr>
        <p:spPr>
          <a:xfrm>
            <a:off x="0" y="2454449"/>
            <a:ext cx="12192000" cy="1135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46183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797634" y="1217530"/>
            <a:ext cx="7380430" cy="718952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01. SDES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>
          <a:xfrm>
            <a:off x="3797638" y="2136711"/>
            <a:ext cx="7380428" cy="71895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02.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>
          <a:xfrm>
            <a:off x="3797638" y="3052552"/>
            <a:ext cx="7380428" cy="71895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03.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구조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638" y="3968393"/>
            <a:ext cx="7380427" cy="718952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04. </a:t>
            </a: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하이퍼파라미터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튜닝</a:t>
            </a: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637" y="4884234"/>
            <a:ext cx="7380427" cy="718952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05.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결과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A34225-6B52-8FDE-4A72-B285B1F016EF}"/>
              </a:ext>
            </a:extLst>
          </p:cNvPr>
          <p:cNvSpPr/>
          <p:nvPr/>
        </p:nvSpPr>
        <p:spPr>
          <a:xfrm>
            <a:off x="3406140" y="4809704"/>
            <a:ext cx="8023860" cy="1336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10304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SDES (Simple-Data Encryption Standard)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DES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를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간단하게 표기한 것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DES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와 비트 수만 다르고 암호화 방법이 동일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교육용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DES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라고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생각하면 됨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Feistal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블록 암호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: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암호화 방식이 특정 계산 함수의 반복으로 이루어지는 암호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Feistal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구조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데이터를 두 부분으로 나누어 좌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우에 교대로 비선형 변환을 적용시키는 구조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01. SDES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212F4627-0DE3-739A-DAF8-5635C1E51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763450"/>
              </p:ext>
            </p:extLst>
          </p:nvPr>
        </p:nvGraphicFramePr>
        <p:xfrm>
          <a:off x="4063999" y="4471348"/>
          <a:ext cx="406400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190375306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67397132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41452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DES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S-DES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624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Block size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64 bit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8bit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06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Key size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56 bit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 bit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0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Round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16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6504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8589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01. SDES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F4B2ED0-CC14-E58C-6A24-B0245349D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068" y="1364950"/>
            <a:ext cx="3045166" cy="5285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3B0C39DE-9A0F-03DD-9CAD-C5FFC755EF30}"/>
              </a:ext>
            </a:extLst>
          </p:cNvPr>
          <p:cNvGrpSpPr/>
          <p:nvPr/>
        </p:nvGrpSpPr>
        <p:grpSpPr>
          <a:xfrm>
            <a:off x="7385672" y="1129263"/>
            <a:ext cx="4698128" cy="5579466"/>
            <a:chOff x="3457086" y="1070787"/>
            <a:chExt cx="4698128" cy="5579466"/>
          </a:xfrm>
        </p:grpSpPr>
        <p:pic>
          <p:nvPicPr>
            <p:cNvPr id="1028" name="Picture 4" descr="Simplified Data Encryption Algorithm | Download Scientific Diagram">
              <a:extLst>
                <a:ext uri="{FF2B5EF4-FFF2-40B4-BE49-F238E27FC236}">
                  <a16:creationId xmlns:a16="http://schemas.microsoft.com/office/drawing/2014/main" id="{7A8D9661-E28D-CA0A-748D-663B7AECDE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6785" y="1070787"/>
              <a:ext cx="4118429" cy="5579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0784DD-5B1A-8187-D775-91CA261886C7}"/>
                </a:ext>
              </a:extLst>
            </p:cNvPr>
            <p:cNvSpPr/>
            <p:nvPr/>
          </p:nvSpPr>
          <p:spPr>
            <a:xfrm>
              <a:off x="5034987" y="1087611"/>
              <a:ext cx="1678330" cy="41788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914CED96-91FE-4D04-B185-9F7E52EDF0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57086" y="1956122"/>
              <a:ext cx="157790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D097500-7AAB-FA10-BC10-B92E6609E18D}"/>
              </a:ext>
            </a:extLst>
          </p:cNvPr>
          <p:cNvSpPr txBox="1"/>
          <p:nvPr/>
        </p:nvSpPr>
        <p:spPr>
          <a:xfrm>
            <a:off x="29536" y="2014598"/>
            <a:ext cx="6099858" cy="4488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AutoNum type="arabicParenR"/>
            </a:pPr>
            <a:r>
              <a:rPr lang="en" altLang="ko-Kore-KR" sz="1600" b="0" i="0" dirty="0">
                <a:solidFill>
                  <a:srgbClr val="252525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10bit</a:t>
            </a:r>
            <a:r>
              <a:rPr lang="ko-KR" altLang="en-US" sz="1600" b="0" i="0" dirty="0">
                <a:solidFill>
                  <a:srgbClr val="252525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의 키를 </a:t>
            </a:r>
            <a:r>
              <a:rPr lang="en" altLang="ko-Kore-KR" sz="1600" b="0" i="0" dirty="0">
                <a:solidFill>
                  <a:srgbClr val="252525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P10</a:t>
            </a:r>
            <a:r>
              <a:rPr lang="ko-KR" altLang="en-US" sz="1600" b="0" i="0" dirty="0">
                <a:solidFill>
                  <a:srgbClr val="252525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의 순열로 치환</a:t>
            </a:r>
            <a:endParaRPr lang="en-US" altLang="ko-KR" sz="1600" b="0" i="0" dirty="0">
              <a:solidFill>
                <a:srgbClr val="252525"/>
              </a:solidFill>
              <a:effectLst/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endParaRPr lang="ko-KR" altLang="en-US" sz="1600" b="0" i="0" dirty="0">
              <a:solidFill>
                <a:srgbClr val="555555"/>
              </a:solidFill>
              <a:effectLst/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0" i="0" dirty="0">
                <a:solidFill>
                  <a:srgbClr val="252525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2) </a:t>
            </a:r>
            <a:r>
              <a:rPr lang="ko-KR" altLang="en-US" sz="1600" b="0" i="0" dirty="0">
                <a:solidFill>
                  <a:srgbClr val="252525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재 정렬된 값을 좌우 </a:t>
            </a:r>
            <a:r>
              <a:rPr lang="en-US" altLang="ko-KR" sz="1600" b="0" i="0" dirty="0">
                <a:solidFill>
                  <a:srgbClr val="252525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5</a:t>
            </a:r>
            <a:r>
              <a:rPr lang="en" altLang="ko-Kore-KR" sz="1600" b="0" i="0" dirty="0">
                <a:solidFill>
                  <a:srgbClr val="252525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bit</a:t>
            </a:r>
            <a:r>
              <a:rPr lang="ko-KR" altLang="en-US" sz="1600" b="0" i="0" dirty="0">
                <a:solidFill>
                  <a:srgbClr val="252525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씩 나눈 후 각각 </a:t>
            </a:r>
            <a:r>
              <a:rPr lang="en" altLang="ko-Kore-KR" sz="1600" b="0" i="0" dirty="0">
                <a:solidFill>
                  <a:srgbClr val="252525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LS(Left Shift)-1bit</a:t>
            </a:r>
            <a:r>
              <a:rPr lang="ko-KR" altLang="en-US" sz="1600" b="0" i="0" dirty="0">
                <a:solidFill>
                  <a:srgbClr val="252525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 수행</a:t>
            </a:r>
            <a:endParaRPr lang="ko-KR" altLang="en-US" sz="1600" b="0" i="0" dirty="0">
              <a:solidFill>
                <a:srgbClr val="555555"/>
              </a:solidFill>
              <a:effectLst/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600" b="0" i="0" dirty="0">
              <a:solidFill>
                <a:srgbClr val="252525"/>
              </a:solidFill>
              <a:effectLst/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600" dirty="0">
              <a:solidFill>
                <a:srgbClr val="252525"/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0" i="0" dirty="0">
                <a:solidFill>
                  <a:srgbClr val="252525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3) 2</a:t>
            </a:r>
            <a:r>
              <a:rPr lang="ko-KR" altLang="en-US" sz="1600" b="0" i="0" dirty="0">
                <a:solidFill>
                  <a:srgbClr val="252525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의 결과를 합쳐서 </a:t>
            </a:r>
            <a:r>
              <a:rPr lang="en" altLang="ko-Kore-KR" sz="1600" b="0" i="0" dirty="0">
                <a:solidFill>
                  <a:srgbClr val="252525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P8</a:t>
            </a:r>
            <a:r>
              <a:rPr lang="ko-KR" altLang="en-US" sz="1600" b="0" i="0" dirty="0">
                <a:solidFill>
                  <a:srgbClr val="252525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의 순열로 치환하여 </a:t>
            </a:r>
            <a:r>
              <a:rPr lang="en-US" altLang="ko-KR" sz="1600" b="0" i="0" dirty="0">
                <a:solidFill>
                  <a:srgbClr val="252525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8</a:t>
            </a:r>
            <a:r>
              <a:rPr lang="en" altLang="ko-Kore-KR" sz="1600" b="0" i="0" dirty="0">
                <a:solidFill>
                  <a:srgbClr val="252525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bit</a:t>
            </a:r>
            <a:r>
              <a:rPr lang="ko-KR" altLang="en-US" sz="1600" b="0" i="0" dirty="0">
                <a:solidFill>
                  <a:srgbClr val="252525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의 </a:t>
            </a:r>
            <a:r>
              <a:rPr lang="en" altLang="ko-Kore-KR" sz="1600" b="0" i="0" dirty="0">
                <a:solidFill>
                  <a:srgbClr val="252525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K1</a:t>
            </a:r>
            <a:r>
              <a:rPr lang="ko-KR" altLang="en-US" sz="1600" b="0" i="0" dirty="0">
                <a:solidFill>
                  <a:srgbClr val="252525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 생성</a:t>
            </a:r>
            <a:endParaRPr lang="ko-KR" altLang="en-US" sz="1600" b="0" i="0" dirty="0">
              <a:solidFill>
                <a:srgbClr val="555555"/>
              </a:solidFill>
              <a:effectLst/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600" b="0" i="0" dirty="0">
              <a:solidFill>
                <a:srgbClr val="252525"/>
              </a:solidFill>
              <a:effectLst/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600" dirty="0">
              <a:solidFill>
                <a:srgbClr val="252525"/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0" i="0" dirty="0">
                <a:solidFill>
                  <a:srgbClr val="252525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4) 2</a:t>
            </a:r>
            <a:r>
              <a:rPr lang="ko-KR" altLang="en-US" sz="1600" b="0" i="0" dirty="0">
                <a:solidFill>
                  <a:srgbClr val="252525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의 결과를 다시 각각 </a:t>
            </a:r>
            <a:r>
              <a:rPr lang="en" altLang="ko-Kore-KR" sz="1600" b="0" i="0" dirty="0">
                <a:solidFill>
                  <a:srgbClr val="252525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LS(Left Shift)-2bit</a:t>
            </a:r>
            <a:r>
              <a:rPr lang="ko-KR" altLang="en-US" sz="1600" b="0" i="0" dirty="0">
                <a:solidFill>
                  <a:srgbClr val="252525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 수행</a:t>
            </a:r>
            <a:endParaRPr lang="ko-KR" altLang="en-US" sz="1600" b="0" i="0" dirty="0">
              <a:solidFill>
                <a:srgbClr val="555555"/>
              </a:solidFill>
              <a:effectLst/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600" b="0" i="0" dirty="0">
              <a:solidFill>
                <a:srgbClr val="252525"/>
              </a:solidFill>
              <a:effectLst/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endParaRPr lang="en-US" altLang="ko-KR" sz="1600" dirty="0">
              <a:solidFill>
                <a:srgbClr val="252525"/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algn="just">
              <a:lnSpc>
                <a:spcPct val="150000"/>
              </a:lnSpc>
            </a:pPr>
            <a:r>
              <a:rPr lang="en-US" altLang="ko-KR" sz="1600" b="0" i="0" dirty="0">
                <a:solidFill>
                  <a:srgbClr val="252525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5) </a:t>
            </a:r>
            <a:r>
              <a:rPr lang="en-US" altLang="ko-KR" sz="1600" dirty="0">
                <a:solidFill>
                  <a:srgbClr val="252525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4</a:t>
            </a:r>
            <a:r>
              <a:rPr lang="ko-KR" altLang="en-US" sz="1600" b="0" i="0" dirty="0">
                <a:solidFill>
                  <a:srgbClr val="252525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의 결과를 합쳐서 </a:t>
            </a:r>
            <a:r>
              <a:rPr lang="en" altLang="ko-Kore-KR" sz="1600" b="0" i="0" dirty="0">
                <a:solidFill>
                  <a:srgbClr val="252525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P8</a:t>
            </a:r>
            <a:r>
              <a:rPr lang="ko-KR" altLang="en-US" sz="1600" b="0" i="0" dirty="0">
                <a:solidFill>
                  <a:srgbClr val="252525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의 순열로 치환하여 </a:t>
            </a:r>
            <a:r>
              <a:rPr lang="en-US" altLang="ko-KR" sz="1600" b="0" i="0" dirty="0">
                <a:solidFill>
                  <a:srgbClr val="252525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8</a:t>
            </a:r>
            <a:r>
              <a:rPr lang="en" altLang="ko-Kore-KR" sz="1600" b="0" i="0" dirty="0">
                <a:solidFill>
                  <a:srgbClr val="252525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bit</a:t>
            </a:r>
            <a:r>
              <a:rPr lang="ko-KR" altLang="en-US" sz="1600" b="0" i="0" dirty="0">
                <a:solidFill>
                  <a:srgbClr val="252525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의 </a:t>
            </a:r>
            <a:r>
              <a:rPr lang="en" altLang="ko-Kore-KR" sz="1600" b="0" i="0" dirty="0">
                <a:solidFill>
                  <a:srgbClr val="252525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K2</a:t>
            </a:r>
            <a:r>
              <a:rPr lang="ko-KR" altLang="en-US" sz="1600" b="0" i="0" dirty="0">
                <a:solidFill>
                  <a:srgbClr val="252525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 생성</a:t>
            </a:r>
            <a:endParaRPr lang="ko-KR" altLang="en-US" sz="1600" b="0" i="0" dirty="0">
              <a:solidFill>
                <a:srgbClr val="555555"/>
              </a:solidFill>
              <a:effectLst/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8F19AC-42B7-5AF4-7E90-26C3875A0275}"/>
              </a:ext>
            </a:extLst>
          </p:cNvPr>
          <p:cNvSpPr txBox="1"/>
          <p:nvPr/>
        </p:nvSpPr>
        <p:spPr>
          <a:xfrm>
            <a:off x="320349" y="1122922"/>
            <a:ext cx="6105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dirty="0">
                <a:solidFill>
                  <a:srgbClr val="252525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&lt;</a:t>
            </a:r>
            <a:r>
              <a:rPr lang="ko-KR" altLang="en-US" sz="1800" b="0" i="0" dirty="0">
                <a:solidFill>
                  <a:srgbClr val="252525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키 생성</a:t>
            </a:r>
            <a:r>
              <a:rPr lang="en-US" altLang="ko-KR" sz="1800" b="0" i="0" dirty="0">
                <a:solidFill>
                  <a:srgbClr val="252525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&gt;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125884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01. SDES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B0C39DE-9A0F-03DD-9CAD-C5FFC755EF30}"/>
              </a:ext>
            </a:extLst>
          </p:cNvPr>
          <p:cNvGrpSpPr/>
          <p:nvPr/>
        </p:nvGrpSpPr>
        <p:grpSpPr>
          <a:xfrm>
            <a:off x="8831479" y="1122922"/>
            <a:ext cx="3069190" cy="5579466"/>
            <a:chOff x="4743781" y="-211521"/>
            <a:chExt cx="3069190" cy="5579466"/>
          </a:xfrm>
        </p:grpSpPr>
        <p:pic>
          <p:nvPicPr>
            <p:cNvPr id="1028" name="Picture 4" descr="Simplified Data Encryption Algorithm | Download Scientific Diagram">
              <a:extLst>
                <a:ext uri="{FF2B5EF4-FFF2-40B4-BE49-F238E27FC236}">
                  <a16:creationId xmlns:a16="http://schemas.microsoft.com/office/drawing/2014/main" id="{7A8D9661-E28D-CA0A-748D-663B7AECDE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5011"/>
            <a:stretch/>
          </p:blipFill>
          <p:spPr bwMode="auto">
            <a:xfrm>
              <a:off x="5136439" y="-211521"/>
              <a:ext cx="2676532" cy="55794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C0784DD-5B1A-8187-D775-91CA261886C7}"/>
                </a:ext>
              </a:extLst>
            </p:cNvPr>
            <p:cNvSpPr/>
            <p:nvPr/>
          </p:nvSpPr>
          <p:spPr>
            <a:xfrm>
              <a:off x="5317626" y="1443481"/>
              <a:ext cx="958354" cy="333351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endParaRPr lang="en-US" altLang="ko-KR" sz="1400" dirty="0"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914CED96-91FE-4D04-B185-9F7E52EDF0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3781" y="1944546"/>
              <a:ext cx="573845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D097500-7AAB-FA10-BC10-B92E6609E18D}"/>
                  </a:ext>
                </a:extLst>
              </p:cNvPr>
              <p:cNvSpPr txBox="1"/>
              <p:nvPr/>
            </p:nvSpPr>
            <p:spPr>
              <a:xfrm>
                <a:off x="320349" y="1645266"/>
                <a:ext cx="6099858" cy="42048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1) </a:t>
                </a:r>
                <a:r>
                  <a:rPr lang="ko-KR" altLang="en-US" dirty="0" err="1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평문</a:t>
                </a:r>
                <a:r>
                  <a:rPr lang="ko-KR" altLang="en-US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:r>
                  <a:rPr lang="en-US" altLang="ko-KR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8</a:t>
                </a:r>
                <a:r>
                  <a:rPr lang="en" altLang="ko-Kore-KR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bit </a:t>
                </a:r>
                <a:r>
                  <a:rPr lang="en-US" altLang="ko-Kore-KR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</a:t>
                </a:r>
                <a:r>
                  <a:rPr lang="ko-KR" altLang="en-US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" altLang="ko-Kore-KR" i="1" dirty="0">
                        <a:latin typeface="Cambria Math" panose="02040503050406030204" pitchFamily="18" charset="0"/>
                        <a:ea typeface="NanumSquare_ac Bold" panose="020B0600000101010101" pitchFamily="34" charset="-127"/>
                      </a:rPr>
                      <m:t>𝐼𝑃</m:t>
                    </m:r>
                  </m:oMath>
                </a14:m>
                <a:r>
                  <a:rPr lang="en-US" altLang="ko-KR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(Initial Permutation)</a:t>
                </a:r>
                <a:r>
                  <a:rPr lang="ko-KR" altLang="en-US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순서로 치환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2) 1</a:t>
                </a:r>
                <a:r>
                  <a:rPr lang="ko-KR" altLang="en-US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의 결과를 좌우 </a:t>
                </a:r>
                <a:r>
                  <a:rPr lang="en-US" altLang="ko-KR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4</a:t>
                </a:r>
                <a:r>
                  <a:rPr lang="en" altLang="ko-Kore-KR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bit</a:t>
                </a:r>
                <a:r>
                  <a:rPr lang="ko-KR" altLang="en-US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씩 </a:t>
                </a:r>
                <a:r>
                  <a:rPr lang="en" altLang="ko-Kore-KR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L</a:t>
                </a:r>
                <a:r>
                  <a:rPr lang="ko-KR" altLang="en-US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과 </a:t>
                </a:r>
                <a:r>
                  <a:rPr lang="en" altLang="ko-Kore-KR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R</a:t>
                </a:r>
                <a:r>
                  <a:rPr lang="ko-KR" altLang="en-US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로 나눔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3) </a:t>
                </a:r>
                <a:r>
                  <a:rPr lang="en" altLang="ko-Kore-KR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R</a:t>
                </a:r>
                <a:r>
                  <a:rPr lang="ko-KR" altLang="en-US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을 </a:t>
                </a:r>
                <a:r>
                  <a:rPr lang="en" altLang="ko-Kore-KR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E/P</a:t>
                </a:r>
                <a:r>
                  <a:rPr lang="en-US" altLang="ko-KR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(</a:t>
                </a:r>
                <a:r>
                  <a:rPr lang="ko-KR" altLang="en-US" dirty="0" err="1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확장순열</a:t>
                </a:r>
                <a:r>
                  <a:rPr lang="en-US" altLang="ko-KR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)</a:t>
                </a:r>
                <a:r>
                  <a:rPr lang="ko-KR" altLang="en-US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에 입력하여 </a:t>
                </a:r>
                <a:r>
                  <a:rPr lang="en-US" altLang="ko-KR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8</a:t>
                </a:r>
                <a:r>
                  <a:rPr lang="en" altLang="ko-Kore-KR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bit</a:t>
                </a:r>
                <a:r>
                  <a:rPr lang="ko-KR" altLang="en-US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로 확장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4) 3</a:t>
                </a:r>
                <a:r>
                  <a:rPr lang="ko-KR" altLang="en-US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의 결과를 </a:t>
                </a:r>
                <a:r>
                  <a:rPr lang="en" altLang="ko-Kore-KR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K1</a:t>
                </a:r>
                <a:r>
                  <a:rPr lang="ko-KR" altLang="en-US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과 </a:t>
                </a:r>
                <a:r>
                  <a:rPr lang="en" altLang="ko-Kore-KR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XOR</a:t>
                </a:r>
                <a:endParaRPr lang="ko-KR" altLang="en-US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5) 4</a:t>
                </a:r>
                <a:r>
                  <a:rPr lang="ko-KR" altLang="en-US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의 결과를 </a:t>
                </a:r>
                <a:r>
                  <a:rPr lang="en" altLang="ko-Kore-KR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S-boxes</a:t>
                </a:r>
                <a:r>
                  <a:rPr lang="ko-KR" altLang="en-US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에 입력하여 </a:t>
                </a:r>
                <a:r>
                  <a:rPr lang="en-US" altLang="ko-KR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4</a:t>
                </a:r>
                <a:r>
                  <a:rPr lang="en" altLang="ko-Kore-KR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bit</a:t>
                </a:r>
                <a:r>
                  <a:rPr lang="ko-KR" altLang="en-US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결과 생성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6) 5</a:t>
                </a:r>
                <a:r>
                  <a:rPr lang="ko-KR" altLang="en-US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의 결과를 </a:t>
                </a:r>
                <a:r>
                  <a:rPr lang="en" altLang="ko-Kore-KR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P-box(P4)</a:t>
                </a:r>
                <a:r>
                  <a:rPr lang="ko-KR" altLang="en-US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에 입력하여 치환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7) 6</a:t>
                </a:r>
                <a:r>
                  <a:rPr lang="ko-KR" altLang="en-US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의 결과를 </a:t>
                </a:r>
                <a:r>
                  <a:rPr lang="en-US" altLang="ko-KR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2</a:t>
                </a:r>
                <a:r>
                  <a:rPr lang="ko-KR" altLang="en-US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의 </a:t>
                </a:r>
                <a:r>
                  <a:rPr lang="en" altLang="ko-Kore-KR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L</a:t>
                </a:r>
                <a:r>
                  <a:rPr lang="ko-KR" altLang="en-US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과 </a:t>
                </a:r>
                <a:r>
                  <a:rPr lang="en" altLang="ko-Kore-KR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XOR</a:t>
                </a:r>
                <a:endParaRPr lang="ko-KR" altLang="en-US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8) 7</a:t>
                </a:r>
                <a:r>
                  <a:rPr lang="ko-KR" altLang="en-US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의 결과와 </a:t>
                </a:r>
                <a:r>
                  <a:rPr lang="en-US" altLang="ko-KR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2</a:t>
                </a:r>
                <a:r>
                  <a:rPr lang="ko-KR" altLang="en-US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의 </a:t>
                </a:r>
                <a:r>
                  <a:rPr lang="en" altLang="ko-Kore-KR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R</a:t>
                </a:r>
                <a:r>
                  <a:rPr lang="ko-KR" altLang="en-US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:r>
                  <a:rPr lang="en-US" altLang="ko-KR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</a:t>
                </a:r>
                <a:r>
                  <a:rPr lang="ko-KR" altLang="en-US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 </a:t>
                </a:r>
                <a:r>
                  <a:rPr lang="en" altLang="ko-Kore-KR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SW(</a:t>
                </a:r>
                <a:r>
                  <a:rPr lang="ko-KR" altLang="en-US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스위치함수</a:t>
                </a:r>
                <a:r>
                  <a:rPr lang="en-US" altLang="ko-KR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)</a:t>
                </a:r>
                <a:r>
                  <a:rPr lang="ko-KR" altLang="en-US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에 입력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9) 8</a:t>
                </a:r>
                <a:r>
                  <a:rPr lang="ko-KR" altLang="en-US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의 결과를 가지고 </a:t>
                </a:r>
                <a:r>
                  <a:rPr lang="en-US" altLang="ko-KR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2~8</a:t>
                </a:r>
                <a:r>
                  <a:rPr lang="ko-KR" altLang="en-US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과정과 동일하게 수행 </a:t>
                </a:r>
                <a:r>
                  <a:rPr lang="en-US" altLang="ko-KR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(</a:t>
                </a:r>
                <a:r>
                  <a:rPr lang="en" altLang="ko-Kore-KR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K1</a:t>
                </a:r>
                <a:r>
                  <a:rPr lang="ko-KR" altLang="en-US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:r>
                  <a:rPr lang="en-US" altLang="ko-KR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</a:t>
                </a:r>
                <a:r>
                  <a:rPr lang="ko-KR" altLang="en-US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:r>
                  <a:rPr lang="en" altLang="ko-Kore-KR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K2</a:t>
                </a:r>
                <a:r>
                  <a:rPr lang="en-US" altLang="ko-KR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)</a:t>
                </a:r>
                <a:endParaRPr lang="ko-KR" altLang="en-US" dirty="0">
                  <a:latin typeface="NanumSquare_ac" panose="020B0600000101010101" pitchFamily="34" charset="-127"/>
                  <a:ea typeface="NanumSquare_ac" panose="020B0600000101010101" pitchFamily="34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10) 9</a:t>
                </a:r>
                <a:r>
                  <a:rPr lang="ko-KR" altLang="en-US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의 결과 </a:t>
                </a:r>
                <a:r>
                  <a:rPr lang="en-US" altLang="ko-KR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</a:t>
                </a:r>
                <a:r>
                  <a:rPr lang="ko-KR" altLang="en-US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" altLang="ko-Kore-KR" i="1" dirty="0" smtClean="0"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</m:ctrlPr>
                      </m:sSupPr>
                      <m:e>
                        <m:r>
                          <a:rPr lang="en" altLang="ko-Kore-KR" i="1" dirty="0"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  <m:t>𝐼𝑃</m:t>
                        </m:r>
                      </m:e>
                      <m:sup>
                        <m:r>
                          <a:rPr lang="en-US" altLang="ko-KR" b="0" i="1" dirty="0" smtClean="0">
                            <a:latin typeface="Cambria Math" panose="02040503050406030204" pitchFamily="18" charset="0"/>
                            <a:ea typeface="NanumSquare_ac Bold" panose="020B0600000101010101" pitchFamily="34" charset="-127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 입력 </a:t>
                </a:r>
                <a:r>
                  <a:rPr lang="en-US" altLang="ko-KR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</a:t>
                </a:r>
                <a:r>
                  <a:rPr lang="ko-KR" altLang="en-US" dirty="0">
                    <a:latin typeface="NanumSquare_ac" panose="020B0600000101010101" pitchFamily="34" charset="-127"/>
                    <a:ea typeface="NanumSquare_ac" panose="020B0600000101010101" pitchFamily="34" charset="-127"/>
                    <a:sym typeface="Wingdings" pitchFamily="2" charset="2"/>
                  </a:rPr>
                  <a:t> </a:t>
                </a:r>
                <a:r>
                  <a:rPr lang="ko-KR" altLang="en-US" dirty="0">
                    <a:latin typeface="NanumSquare_ac" panose="020B0600000101010101" pitchFamily="34" charset="-127"/>
                    <a:ea typeface="NanumSquare_ac" panose="020B0600000101010101" pitchFamily="34" charset="-127"/>
                  </a:rPr>
                  <a:t>최종 암호문 생성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D097500-7AAB-FA10-BC10-B92E6609E1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49" y="1645266"/>
                <a:ext cx="6099858" cy="4204869"/>
              </a:xfrm>
              <a:prstGeom prst="rect">
                <a:avLst/>
              </a:prstGeom>
              <a:blipFill>
                <a:blip r:embed="rId4"/>
                <a:stretch>
                  <a:fillRect l="-832" b="-150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798F19AC-42B7-5AF4-7E90-26C3875A0275}"/>
              </a:ext>
            </a:extLst>
          </p:cNvPr>
          <p:cNvSpPr txBox="1"/>
          <p:nvPr/>
        </p:nvSpPr>
        <p:spPr>
          <a:xfrm>
            <a:off x="320349" y="1122922"/>
            <a:ext cx="6105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dirty="0">
                <a:solidFill>
                  <a:srgbClr val="252525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&lt;</a:t>
            </a:r>
            <a:r>
              <a:rPr lang="ko-KR" altLang="en-US" dirty="0">
                <a:solidFill>
                  <a:srgbClr val="252525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암호화</a:t>
            </a:r>
            <a:r>
              <a:rPr lang="en-US" altLang="ko-KR" sz="1800" b="0" i="0" dirty="0">
                <a:solidFill>
                  <a:srgbClr val="252525"/>
                </a:solidFill>
                <a:effectLst/>
                <a:latin typeface="NanumSquare_ac" panose="020B0600000101010101" pitchFamily="34" charset="-127"/>
                <a:ea typeface="NanumSquare_ac" panose="020B0600000101010101" pitchFamily="34" charset="-127"/>
              </a:rPr>
              <a:t>&gt;</a:t>
            </a:r>
            <a:endParaRPr lang="ko-Kore-KR" alt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7DB105E7-9CEB-35CA-9A93-7EB2E82BB2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14"/>
          <a:stretch/>
        </p:blipFill>
        <p:spPr bwMode="auto">
          <a:xfrm>
            <a:off x="5967344" y="1122922"/>
            <a:ext cx="2850959" cy="5741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0718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07FE01A-DE27-FB5B-68C3-E75A12B6EF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815"/>
          <a:stretch/>
        </p:blipFill>
        <p:spPr>
          <a:xfrm>
            <a:off x="3065121" y="2286243"/>
            <a:ext cx="5476995" cy="3419232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데이터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SDES python code 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찾기 </a:t>
            </a:r>
            <a:r>
              <a:rPr lang="en-US" altLang="ko-KR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itchFamily="2" charset="2"/>
              </a:rPr>
              <a:t></a:t>
            </a:r>
            <a:r>
              <a:rPr lang="ko-KR" altLang="en-US" sz="2000" dirty="0">
                <a:latin typeface="나눔스퀘어_ac Bold" panose="020B0600000101010101" pitchFamily="50" charset="-127"/>
                <a:ea typeface="나눔스퀘어_ac Bold" panose="020B0600000101010101" pitchFamily="50" charset="-127"/>
                <a:sym typeface="Wingdings" pitchFamily="2" charset="2"/>
              </a:rPr>
              <a:t> 테스트 벡터 확인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100,000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개의 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(PT||CT||Key) CSV 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파일 생성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7C8126CD-406A-EA35-EB4C-E75124981AD4}"/>
              </a:ext>
            </a:extLst>
          </p:cNvPr>
          <p:cNvCxnSpPr>
            <a:cxnSpLocks/>
          </p:cNvCxnSpPr>
          <p:nvPr/>
        </p:nvCxnSpPr>
        <p:spPr>
          <a:xfrm>
            <a:off x="5034986" y="2360391"/>
            <a:ext cx="0" cy="345713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꺾인 연결선[E] 6">
            <a:extLst>
              <a:ext uri="{FF2B5EF4-FFF2-40B4-BE49-F238E27FC236}">
                <a16:creationId xmlns:a16="http://schemas.microsoft.com/office/drawing/2014/main" id="{86195D56-5C08-EA5D-53D2-01BD71191F01}"/>
              </a:ext>
            </a:extLst>
          </p:cNvPr>
          <p:cNvCxnSpPr/>
          <p:nvPr/>
        </p:nvCxnSpPr>
        <p:spPr>
          <a:xfrm>
            <a:off x="4884515" y="2915976"/>
            <a:ext cx="300942" cy="266217"/>
          </a:xfrm>
          <a:prstGeom prst="bentConnector3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07B6529B-A65D-6FF3-EC0E-F986004E5EEB}"/>
              </a:ext>
            </a:extLst>
          </p:cNvPr>
          <p:cNvCxnSpPr>
            <a:cxnSpLocks/>
          </p:cNvCxnSpPr>
          <p:nvPr/>
        </p:nvCxnSpPr>
        <p:spPr>
          <a:xfrm>
            <a:off x="6557057" y="2360390"/>
            <a:ext cx="0" cy="34571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[E] 8">
            <a:extLst>
              <a:ext uri="{FF2B5EF4-FFF2-40B4-BE49-F238E27FC236}">
                <a16:creationId xmlns:a16="http://schemas.microsoft.com/office/drawing/2014/main" id="{24163144-08F0-8869-5E2E-009E94F50273}"/>
              </a:ext>
            </a:extLst>
          </p:cNvPr>
          <p:cNvCxnSpPr/>
          <p:nvPr/>
        </p:nvCxnSpPr>
        <p:spPr>
          <a:xfrm>
            <a:off x="6406586" y="2915975"/>
            <a:ext cx="300942" cy="266217"/>
          </a:xfrm>
          <a:prstGeom prst="bentConnector3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524B5E4-868C-F6CB-EDC8-3B4F9BD78AC7}"/>
              </a:ext>
            </a:extLst>
          </p:cNvPr>
          <p:cNvSpPr txBox="1"/>
          <p:nvPr/>
        </p:nvSpPr>
        <p:spPr>
          <a:xfrm>
            <a:off x="3784921" y="5632863"/>
            <a:ext cx="476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b="1" dirty="0">
                <a:solidFill>
                  <a:srgbClr val="FF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Plaintext       Ciphertext                 Key</a:t>
            </a:r>
            <a:endParaRPr lang="ko-Kore-KR" altLang="en-US" b="1" dirty="0">
              <a:solidFill>
                <a:srgbClr val="FF0000"/>
              </a:solidFill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BA80E71-3E42-D607-ECBC-60A07222A975}"/>
              </a:ext>
            </a:extLst>
          </p:cNvPr>
          <p:cNvSpPr txBox="1"/>
          <p:nvPr/>
        </p:nvSpPr>
        <p:spPr>
          <a:xfrm>
            <a:off x="4701249" y="6320996"/>
            <a:ext cx="4762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b="1" dirty="0">
                <a:ln>
                  <a:solidFill>
                    <a:schemeClr val="accent2"/>
                  </a:solidFill>
                </a:ln>
                <a:solidFill>
                  <a:srgbClr val="FF0000"/>
                </a:solidFill>
                <a:latin typeface="NanumSquare_ac Bold" panose="020B0600000101010101" pitchFamily="34" charset="-127"/>
                <a:ea typeface="NanumSquare_ac Bold" panose="020B0600000101010101" pitchFamily="34" charset="-127"/>
              </a:rPr>
              <a:t>Data		           Label</a:t>
            </a:r>
            <a:endParaRPr lang="ko-Kore-KR" altLang="en-US" b="1" dirty="0">
              <a:ln>
                <a:solidFill>
                  <a:schemeClr val="accent2"/>
                </a:solidFill>
              </a:ln>
              <a:solidFill>
                <a:srgbClr val="FF0000"/>
              </a:solidFill>
              <a:latin typeface="NanumSquare_ac Bold" panose="020B0600000101010101" pitchFamily="34" charset="-127"/>
              <a:ea typeface="NanumSquare_ac Bold" panose="020B0600000101010101" pitchFamily="34" charset="-127"/>
            </a:endParaRPr>
          </a:p>
        </p:txBody>
      </p:sp>
      <p:sp>
        <p:nvSpPr>
          <p:cNvPr id="18" name="왼쪽 중괄호[L] 17">
            <a:extLst>
              <a:ext uri="{FF2B5EF4-FFF2-40B4-BE49-F238E27FC236}">
                <a16:creationId xmlns:a16="http://schemas.microsoft.com/office/drawing/2014/main" id="{4002BA81-E1E7-70B8-412C-DC8509CCCB2E}"/>
              </a:ext>
            </a:extLst>
          </p:cNvPr>
          <p:cNvSpPr/>
          <p:nvPr/>
        </p:nvSpPr>
        <p:spPr>
          <a:xfrm rot="16200000">
            <a:off x="4831006" y="4599039"/>
            <a:ext cx="407960" cy="2924967"/>
          </a:xfrm>
          <a:prstGeom prst="lef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3" name="왼쪽 중괄호[L] 22">
            <a:extLst>
              <a:ext uri="{FF2B5EF4-FFF2-40B4-BE49-F238E27FC236}">
                <a16:creationId xmlns:a16="http://schemas.microsoft.com/office/drawing/2014/main" id="{E03E46CE-7809-2F85-2990-AB498B6930DD}"/>
              </a:ext>
            </a:extLst>
          </p:cNvPr>
          <p:cNvSpPr/>
          <p:nvPr/>
        </p:nvSpPr>
        <p:spPr>
          <a:xfrm rot="16200000">
            <a:off x="7299309" y="5129070"/>
            <a:ext cx="407960" cy="1892461"/>
          </a:xfrm>
          <a:prstGeom prst="leftBrac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59907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03.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 구조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D432D1-335E-17F1-0DB6-DF831D40A7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40"/>
          <a:stretch/>
        </p:blipFill>
        <p:spPr>
          <a:xfrm>
            <a:off x="469795" y="1048391"/>
            <a:ext cx="6028577" cy="57748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DB0FAC-B39A-5218-0B05-DA2F1F0FDC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27" r="29827"/>
          <a:stretch/>
        </p:blipFill>
        <p:spPr>
          <a:xfrm>
            <a:off x="6641151" y="1939930"/>
            <a:ext cx="4900667" cy="1011903"/>
          </a:xfrm>
          <a:prstGeom prst="rect">
            <a:avLst/>
          </a:prstGeom>
        </p:spPr>
      </p:pic>
      <p:sp>
        <p:nvSpPr>
          <p:cNvPr id="8" name="오른쪽 중괄호[R] 7">
            <a:extLst>
              <a:ext uri="{FF2B5EF4-FFF2-40B4-BE49-F238E27FC236}">
                <a16:creationId xmlns:a16="http://schemas.microsoft.com/office/drawing/2014/main" id="{374B0DF7-5623-9F5A-1E40-9D78A92153A9}"/>
              </a:ext>
            </a:extLst>
          </p:cNvPr>
          <p:cNvSpPr/>
          <p:nvPr/>
        </p:nvSpPr>
        <p:spPr>
          <a:xfrm>
            <a:off x="5894574" y="1059966"/>
            <a:ext cx="675187" cy="5740160"/>
          </a:xfrm>
          <a:prstGeom prst="rightBrace">
            <a:avLst>
              <a:gd name="adj1" fmla="val 123333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14EA23-FD3C-EE32-0474-F11AD7302209}"/>
              </a:ext>
            </a:extLst>
          </p:cNvPr>
          <p:cNvSpPr txBox="1"/>
          <p:nvPr/>
        </p:nvSpPr>
        <p:spPr>
          <a:xfrm>
            <a:off x="6641151" y="3664358"/>
            <a:ext cx="5353389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CNN Layers </a:t>
            </a:r>
          </a:p>
          <a:p>
            <a:pPr>
              <a:lnSpc>
                <a:spcPct val="150000"/>
              </a:lnSpc>
            </a:pP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(conv1d</a:t>
            </a:r>
            <a:r>
              <a:rPr lang="ko-KR" altLang="en-US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는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1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차원 </a:t>
            </a:r>
            <a:r>
              <a:rPr lang="en-US" altLang="ko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Sequential data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에 효과적</a:t>
            </a: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</a:t>
            </a:r>
            <a:endParaRPr lang="ko-Kore-KR" altLang="en-US" dirty="0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A3065C55-0DF5-445B-54F6-655C39747A9C}"/>
              </a:ext>
            </a:extLst>
          </p:cNvPr>
          <p:cNvSpPr/>
          <p:nvPr/>
        </p:nvSpPr>
        <p:spPr>
          <a:xfrm>
            <a:off x="7482590" y="1928500"/>
            <a:ext cx="1947160" cy="2203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C2EE16-7822-9E71-FE52-6AAF28652788}"/>
              </a:ext>
            </a:extLst>
          </p:cNvPr>
          <p:cNvSpPr txBox="1"/>
          <p:nvPr/>
        </p:nvSpPr>
        <p:spPr>
          <a:xfrm>
            <a:off x="7084525" y="1385819"/>
            <a:ext cx="2882435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ore-KR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Gated Linear Unit Layer</a:t>
            </a:r>
            <a:endParaRPr lang="ko-Kore-KR" altLang="en-US" dirty="0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841036E4-594B-5D12-5663-F1C48CEB4B20}"/>
              </a:ext>
            </a:extLst>
          </p:cNvPr>
          <p:cNvSpPr/>
          <p:nvPr/>
        </p:nvSpPr>
        <p:spPr>
          <a:xfrm>
            <a:off x="9091484" y="2688837"/>
            <a:ext cx="875476" cy="2203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78826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03.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모델 구조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39C6E6A1-1CDB-261B-16FB-F581D37C02C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14"/>
          <a:stretch/>
        </p:blipFill>
        <p:spPr>
          <a:xfrm>
            <a:off x="411920" y="1311721"/>
            <a:ext cx="11368160" cy="417467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FC4DE58-67CA-A351-ABD7-C609255385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690" y="5888090"/>
            <a:ext cx="9004300" cy="355600"/>
          </a:xfrm>
          <a:prstGeom prst="rect">
            <a:avLst/>
          </a:prstGeom>
        </p:spPr>
      </p:pic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1CEB6B32-EEFD-F440-BD92-409B63FC269A}"/>
              </a:ext>
            </a:extLst>
          </p:cNvPr>
          <p:cNvSpPr/>
          <p:nvPr/>
        </p:nvSpPr>
        <p:spPr>
          <a:xfrm>
            <a:off x="5813810" y="5269230"/>
            <a:ext cx="5856220" cy="2171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43988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04.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하이퍼파라미터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튜닝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CFF9595-AF48-8997-A637-05D3595C4F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40"/>
          <a:stretch/>
        </p:blipFill>
        <p:spPr>
          <a:xfrm>
            <a:off x="469795" y="1048391"/>
            <a:ext cx="6028577" cy="5774884"/>
          </a:xfrm>
          <a:prstGeom prst="rect">
            <a:avLst/>
          </a:prstGeom>
        </p:spPr>
      </p:pic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7E439C9D-C97F-B541-7459-52959E5E1EEA}"/>
              </a:ext>
            </a:extLst>
          </p:cNvPr>
          <p:cNvSpPr/>
          <p:nvPr/>
        </p:nvSpPr>
        <p:spPr>
          <a:xfrm>
            <a:off x="458365" y="1036961"/>
            <a:ext cx="5793845" cy="50608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0D4B3B23-513E-6F73-08BF-5A090DC53C3C}"/>
              </a:ext>
            </a:extLst>
          </p:cNvPr>
          <p:cNvSpPr/>
          <p:nvPr/>
        </p:nvSpPr>
        <p:spPr>
          <a:xfrm>
            <a:off x="2691025" y="1655341"/>
            <a:ext cx="1069445" cy="20774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841419-AC78-B2FA-E03C-95EF723EDA3C}"/>
              </a:ext>
            </a:extLst>
          </p:cNvPr>
          <p:cNvSpPr txBox="1"/>
          <p:nvPr/>
        </p:nvSpPr>
        <p:spPr>
          <a:xfrm>
            <a:off x="6944463" y="1422905"/>
            <a:ext cx="5353389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Layer</a:t>
            </a:r>
            <a:r>
              <a:rPr lang="ko-KR" altLang="en-US" sz="1800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의 개수와 채널 조절</a:t>
            </a:r>
            <a:endParaRPr lang="ko-Kore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1719EF5-C1EC-B02C-DC11-FBDB7BD9D503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252210" y="1314450"/>
            <a:ext cx="692253" cy="3408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D7E469-B0B0-DA09-1FCB-567AAB9E40C5}"/>
              </a:ext>
            </a:extLst>
          </p:cNvPr>
          <p:cNvSpPr txBox="1"/>
          <p:nvPr/>
        </p:nvSpPr>
        <p:spPr>
          <a:xfrm>
            <a:off x="6612672" y="2536647"/>
            <a:ext cx="5353389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ore-KR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kernel_size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조절</a:t>
            </a:r>
            <a:endParaRPr lang="ko-Kore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8047DD1-FB14-BC79-F739-EB98817FA0E1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>
            <a:off x="3760470" y="1759216"/>
            <a:ext cx="2852202" cy="100986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F02D4A1B-AC28-8708-5557-F36209B758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27" r="29827"/>
          <a:stretch/>
        </p:blipFill>
        <p:spPr>
          <a:xfrm>
            <a:off x="6612672" y="3301184"/>
            <a:ext cx="4900667" cy="101190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886F8BE9-B1D2-6A61-E831-502C2AD8FF87}"/>
              </a:ext>
            </a:extLst>
          </p:cNvPr>
          <p:cNvSpPr txBox="1"/>
          <p:nvPr/>
        </p:nvSpPr>
        <p:spPr>
          <a:xfrm>
            <a:off x="7913974" y="4505354"/>
            <a:ext cx="2999337" cy="464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dirty="0" err="1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학습률</a:t>
            </a:r>
            <a:r>
              <a:rPr lang="ko-KR" altLang="en-US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조절</a:t>
            </a:r>
            <a:endParaRPr lang="ko-Kore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00FB9C5-874B-8DCC-72D1-B16839660BCE}"/>
              </a:ext>
            </a:extLst>
          </p:cNvPr>
          <p:cNvGrpSpPr/>
          <p:nvPr/>
        </p:nvGrpSpPr>
        <p:grpSpPr>
          <a:xfrm>
            <a:off x="8974625" y="3859964"/>
            <a:ext cx="878036" cy="622530"/>
            <a:chOff x="6297931" y="4304248"/>
            <a:chExt cx="878036" cy="622530"/>
          </a:xfrm>
        </p:grpSpPr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8B1A4884-0475-6337-82BF-B2EBF2AC5B60}"/>
                </a:ext>
              </a:extLst>
            </p:cNvPr>
            <p:cNvSpPr/>
            <p:nvPr/>
          </p:nvSpPr>
          <p:spPr>
            <a:xfrm>
              <a:off x="6297931" y="4304248"/>
              <a:ext cx="878036" cy="2301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3B2C152A-B0E6-24E3-0AD5-E4CD582C564D}"/>
                </a:ext>
              </a:extLst>
            </p:cNvPr>
            <p:cNvCxnSpPr>
              <a:cxnSpLocks/>
              <a:stCxn id="26" idx="2"/>
              <a:endCxn id="27" idx="0"/>
            </p:cNvCxnSpPr>
            <p:nvPr/>
          </p:nvCxnSpPr>
          <p:spPr>
            <a:xfrm>
              <a:off x="6736949" y="4534377"/>
              <a:ext cx="0" cy="39240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0944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13892</TotalTime>
  <Words>1150</Words>
  <Application>Microsoft Macintosh PowerPoint</Application>
  <PresentationFormat>와이드스크린</PresentationFormat>
  <Paragraphs>265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6" baseType="lpstr">
      <vt:lpstr>나눔스퀘어_ac ExtraBold</vt:lpstr>
      <vt:lpstr>Cambria Math</vt:lpstr>
      <vt:lpstr>Arial</vt:lpstr>
      <vt:lpstr>NanumSquare_ac Bold</vt:lpstr>
      <vt:lpstr>Wingdings</vt:lpstr>
      <vt:lpstr>맑은 고딕</vt:lpstr>
      <vt:lpstr>나눔스퀘어_ac Bold</vt:lpstr>
      <vt:lpstr>나눔스퀘어_ac</vt:lpstr>
      <vt:lpstr>NanumSquare_ac</vt:lpstr>
      <vt:lpstr>Office 테마</vt:lpstr>
      <vt:lpstr>SDES 암호 분석 실험</vt:lpstr>
      <vt:lpstr>PowerPoint 프레젠테이션</vt:lpstr>
      <vt:lpstr>01. SDES</vt:lpstr>
      <vt:lpstr>01. SDES</vt:lpstr>
      <vt:lpstr>01. SDES</vt:lpstr>
      <vt:lpstr>02. 데이터</vt:lpstr>
      <vt:lpstr>03. 모델 구조</vt:lpstr>
      <vt:lpstr>03. 모델 구조</vt:lpstr>
      <vt:lpstr>04. 하이퍼파라미터 튜닝</vt:lpstr>
      <vt:lpstr>04. 하이퍼파라미터 튜닝</vt:lpstr>
      <vt:lpstr>04. 하이퍼파라미터 튜닝</vt:lpstr>
      <vt:lpstr>04. 하이퍼파라미터 튜닝</vt:lpstr>
      <vt:lpstr>04. 하이퍼파라미터 튜닝</vt:lpstr>
      <vt:lpstr>04. 하이퍼파라미터 튜닝</vt:lpstr>
      <vt:lpstr>04. 하이퍼파라미터 튜닝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03. 신경망 학습</dc:title>
  <dc:creator>user</dc:creator>
  <cp:lastModifiedBy>임세진</cp:lastModifiedBy>
  <cp:revision>395</cp:revision>
  <dcterms:created xsi:type="dcterms:W3CDTF">2021-02-28T19:38:14Z</dcterms:created>
  <dcterms:modified xsi:type="dcterms:W3CDTF">2022-05-01T21:33:46Z</dcterms:modified>
</cp:coreProperties>
</file>