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75" r:id="rId4"/>
    <p:sldId id="280" r:id="rId5"/>
    <p:sldId id="281" r:id="rId6"/>
    <p:sldId id="287" r:id="rId7"/>
    <p:sldId id="282" r:id="rId8"/>
    <p:sldId id="288" r:id="rId9"/>
    <p:sldId id="289" r:id="rId10"/>
    <p:sldId id="285" r:id="rId11"/>
    <p:sldId id="283" r:id="rId12"/>
    <p:sldId id="290" r:id="rId13"/>
    <p:sldId id="284" r:id="rId14"/>
    <p:sldId id="291" r:id="rId15"/>
    <p:sldId id="286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2020. 1. 20.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2020. 1. 20.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N8zlh9U5vEY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Secure GCM Implementation on AVR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김경호</a:t>
            </a:r>
            <a:endParaRPr lang="en-US" altLang="ko-KR" dirty="0"/>
          </a:p>
          <a:p>
            <a:endParaRPr lang="en-US" altLang="ko-KR" dirty="0"/>
          </a:p>
          <a:p>
            <a:r>
              <a:rPr lang="en" altLang="ko-KR" dirty="0">
                <a:hlinkClick r:id="rId2"/>
              </a:rPr>
              <a:t>https://</a:t>
            </a:r>
            <a:r>
              <a:rPr lang="en" altLang="ko-KR" dirty="0" err="1">
                <a:hlinkClick r:id="rId2"/>
              </a:rPr>
              <a:t>youtu.be</a:t>
            </a:r>
            <a:r>
              <a:rPr lang="en" altLang="ko-KR" dirty="0">
                <a:hlinkClick r:id="rId2"/>
              </a:rPr>
              <a:t>/N8zlh9U5vEY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C153D-56A0-4278-A67D-B44A3E5C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Karatsuba Algorithm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AE120B-0808-495A-9654-26C813454BC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12281" y="1825601"/>
            <a:ext cx="6669105" cy="29245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기본적인 곱셈 알고리즘</a:t>
            </a:r>
            <a:endParaRPr kumimoji="0" lang="en-US" altLang="ko-KR" sz="1800" b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800" i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800" b="0" i="0" u="none" strike="noStrike" cap="none" normalizeH="0" baseline="-3000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ko-KR" altLang="ko-KR" sz="1800" b="0" i="1" u="none" strike="noStrike" cap="none" normalizeH="0" baseline="3000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+ 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</a:t>
            </a:r>
            <a:r>
              <a:rPr kumimoji="0" lang="ko-KR" altLang="ko-KR" sz="1800" b="0" i="0" u="none" strike="noStrike" cap="none" normalizeH="0" baseline="-3000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1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ko-KR" altLang="ko-KR" sz="1800" b="0" i="0" u="none" strike="noStrike" cap="none" normalizeH="0" baseline="-3000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0" lang="ko-KR" altLang="ko-KR" sz="1800" b="0" i="1" u="none" strike="noStrike" cap="none" normalizeH="0" baseline="3000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kumimoji="0" lang="ko-KR" altLang="ko-KR" sz="1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ko-KR" altLang="ko-KR" sz="1800" b="0" i="0" u="none" strike="noStrike" cap="none" normalizeH="0" baseline="-3000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kumimoji="0" lang="en-US" altLang="ko-KR" sz="1800" b="0" i="0" u="none" strike="noStrike" cap="none" normalizeH="0" baseline="-3000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800" baseline="-30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-3000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-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800" i="1" dirty="0" err="1">
                <a:solidFill>
                  <a:srgbClr val="222222"/>
                </a:solidFill>
                <a:latin typeface="Arial" panose="020B0604020202020204" pitchFamily="34" charset="0"/>
              </a:rPr>
              <a:t>x</a:t>
            </a:r>
            <a:r>
              <a:rPr lang="ko-KR" altLang="ko-KR" sz="18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18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dirty="0"/>
              <a:t>(</a:t>
            </a:r>
            <a:r>
              <a:rPr lang="en-US" altLang="ko-KR" sz="1800" i="1" dirty="0"/>
              <a:t>x</a:t>
            </a:r>
            <a:r>
              <a:rPr lang="en-US" altLang="ko-KR" sz="1800" baseline="-25000" dirty="0"/>
              <a:t>1</a:t>
            </a:r>
            <a:r>
              <a:rPr lang="en-US" altLang="ko-KR" sz="1800" i="1" dirty="0"/>
              <a:t>B</a:t>
            </a:r>
            <a:r>
              <a:rPr lang="en-US" altLang="ko-KR" sz="1800" i="1" baseline="30000" dirty="0"/>
              <a:t>m</a:t>
            </a:r>
            <a:r>
              <a:rPr lang="en-US" altLang="ko-KR" sz="1800" dirty="0"/>
              <a:t> + </a:t>
            </a:r>
            <a:r>
              <a:rPr lang="en-US" altLang="ko-KR" sz="1800" i="1" dirty="0"/>
              <a:t>x</a:t>
            </a:r>
            <a:r>
              <a:rPr lang="en-US" altLang="ko-KR" sz="1800" baseline="-25000" dirty="0"/>
              <a:t>0</a:t>
            </a:r>
            <a:r>
              <a:rPr lang="en-US" altLang="ko-KR" sz="1800" dirty="0"/>
              <a:t>)(</a:t>
            </a:r>
            <a:r>
              <a:rPr lang="en-US" altLang="ko-KR" sz="1800" i="1" dirty="0"/>
              <a:t>y</a:t>
            </a:r>
            <a:r>
              <a:rPr lang="en-US" altLang="ko-KR" sz="1800" baseline="-25000" dirty="0"/>
              <a:t>1</a:t>
            </a:r>
            <a:r>
              <a:rPr lang="en-US" altLang="ko-KR" sz="1800" i="1" dirty="0"/>
              <a:t>B</a:t>
            </a:r>
            <a:r>
              <a:rPr lang="en-US" altLang="ko-KR" sz="1800" i="1" baseline="30000" dirty="0"/>
              <a:t>m</a:t>
            </a:r>
            <a:r>
              <a:rPr lang="en-US" altLang="ko-KR" sz="1800" dirty="0"/>
              <a:t> + </a:t>
            </a:r>
            <a:r>
              <a:rPr lang="en-US" altLang="ko-KR" sz="1800" i="1" dirty="0"/>
              <a:t>y</a:t>
            </a:r>
            <a:r>
              <a:rPr lang="en-US" altLang="ko-KR" sz="1800" baseline="-25000" dirty="0"/>
              <a:t>0</a:t>
            </a:r>
            <a:r>
              <a:rPr lang="en-US" altLang="ko-KR" sz="1800" dirty="0"/>
              <a:t>)</a:t>
            </a:r>
          </a:p>
          <a:p>
            <a:pPr marL="457200" lvl="1" indent="-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ko-KR" sz="1800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ko-KR" sz="18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800" i="1" dirty="0"/>
              <a:t>x</a:t>
            </a:r>
            <a:r>
              <a:rPr lang="en-US" altLang="ko-KR" sz="1800" baseline="-25000" dirty="0"/>
              <a:t>1</a:t>
            </a:r>
            <a:r>
              <a:rPr lang="en-US" altLang="ko-KR" sz="1800" i="1" dirty="0"/>
              <a:t>y</a:t>
            </a:r>
            <a:r>
              <a:rPr lang="en-US" altLang="ko-KR" sz="1800" baseline="-25000" dirty="0"/>
              <a:t>1</a:t>
            </a:r>
            <a:r>
              <a:rPr lang="en-US" altLang="ko-KR" sz="1800" i="1" dirty="0"/>
              <a:t>B</a:t>
            </a:r>
            <a:r>
              <a:rPr lang="en-US" altLang="ko-KR" sz="1800" i="1" baseline="30000" dirty="0"/>
              <a:t>2m </a:t>
            </a:r>
            <a:r>
              <a:rPr lang="en-US" altLang="ko-KR" sz="1800" i="1" dirty="0"/>
              <a:t>+ </a:t>
            </a:r>
            <a:r>
              <a:rPr lang="en-US" altLang="ko-KR" sz="1800" dirty="0"/>
              <a:t>(</a:t>
            </a:r>
            <a:r>
              <a:rPr lang="en-US" altLang="ko-KR" sz="1800" i="1" dirty="0"/>
              <a:t>x</a:t>
            </a:r>
            <a:r>
              <a:rPr lang="en-US" altLang="ko-KR" sz="1800" baseline="-25000" dirty="0"/>
              <a:t>1</a:t>
            </a:r>
            <a:r>
              <a:rPr lang="en-US" altLang="ko-KR" sz="1800" i="1" dirty="0"/>
              <a:t>y</a:t>
            </a:r>
            <a:r>
              <a:rPr lang="en-US" altLang="ko-KR" sz="1800" baseline="-25000" dirty="0"/>
              <a:t>0</a:t>
            </a:r>
            <a:r>
              <a:rPr lang="en-US" altLang="ko-KR" sz="1800" dirty="0"/>
              <a:t> + </a:t>
            </a:r>
            <a:r>
              <a:rPr lang="en-US" altLang="ko-KR" sz="1800" i="1" dirty="0"/>
              <a:t>x</a:t>
            </a:r>
            <a:r>
              <a:rPr lang="en-US" altLang="ko-KR" sz="1800" baseline="-25000" dirty="0"/>
              <a:t>0</a:t>
            </a:r>
            <a:r>
              <a:rPr lang="en-US" altLang="ko-KR" sz="1800" i="1" dirty="0"/>
              <a:t>y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)</a:t>
            </a:r>
            <a:r>
              <a:rPr lang="en-US" altLang="ko-KR" sz="1800" i="1" dirty="0" err="1"/>
              <a:t>B</a:t>
            </a:r>
            <a:r>
              <a:rPr lang="en-US" altLang="ko-KR" sz="1800" i="1" baseline="30000" dirty="0" err="1"/>
              <a:t>m</a:t>
            </a:r>
            <a:r>
              <a:rPr lang="en-US" altLang="ko-KR" sz="1800" i="1" baseline="30000" dirty="0"/>
              <a:t> </a:t>
            </a:r>
            <a:r>
              <a:rPr lang="en-US" altLang="ko-KR" sz="1800" i="1" dirty="0"/>
              <a:t>+</a:t>
            </a:r>
            <a:r>
              <a:rPr lang="en-US" altLang="ko-KR" sz="1800" i="1" baseline="30000" dirty="0"/>
              <a:t> </a:t>
            </a:r>
            <a:r>
              <a:rPr lang="en-US" altLang="ko-KR" sz="1800" i="1" dirty="0"/>
              <a:t>x</a:t>
            </a:r>
            <a:r>
              <a:rPr lang="en-US" altLang="ko-KR" sz="1800" baseline="-25000" dirty="0"/>
              <a:t>0</a:t>
            </a:r>
            <a:r>
              <a:rPr lang="en-US" altLang="ko-KR" sz="1800" i="1" dirty="0"/>
              <a:t>y</a:t>
            </a:r>
            <a:r>
              <a:rPr lang="en-US" altLang="ko-KR" sz="1800" baseline="-25000" dirty="0"/>
              <a:t>0</a:t>
            </a:r>
            <a:endParaRPr lang="en-US" altLang="ko-KR" sz="18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FCA4E13F-3891-481B-9212-7E6114E0D81E}"/>
              </a:ext>
            </a:extLst>
          </p:cNvPr>
          <p:cNvSpPr txBox="1">
            <a:spLocks/>
          </p:cNvSpPr>
          <p:nvPr/>
        </p:nvSpPr>
        <p:spPr>
          <a:xfrm>
            <a:off x="411163" y="1152525"/>
            <a:ext cx="11369675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효율적인 연산을 통해 곱셈 연산을 최적화하는 알고리즘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62CEB5-7781-4D90-8146-5EC7B35FF0CA}"/>
              </a:ext>
            </a:extLst>
          </p:cNvPr>
          <p:cNvSpPr/>
          <p:nvPr/>
        </p:nvSpPr>
        <p:spPr>
          <a:xfrm>
            <a:off x="5913865" y="1825601"/>
            <a:ext cx="62781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Karatsuba Algorithm</a:t>
            </a: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ko-KR" altLang="ko-KR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ko-KR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ko-KR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ko-KR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ko-KR" baseline="-30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ko-KR" altLang="ko-KR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ko-KR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ko-KR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ko-KR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altLang="ko-KR" baseline="-30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s-ES" altLang="ko-KR" i="1" dirty="0"/>
              <a:t>z</a:t>
            </a:r>
            <a:r>
              <a:rPr lang="es-ES" altLang="ko-KR" baseline="-25000" dirty="0"/>
              <a:t>1</a:t>
            </a:r>
            <a:r>
              <a:rPr lang="es-ES" altLang="ko-KR" dirty="0"/>
              <a:t> = (</a:t>
            </a:r>
            <a:r>
              <a:rPr lang="es-ES" altLang="ko-KR" i="1" dirty="0"/>
              <a:t>x</a:t>
            </a:r>
            <a:r>
              <a:rPr lang="es-ES" altLang="ko-KR" baseline="-25000" dirty="0"/>
              <a:t>1</a:t>
            </a:r>
            <a:r>
              <a:rPr lang="es-ES" altLang="ko-KR" i="1" dirty="0"/>
              <a:t>y</a:t>
            </a:r>
            <a:r>
              <a:rPr lang="es-ES" altLang="ko-KR" baseline="-25000" dirty="0"/>
              <a:t>1</a:t>
            </a:r>
            <a:r>
              <a:rPr lang="es-ES" altLang="ko-KR" dirty="0"/>
              <a:t> + </a:t>
            </a:r>
            <a:r>
              <a:rPr lang="es-ES" altLang="ko-KR" i="1" dirty="0"/>
              <a:t>x</a:t>
            </a:r>
            <a:r>
              <a:rPr lang="es-ES" altLang="ko-KR" baseline="-25000" dirty="0"/>
              <a:t>1</a:t>
            </a:r>
            <a:r>
              <a:rPr lang="es-ES" altLang="ko-KR" i="1" dirty="0"/>
              <a:t>y</a:t>
            </a:r>
            <a:r>
              <a:rPr lang="es-ES" altLang="ko-KR" baseline="-25000" dirty="0"/>
              <a:t>0</a:t>
            </a:r>
            <a:r>
              <a:rPr lang="es-ES" altLang="ko-KR" dirty="0"/>
              <a:t> + </a:t>
            </a:r>
            <a:r>
              <a:rPr lang="es-ES" altLang="ko-KR" i="1" dirty="0"/>
              <a:t>x</a:t>
            </a:r>
            <a:r>
              <a:rPr lang="es-ES" altLang="ko-KR" baseline="-25000" dirty="0"/>
              <a:t>0</a:t>
            </a:r>
            <a:r>
              <a:rPr lang="es-ES" altLang="ko-KR" i="1" dirty="0"/>
              <a:t>y</a:t>
            </a:r>
            <a:r>
              <a:rPr lang="es-ES" altLang="ko-KR" baseline="-25000" dirty="0"/>
              <a:t>1</a:t>
            </a:r>
            <a:r>
              <a:rPr lang="es-ES" altLang="ko-KR" dirty="0"/>
              <a:t> + </a:t>
            </a:r>
            <a:r>
              <a:rPr lang="es-ES" altLang="ko-KR" i="1" dirty="0"/>
              <a:t>x</a:t>
            </a:r>
            <a:r>
              <a:rPr lang="es-ES" altLang="ko-KR" baseline="-25000" dirty="0"/>
              <a:t>0</a:t>
            </a:r>
            <a:r>
              <a:rPr lang="es-ES" altLang="ko-KR" i="1" dirty="0"/>
              <a:t>y</a:t>
            </a:r>
            <a:r>
              <a:rPr lang="es-ES" altLang="ko-KR" baseline="-25000" dirty="0"/>
              <a:t>0</a:t>
            </a:r>
            <a:r>
              <a:rPr lang="es-ES" altLang="ko-KR" dirty="0"/>
              <a:t>) - </a:t>
            </a:r>
            <a:r>
              <a:rPr lang="es-ES" altLang="ko-KR" i="1" dirty="0"/>
              <a:t>x</a:t>
            </a:r>
            <a:r>
              <a:rPr lang="es-ES" altLang="ko-KR" baseline="-25000" dirty="0"/>
              <a:t>1</a:t>
            </a:r>
            <a:r>
              <a:rPr lang="es-ES" altLang="ko-KR" i="1" dirty="0"/>
              <a:t>y</a:t>
            </a:r>
            <a:r>
              <a:rPr lang="es-ES" altLang="ko-KR" baseline="-25000" dirty="0"/>
              <a:t>1</a:t>
            </a:r>
            <a:r>
              <a:rPr lang="es-ES" altLang="ko-KR" dirty="0"/>
              <a:t> - </a:t>
            </a:r>
            <a:r>
              <a:rPr lang="es-ES" altLang="ko-KR" i="1" dirty="0"/>
              <a:t>x</a:t>
            </a:r>
            <a:r>
              <a:rPr lang="es-ES" altLang="ko-KR" baseline="-25000" dirty="0"/>
              <a:t>0</a:t>
            </a:r>
            <a:r>
              <a:rPr lang="es-ES" altLang="ko-KR" i="1" dirty="0"/>
              <a:t>y</a:t>
            </a:r>
            <a:r>
              <a:rPr lang="es-ES" altLang="ko-KR" baseline="-25000" dirty="0"/>
              <a:t>0</a:t>
            </a:r>
            <a:r>
              <a:rPr lang="es-ES" altLang="ko-KR" dirty="0"/>
              <a:t> 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s-ES" altLang="ko-KR" dirty="0"/>
              <a:t>    = </a:t>
            </a:r>
            <a:r>
              <a:rPr lang="es-ES" altLang="ko-KR" i="1" dirty="0"/>
              <a:t>x</a:t>
            </a:r>
            <a:r>
              <a:rPr lang="es-ES" altLang="ko-KR" baseline="-25000" dirty="0"/>
              <a:t>1</a:t>
            </a:r>
            <a:r>
              <a:rPr lang="es-ES" altLang="ko-KR" i="1" dirty="0"/>
              <a:t>y</a:t>
            </a:r>
            <a:r>
              <a:rPr lang="es-ES" altLang="ko-KR" baseline="-25000" dirty="0"/>
              <a:t>0</a:t>
            </a:r>
            <a:r>
              <a:rPr lang="es-ES" altLang="ko-KR" dirty="0"/>
              <a:t> + </a:t>
            </a:r>
            <a:r>
              <a:rPr lang="es-ES" altLang="ko-KR" i="1" dirty="0"/>
              <a:t>x</a:t>
            </a:r>
            <a:r>
              <a:rPr lang="es-ES" altLang="ko-KR" baseline="-25000" dirty="0"/>
              <a:t>0</a:t>
            </a:r>
            <a:r>
              <a:rPr lang="es-ES" altLang="ko-KR" i="1" dirty="0"/>
              <a:t>y</a:t>
            </a:r>
            <a:r>
              <a:rPr lang="es-ES" altLang="ko-KR" baseline="-25000" dirty="0"/>
              <a:t>1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pl-PL" altLang="ko-KR" i="1" dirty="0"/>
              <a:t>z</a:t>
            </a:r>
            <a:r>
              <a:rPr lang="pl-PL" altLang="ko-KR" baseline="-25000" dirty="0"/>
              <a:t>1</a:t>
            </a:r>
            <a:r>
              <a:rPr lang="pl-PL" altLang="ko-KR" dirty="0"/>
              <a:t> = (</a:t>
            </a:r>
            <a:r>
              <a:rPr lang="pl-PL" altLang="ko-KR" i="1" dirty="0"/>
              <a:t>x</a:t>
            </a:r>
            <a:r>
              <a:rPr lang="pl-PL" altLang="ko-KR" baseline="-25000" dirty="0"/>
              <a:t>1</a:t>
            </a:r>
            <a:r>
              <a:rPr lang="pl-PL" altLang="ko-KR" dirty="0"/>
              <a:t> + </a:t>
            </a:r>
            <a:r>
              <a:rPr lang="pl-PL" altLang="ko-KR" i="1" dirty="0"/>
              <a:t>x</a:t>
            </a:r>
            <a:r>
              <a:rPr lang="pl-PL" altLang="ko-KR" baseline="-25000" dirty="0"/>
              <a:t>0</a:t>
            </a:r>
            <a:r>
              <a:rPr lang="pl-PL" altLang="ko-KR" dirty="0"/>
              <a:t>)(</a:t>
            </a:r>
            <a:r>
              <a:rPr lang="pl-PL" altLang="ko-KR" i="1" dirty="0"/>
              <a:t>y</a:t>
            </a:r>
            <a:r>
              <a:rPr lang="pl-PL" altLang="ko-KR" baseline="-25000" dirty="0"/>
              <a:t>1</a:t>
            </a:r>
            <a:r>
              <a:rPr lang="pl-PL" altLang="ko-KR" dirty="0"/>
              <a:t> + </a:t>
            </a:r>
            <a:r>
              <a:rPr lang="pl-PL" altLang="ko-KR" i="1" dirty="0"/>
              <a:t>y</a:t>
            </a:r>
            <a:r>
              <a:rPr lang="pl-PL" altLang="ko-KR" baseline="-25000" dirty="0"/>
              <a:t>0</a:t>
            </a:r>
            <a:r>
              <a:rPr lang="pl-PL" altLang="ko-KR" dirty="0"/>
              <a:t>) − </a:t>
            </a:r>
            <a:r>
              <a:rPr lang="pl-PL" altLang="ko-KR" i="1" dirty="0"/>
              <a:t>z</a:t>
            </a:r>
            <a:r>
              <a:rPr lang="pl-PL" altLang="ko-KR" i="1" baseline="-25000" dirty="0"/>
              <a:t>2</a:t>
            </a:r>
            <a:r>
              <a:rPr lang="pl-PL" altLang="ko-KR" dirty="0"/>
              <a:t> − </a:t>
            </a:r>
            <a:r>
              <a:rPr lang="pl-PL" altLang="ko-KR" i="1" dirty="0"/>
              <a:t>z</a:t>
            </a:r>
            <a:r>
              <a:rPr lang="pl-PL" altLang="ko-KR" i="1" baseline="-25000" dirty="0"/>
              <a:t>0</a:t>
            </a:r>
            <a:endParaRPr lang="en-US" altLang="ko-KR" i="1" baseline="-250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i="1" baseline="-250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B8B1E8C2-ACBD-457A-89C3-62B87B90C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9595"/>
            <a:ext cx="256464" cy="3391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53920" tIns="4572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F4E1AD-6FDE-4C1F-9E47-B8541FB899A6}"/>
              </a:ext>
            </a:extLst>
          </p:cNvPr>
          <p:cNvSpPr txBox="1"/>
          <p:nvPr/>
        </p:nvSpPr>
        <p:spPr>
          <a:xfrm>
            <a:off x="788019" y="4126308"/>
            <a:ext cx="1061596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Ex) 1234 * 5678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34 = 12 × 10</a:t>
            </a:r>
            <a:r>
              <a:rPr lang="ko-KR" altLang="ko-KR" sz="16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+ 34</a:t>
            </a:r>
          </a:p>
          <a:p>
            <a:pPr lvl="1" indent="-4572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56 78 = 56 × 10</a:t>
            </a:r>
            <a:r>
              <a:rPr lang="ko-KR" altLang="ko-KR" sz="16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+ 78</a:t>
            </a:r>
            <a:endParaRPr lang="en-US" altLang="ko-K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ko-KR" altLang="ko-K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4572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sz="1600" baseline="-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 12 × 56 = 672</a:t>
            </a:r>
          </a:p>
          <a:p>
            <a:pPr lvl="1" indent="-4572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sz="1600" baseline="-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 34 × 78 = 2652</a:t>
            </a:r>
          </a:p>
          <a:p>
            <a:pPr lvl="1" indent="-4572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sz="1600" baseline="-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 (12 + 34)(56 + 78) − </a:t>
            </a:r>
            <a:r>
              <a:rPr lang="ko-KR" altLang="ko-K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sz="1600" baseline="-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− </a:t>
            </a:r>
            <a:r>
              <a:rPr lang="ko-KR" altLang="ko-K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sz="1600" baseline="-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 46 × 134 − 672 − 2652 = 2840</a:t>
            </a:r>
          </a:p>
          <a:p>
            <a:pPr lvl="1" indent="-4572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 = </a:t>
            </a:r>
            <a:r>
              <a:rPr lang="ko-KR" altLang="ko-K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sz="1600" baseline="-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× 10</a:t>
            </a:r>
            <a:r>
              <a:rPr lang="ko-KR" altLang="ko-KR" sz="16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2×2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ko-KR" altLang="ko-K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sz="1600" baseline="-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× 10</a:t>
            </a:r>
            <a:r>
              <a:rPr lang="ko-KR" altLang="ko-KR" sz="1600" baseline="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+ </a:t>
            </a:r>
            <a:r>
              <a:rPr lang="ko-KR" altLang="ko-KR" sz="16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sz="1600" baseline="-30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ko-KR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 672 × 10000 + 2840 × 100 + 2652 = </a:t>
            </a:r>
            <a:r>
              <a:rPr lang="ko-KR" altLang="ko-K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7006652</a:t>
            </a:r>
            <a:endParaRPr lang="ko-KR" altLang="ko-KR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520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0617D-F3DA-4C0B-B65F-CFC86BD9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Karatsuba Block Comb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BA5799-218D-4440-B786-3DAD0DE34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920" y="1187223"/>
            <a:ext cx="9749272" cy="34718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6C4FB17-AF15-4201-B2FB-D9F043E32526}"/>
              </a:ext>
            </a:extLst>
          </p:cNvPr>
          <p:cNvSpPr/>
          <p:nvPr/>
        </p:nvSpPr>
        <p:spPr>
          <a:xfrm>
            <a:off x="1080376" y="4659086"/>
            <a:ext cx="5509995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A[7,4] X B[7,4]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= 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A[3,0] X B[3,0]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pl-PL" altLang="ko-KR" i="1" dirty="0"/>
              <a:t>z</a:t>
            </a:r>
            <a:r>
              <a:rPr lang="pl-PL" altLang="ko-KR" baseline="-25000" dirty="0"/>
              <a:t>1</a:t>
            </a:r>
            <a:r>
              <a:rPr lang="pl-PL" altLang="ko-KR" dirty="0"/>
              <a:t> = (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A[7,4] </a:t>
            </a:r>
            <a:r>
              <a:rPr lang="pl-PL" altLang="ko-KR" dirty="0"/>
              <a:t>+ 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B[3,0]</a:t>
            </a:r>
            <a:r>
              <a:rPr lang="pl-PL" altLang="ko-KR" dirty="0"/>
              <a:t>)</a:t>
            </a:r>
            <a:r>
              <a:rPr lang="en-US" altLang="ko-KR" dirty="0"/>
              <a:t> X </a:t>
            </a:r>
            <a:r>
              <a:rPr lang="pl-PL" altLang="ko-KR" dirty="0"/>
              <a:t>(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B[7,4] </a:t>
            </a:r>
            <a:r>
              <a:rPr lang="pl-PL" altLang="ko-KR" dirty="0"/>
              <a:t>+ </a:t>
            </a:r>
            <a:r>
              <a:rPr lang="en-US" altLang="ko-KR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B[3,0]</a:t>
            </a:r>
            <a:r>
              <a:rPr lang="pl-PL" altLang="ko-KR" dirty="0"/>
              <a:t>) − </a:t>
            </a:r>
            <a:r>
              <a:rPr lang="pl-PL" altLang="ko-KR" i="1" dirty="0"/>
              <a:t>z</a:t>
            </a:r>
            <a:r>
              <a:rPr lang="pl-PL" altLang="ko-KR" i="1" baseline="-25000" dirty="0"/>
              <a:t>2</a:t>
            </a:r>
            <a:r>
              <a:rPr lang="pl-PL" altLang="ko-KR" dirty="0"/>
              <a:t> − </a:t>
            </a:r>
            <a:r>
              <a:rPr lang="pl-PL" altLang="ko-KR" i="1" dirty="0"/>
              <a:t>z</a:t>
            </a:r>
            <a:r>
              <a:rPr lang="pl-PL" altLang="ko-KR" i="1" baseline="-25000" dirty="0"/>
              <a:t>0</a:t>
            </a:r>
            <a:endParaRPr lang="en-US" altLang="ko-KR" i="1" baseline="-25000" dirty="0"/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i="1" baseline="-250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b="1" i="1" baseline="-25000" dirty="0"/>
              <a:t>C =</a:t>
            </a:r>
            <a:r>
              <a:rPr lang="ko-KR" altLang="ko-KR" sz="2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</a:t>
            </a:r>
            <a:r>
              <a:rPr lang="ko-KR" altLang="ko-KR" sz="2400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ko-KR" sz="2400" b="1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2</a:t>
            </a:r>
            <a:r>
              <a:rPr lang="en-US" altLang="ko-KR" sz="2400" b="1" baseline="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altLang="ko-KR" sz="2400" b="1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pl-PL" altLang="ko-KR" sz="2400" i="1" dirty="0"/>
              <a:t>z</a:t>
            </a:r>
            <a:r>
              <a:rPr lang="pl-PL" altLang="ko-KR" sz="2400" baseline="-25000" dirty="0"/>
              <a:t>1 </a:t>
            </a:r>
            <a:r>
              <a:rPr lang="en-US" altLang="ko-KR" sz="2400" b="1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2</a:t>
            </a:r>
            <a:r>
              <a:rPr lang="en-US" altLang="ko-KR" sz="2400" b="1" baseline="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ko-KR" sz="2400" b="1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ko-KR" altLang="ko-KR" sz="2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ko-KR" altLang="ko-KR" sz="2400" baseline="-300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ko-KR" altLang="ko-KR" sz="24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2400" b="1" i="1" baseline="-25000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i="1" baseline="-25000" dirty="0"/>
          </a:p>
        </p:txBody>
      </p:sp>
    </p:spTree>
    <p:extLst>
      <p:ext uri="{BB962C8B-B14F-4D97-AF65-F5344CB8AC3E}">
        <p14:creationId xmlns:p14="http://schemas.microsoft.com/office/powerpoint/2010/main" val="2756561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D0D35-E950-47FB-8F77-98067803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AES-CTR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56EEBB-F14C-4E96-ABB6-A4C1ED5FC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/>
              <a:t>128bits IV(Initial Vector)</a:t>
            </a:r>
          </a:p>
          <a:p>
            <a:pPr lvl="1"/>
            <a:r>
              <a:rPr lang="en-US" altLang="ko-KR" sz="2000" dirty="0"/>
              <a:t>96bits Nonce</a:t>
            </a:r>
          </a:p>
          <a:p>
            <a:pPr lvl="1"/>
            <a:r>
              <a:rPr lang="en-US" altLang="ko-KR" sz="2000" dirty="0"/>
              <a:t>32bits Counter</a:t>
            </a:r>
          </a:p>
          <a:p>
            <a:r>
              <a:rPr lang="en-US" altLang="ko-KR" sz="2400" dirty="0"/>
              <a:t>Counter</a:t>
            </a:r>
            <a:r>
              <a:rPr lang="ko-KR" altLang="en-US" sz="2400" dirty="0"/>
              <a:t>만 </a:t>
            </a:r>
            <a:r>
              <a:rPr lang="en-US" altLang="ko-KR" sz="2400" dirty="0"/>
              <a:t>1</a:t>
            </a:r>
            <a:r>
              <a:rPr lang="ko-KR" altLang="en-US" sz="2400" dirty="0"/>
              <a:t>씩 증가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E5F1E3-940C-4A55-95DB-5619F61D60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149" y="2755776"/>
            <a:ext cx="8179223" cy="345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77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0E4DE-C624-46DF-A107-03015B41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FACE-LIGHT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345EB9-560D-4920-8062-3F475B8B0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73" y="1129567"/>
            <a:ext cx="7226706" cy="503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B599F-3C65-4A83-825F-579A5B17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928FCA-03D6-42A8-9280-74A44F91F0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Polynomial Multiplication </a:t>
            </a:r>
            <a:r>
              <a:rPr lang="ko-KR" altLang="en-US" dirty="0"/>
              <a:t>최적화를 이용한 </a:t>
            </a:r>
            <a:r>
              <a:rPr lang="en-US" altLang="ko-KR" dirty="0"/>
              <a:t>GHASH </a:t>
            </a:r>
            <a:r>
              <a:rPr lang="ko-KR" altLang="en-US" dirty="0"/>
              <a:t>함수 최적화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FACE-LIGHT</a:t>
            </a:r>
            <a:r>
              <a:rPr lang="ko-KR" altLang="en-US" dirty="0"/>
              <a:t>를 이용한 </a:t>
            </a:r>
            <a:r>
              <a:rPr lang="en-US" altLang="ko-KR" dirty="0"/>
              <a:t>AES-CTR </a:t>
            </a:r>
            <a:r>
              <a:rPr lang="ko-KR" altLang="en-US" dirty="0"/>
              <a:t>함수 최적화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새로운 아이디어</a:t>
            </a:r>
            <a:r>
              <a:rPr lang="en-US" altLang="ko-KR" dirty="0"/>
              <a:t>..?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96104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Galois/Counter Mode(GCM)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Polynomial Multiplication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Secure Binary Multiplication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FACE-LIGHT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AES</a:t>
            </a:r>
            <a:r>
              <a:rPr lang="ko-KR" altLang="en-US" dirty="0"/>
              <a:t> </a:t>
            </a:r>
            <a:r>
              <a:rPr lang="en-US" altLang="ko-KR" dirty="0"/>
              <a:t>Galois/Counter Mode(GCM)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현재 가장 많이 사용하는 암호화 모드</a:t>
                </a:r>
                <a:endParaRPr lang="en-US" altLang="ko-KR" dirty="0"/>
              </a:p>
              <a:p>
                <a:r>
                  <a:rPr lang="en-US" altLang="ko-KR" dirty="0"/>
                  <a:t>AES CTR </a:t>
                </a:r>
                <a:r>
                  <a:rPr lang="ko-KR" altLang="en-US" dirty="0"/>
                  <a:t>암호화 </a:t>
                </a:r>
                <a:r>
                  <a:rPr lang="en-US" altLang="ko-KR" dirty="0"/>
                  <a:t>+ Galois Message Authentication Code(GMAC)</a:t>
                </a:r>
              </a:p>
              <a:p>
                <a:r>
                  <a:rPr lang="en-US" altLang="ko-KR" dirty="0"/>
                  <a:t>GMAC</a:t>
                </a:r>
                <a:r>
                  <a:rPr lang="ko-KR" altLang="en-US" dirty="0"/>
                  <a:t>을 이용한 무결성 검증</a:t>
                </a:r>
                <a:endParaRPr lang="en-US" altLang="ko-KR" dirty="0"/>
              </a:p>
              <a:p>
                <a:r>
                  <a:rPr lang="en-US" altLang="ko-KR" dirty="0"/>
                  <a:t>128bit </a:t>
                </a:r>
                <a:r>
                  <a:rPr lang="ko-KR" altLang="en-US" dirty="0"/>
                  <a:t>블록 암호에서 사용</a:t>
                </a:r>
                <a:endParaRPr lang="en-US" altLang="ko-KR" dirty="0"/>
              </a:p>
              <a:p>
                <a:r>
                  <a:rPr lang="en-US" altLang="ko-KR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곱 사용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D743F1D-6F3A-4F89-8B2F-FF827B50F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446" y="2501900"/>
            <a:ext cx="57404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17DCEF-5D06-4F42-A558-DBAD99B0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Galois field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2918F7C-24E0-427B-A229-39AC4B26611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dirty="0"/>
                  <a:t>유한개의 원소를 가지는 </a:t>
                </a:r>
                <a:r>
                  <a:rPr lang="en-US" altLang="ko-KR" dirty="0"/>
                  <a:t>field</a:t>
                </a:r>
              </a:p>
              <a:p>
                <a:r>
                  <a:rPr lang="ko-KR" altLang="en-US" dirty="0"/>
                  <a:t>한정된 비트를 가지는 컴퓨터에서 사용하기 적합</a:t>
                </a:r>
                <a:endParaRPr lang="en-US" altLang="ko-KR" dirty="0"/>
              </a:p>
              <a:p>
                <a:r>
                  <a:rPr lang="en-US" altLang="ko-KR" dirty="0"/>
                  <a:t>GF(x) -&gt; x</a:t>
                </a:r>
                <a:r>
                  <a:rPr lang="ko-KR" altLang="en-US" dirty="0"/>
                  <a:t>의 크기 내 값에 각종 연산결과에 의한 값이 순환하는 </a:t>
                </a:r>
                <a:r>
                  <a:rPr lang="en-US" altLang="ko-KR" dirty="0"/>
                  <a:t>Field</a:t>
                </a:r>
              </a:p>
              <a:p>
                <a:r>
                  <a:rPr lang="en-US" altLang="ko-KR" dirty="0"/>
                  <a:t>2</a:t>
                </a:r>
                <a:r>
                  <a:rPr lang="ko-KR" altLang="en-US" dirty="0"/>
                  <a:t>진수 </a:t>
                </a:r>
                <a:r>
                  <a:rPr lang="en-US" altLang="ko-KR" dirty="0"/>
                  <a:t>bit </a:t>
                </a:r>
                <a:r>
                  <a:rPr lang="ko-KR" altLang="en-US" dirty="0"/>
                  <a:t>연산</a:t>
                </a:r>
                <a:r>
                  <a:rPr lang="en-US" altLang="ko-KR" dirty="0"/>
                  <a:t> -&gt; 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Irreducible polynomial(</a:t>
                </a:r>
                <a:r>
                  <a:rPr lang="ko-KR" altLang="en-US" dirty="0"/>
                  <a:t>기약 다항식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 따라 연산 값 순환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Ex)GF(4)</a:t>
                </a:r>
              </a:p>
              <a:p>
                <a:pPr lvl="1"/>
                <a:r>
                  <a:rPr lang="en-US" altLang="ko-KR" dirty="0"/>
                  <a:t>X</a:t>
                </a:r>
                <a:r>
                  <a:rPr lang="en-US" altLang="ko-KR" baseline="30000" dirty="0"/>
                  <a:t>2</a:t>
                </a:r>
                <a:r>
                  <a:rPr lang="en-US" altLang="ko-KR" dirty="0"/>
                  <a:t>+X+1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b="0" dirty="0"/>
                  <a:t>                        				</a:t>
                </a:r>
                <a:r>
                  <a:rPr lang="en-US" altLang="ko-KR" sz="2400" b="0" dirty="0"/>
                  <a:t>GF(4) =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4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ko-KR" sz="2400" dirty="0"/>
                  <a:t> + 1</a:t>
                </a: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2918F7C-24E0-427B-A229-39AC4B266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0" t="-2005" b="-5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FBA8BCE-BAEC-4375-B967-DAB06727A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657" y="4236534"/>
            <a:ext cx="70485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7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35B67-1393-475A-B972-0FE79871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Galois field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134A32D-978F-4EC3-90D6-6591B081C8E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AES </a:t>
                </a:r>
                <a:r>
                  <a:rPr lang="en-US" altLang="ko-KR" dirty="0" err="1"/>
                  <a:t>Mixcolumns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연산은 </a:t>
                </a:r>
                <a:r>
                  <a:rPr lang="en-US" altLang="ko-KR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</a:p>
              <a:p>
                <a:r>
                  <a:rPr lang="en-US" altLang="ko-KR" dirty="0"/>
                  <a:t>Irreducible polynomial = </a:t>
                </a:r>
                <a:r>
                  <a:rPr lang="en-US" altLang="ko-KR" i="1" dirty="0"/>
                  <a:t>x</a:t>
                </a:r>
                <a:r>
                  <a:rPr lang="en-US" altLang="ko-KR" baseline="30000" dirty="0"/>
                  <a:t>8</a:t>
                </a:r>
                <a:r>
                  <a:rPr lang="en-US" altLang="ko-KR" dirty="0"/>
                  <a:t> + </a:t>
                </a:r>
                <a:r>
                  <a:rPr lang="en-US" altLang="ko-KR" i="1" dirty="0"/>
                  <a:t>x</a:t>
                </a:r>
                <a:r>
                  <a:rPr lang="en-US" altLang="ko-KR" baseline="30000" dirty="0"/>
                  <a:t>4</a:t>
                </a:r>
                <a:r>
                  <a:rPr lang="en-US" altLang="ko-KR" dirty="0"/>
                  <a:t> + </a:t>
                </a:r>
                <a:r>
                  <a:rPr lang="en-US" altLang="ko-KR" i="1" dirty="0"/>
                  <a:t>x</a:t>
                </a:r>
                <a:r>
                  <a:rPr lang="en-US" altLang="ko-KR" baseline="30000" dirty="0"/>
                  <a:t>3</a:t>
                </a:r>
                <a:r>
                  <a:rPr lang="en-US" altLang="ko-KR" dirty="0"/>
                  <a:t> + </a:t>
                </a:r>
                <a:r>
                  <a:rPr lang="en-US" altLang="ko-KR" i="1" dirty="0"/>
                  <a:t>x</a:t>
                </a:r>
                <a:r>
                  <a:rPr lang="en-US" altLang="ko-KR" dirty="0"/>
                  <a:t> + 1</a:t>
                </a:r>
              </a:p>
              <a:p>
                <a:r>
                  <a:rPr lang="en-US" altLang="ko-KR" dirty="0"/>
                  <a:t>8bit</a:t>
                </a:r>
                <a:r>
                  <a:rPr lang="ko-KR" altLang="en-US" dirty="0"/>
                  <a:t>에서 유한체를 만들기 위하여 </a:t>
                </a:r>
                <a:r>
                  <a:rPr lang="en-US" altLang="ko-KR" dirty="0"/>
                  <a:t>x</a:t>
                </a:r>
                <a14:m>
                  <m:oMath xmlns:m="http://schemas.openxmlformats.org/officeDocument/2006/math">
                    <m:r>
                      <a:rPr lang="en-US" altLang="ko-KR" i="1" baseline="30000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en-US" altLang="ko-KR" baseline="30000" dirty="0"/>
                  <a:t> </a:t>
                </a:r>
                <a:r>
                  <a:rPr lang="en-US" altLang="ko-KR" i="1" dirty="0"/>
                  <a:t>x</a:t>
                </a:r>
                <a:r>
                  <a:rPr lang="en-US" altLang="ko-KR" baseline="30000" dirty="0"/>
                  <a:t>4</a:t>
                </a:r>
                <a:r>
                  <a:rPr lang="en-US" altLang="ko-KR" dirty="0"/>
                  <a:t> + </a:t>
                </a:r>
                <a:r>
                  <a:rPr lang="en-US" altLang="ko-KR" i="1" dirty="0"/>
                  <a:t>x</a:t>
                </a:r>
                <a:r>
                  <a:rPr lang="en-US" altLang="ko-KR" baseline="30000" dirty="0"/>
                  <a:t>3</a:t>
                </a:r>
                <a:r>
                  <a:rPr lang="en-US" altLang="ko-KR" dirty="0"/>
                  <a:t> + </a:t>
                </a:r>
                <a:r>
                  <a:rPr lang="en-US" altLang="ko-KR" i="1" dirty="0"/>
                  <a:t>x</a:t>
                </a:r>
                <a:r>
                  <a:rPr lang="en-US" altLang="ko-KR" dirty="0"/>
                  <a:t> + 1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XOR</a:t>
                </a:r>
              </a:p>
              <a:p>
                <a:r>
                  <a:rPr lang="en-US" altLang="ko-KR" i="1" dirty="0"/>
                  <a:t>x</a:t>
                </a:r>
                <a:r>
                  <a:rPr lang="en-US" altLang="ko-KR" baseline="30000" dirty="0"/>
                  <a:t>4</a:t>
                </a:r>
                <a:r>
                  <a:rPr lang="en-US" altLang="ko-KR" dirty="0"/>
                  <a:t> + </a:t>
                </a:r>
                <a:r>
                  <a:rPr lang="en-US" altLang="ko-KR" i="1" dirty="0"/>
                  <a:t>x</a:t>
                </a:r>
                <a:r>
                  <a:rPr lang="en-US" altLang="ko-KR" baseline="30000" dirty="0"/>
                  <a:t>3</a:t>
                </a:r>
                <a:r>
                  <a:rPr lang="en-US" altLang="ko-KR" dirty="0"/>
                  <a:t> + </a:t>
                </a:r>
                <a:r>
                  <a:rPr lang="en-US" altLang="ko-KR" i="1" dirty="0"/>
                  <a:t>x</a:t>
                </a:r>
                <a:r>
                  <a:rPr lang="en-US" altLang="ko-KR" dirty="0"/>
                  <a:t> + 1 -&gt; 0001 1011</a:t>
                </a:r>
              </a:p>
              <a:p>
                <a:r>
                  <a:rPr lang="en-US" altLang="ko-KR" dirty="0"/>
                  <a:t>8bit</a:t>
                </a:r>
                <a:r>
                  <a:rPr lang="ko-KR" altLang="en-US" dirty="0"/>
                  <a:t>를 초과할 경우 </a:t>
                </a:r>
                <a:r>
                  <a:rPr lang="en-US" altLang="ko-KR" dirty="0"/>
                  <a:t>0001 1011(0x1b)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XOR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134A32D-978F-4EC3-90D6-6591B081C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DE3295BD-1F02-4F0B-8B1C-07BAFAC76DE7}"/>
              </a:ext>
            </a:extLst>
          </p:cNvPr>
          <p:cNvGrpSpPr/>
          <p:nvPr/>
        </p:nvGrpSpPr>
        <p:grpSpPr>
          <a:xfrm>
            <a:off x="8285391" y="3429000"/>
            <a:ext cx="3323029" cy="2497873"/>
            <a:chOff x="568747" y="2341757"/>
            <a:chExt cx="2765468" cy="193202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64A1B99-BC5E-4F04-8FCC-50E3E82C100A}"/>
                </a:ext>
              </a:extLst>
            </p:cNvPr>
            <p:cNvGrpSpPr/>
            <p:nvPr/>
          </p:nvGrpSpPr>
          <p:grpSpPr>
            <a:xfrm>
              <a:off x="568747" y="2341757"/>
              <a:ext cx="2765468" cy="1932026"/>
              <a:chOff x="836374" y="1690688"/>
              <a:chExt cx="9192573" cy="4802187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0BC2C59-3171-48DC-BB3D-55C2930D84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61203" y="2981049"/>
                <a:ext cx="2273968" cy="1891221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67C1423D-B276-4A67-9DC1-1A231188C8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6374" y="4213125"/>
                <a:ext cx="3096256" cy="2279750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F1EA990-5891-41DD-93D3-D4EEBB7BCE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374" y="1690688"/>
                <a:ext cx="3096256" cy="2235972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5C3FDF0-023B-42E5-BE53-6990DDE2F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02457" y="2981049"/>
                <a:ext cx="926490" cy="1891221"/>
              </a:xfrm>
              <a:prstGeom prst="rect">
                <a:avLst/>
              </a:prstGeom>
            </p:spPr>
          </p:pic>
        </p:grpSp>
        <p:sp>
          <p:nvSpPr>
            <p:cNvPr id="9" name="곱하기 기호 8">
              <a:extLst>
                <a:ext uri="{FF2B5EF4-FFF2-40B4-BE49-F238E27FC236}">
                  <a16:creationId xmlns:a16="http://schemas.microsoft.com/office/drawing/2014/main" id="{EFF00913-A109-405B-836A-523B834CC93E}"/>
                </a:ext>
              </a:extLst>
            </p:cNvPr>
            <p:cNvSpPr/>
            <p:nvPr/>
          </p:nvSpPr>
          <p:spPr>
            <a:xfrm>
              <a:off x="2764497" y="3088008"/>
              <a:ext cx="278723" cy="306659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64A01F8-C950-4AFB-A181-721A336B079F}"/>
              </a:ext>
            </a:extLst>
          </p:cNvPr>
          <p:cNvSpPr txBox="1"/>
          <p:nvPr/>
        </p:nvSpPr>
        <p:spPr>
          <a:xfrm>
            <a:off x="8798312" y="6110868"/>
            <a:ext cx="275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&lt;AES </a:t>
            </a:r>
            <a:r>
              <a:rPr lang="en-US" altLang="ko-KR" dirty="0" err="1"/>
              <a:t>Mixcolumns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399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C89B65-248C-49C5-9899-C40421E3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Polynomial Multiplication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981480-363E-44F4-8D16-6A94B01B8C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GF</a:t>
            </a:r>
            <a:r>
              <a:rPr lang="ko-KR" altLang="en-US" dirty="0"/>
              <a:t>를 사용하는 암호에서 </a:t>
            </a:r>
            <a:r>
              <a:rPr lang="en-US" altLang="ko-KR" dirty="0"/>
              <a:t>Binary Multiplication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곱셈은 연산시간이 크기 때문에 최적화 효율성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Look Up Table</a:t>
            </a:r>
            <a:r>
              <a:rPr lang="ko-KR" altLang="en-US" dirty="0"/>
              <a:t>을 이용한 </a:t>
            </a:r>
            <a:r>
              <a:rPr lang="en-US" altLang="ko-KR" dirty="0"/>
              <a:t>Polynomial Multiplication</a:t>
            </a:r>
          </a:p>
          <a:p>
            <a:endParaRPr lang="en-US" altLang="ko-KR" dirty="0"/>
          </a:p>
          <a:p>
            <a:r>
              <a:rPr lang="ko-KR" altLang="en-US" dirty="0"/>
              <a:t>특정 비트 값에 따라 연산을 수행하는 </a:t>
            </a:r>
            <a:r>
              <a:rPr lang="en-US" altLang="ko-KR" dirty="0"/>
              <a:t>Block-Comb method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6275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238A2-45CE-49FF-A1FB-5A0FC742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LUT </a:t>
            </a:r>
            <a:r>
              <a:rPr lang="ko-KR" altLang="en-US" dirty="0"/>
              <a:t>사용 </a:t>
            </a:r>
            <a:r>
              <a:rPr lang="en-US" altLang="ko-KR" dirty="0"/>
              <a:t>Polynomial Multiplication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9A3A9E-421C-4311-9A5A-1368BCD55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LUT</a:t>
            </a:r>
            <a:r>
              <a:rPr lang="ko-KR" altLang="en-US" dirty="0"/>
              <a:t>를 이용한 </a:t>
            </a:r>
            <a:r>
              <a:rPr lang="en-US" altLang="ko-KR" dirty="0"/>
              <a:t>Polynomial Multiplication </a:t>
            </a:r>
            <a:r>
              <a:rPr lang="ko-KR" altLang="en-US" dirty="0"/>
              <a:t>경우 연산 결과가 저장된 </a:t>
            </a:r>
            <a:r>
              <a:rPr lang="en-US" altLang="ko-KR" dirty="0"/>
              <a:t>LUT</a:t>
            </a:r>
            <a:r>
              <a:rPr lang="ko-KR" altLang="en-US" dirty="0"/>
              <a:t>에 반복적으로 접근하는 동안 전력 소모를 분석하여 상관관계 분석을 통해 </a:t>
            </a:r>
            <a:r>
              <a:rPr lang="en-US" altLang="ko-KR" dirty="0"/>
              <a:t>Key </a:t>
            </a:r>
            <a:r>
              <a:rPr lang="ko-KR" altLang="en-US" dirty="0"/>
              <a:t>값이 노출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D4437E-06C2-4901-BCC0-A52A5D2E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283154"/>
            <a:ext cx="79057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4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552DD-C1FF-4DC9-8A7E-98F7E48B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Block-Comb Method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A55A2A-6D65-4592-BE5B-66E27B9A1D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190218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</a:t>
            </a:r>
            <a:r>
              <a:rPr lang="en-US" altLang="ko-KR" dirty="0"/>
              <a:t>bit</a:t>
            </a:r>
            <a:r>
              <a:rPr lang="ko-KR" altLang="en-US" dirty="0"/>
              <a:t>의 값에 따라 연산을 수행</a:t>
            </a:r>
            <a:r>
              <a:rPr lang="en-US" altLang="ko-KR" dirty="0"/>
              <a:t>(1</a:t>
            </a:r>
            <a:r>
              <a:rPr lang="ko-KR" altLang="en-US" dirty="0"/>
              <a:t>이면 연산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이면 </a:t>
            </a:r>
            <a:r>
              <a:rPr lang="en-US" altLang="ko-KR" dirty="0"/>
              <a:t>pass)</a:t>
            </a:r>
          </a:p>
          <a:p>
            <a:r>
              <a:rPr lang="ko-KR" altLang="en-US" dirty="0"/>
              <a:t>해당 방법은 </a:t>
            </a:r>
            <a:r>
              <a:rPr lang="en-US" altLang="ko-KR" dirty="0"/>
              <a:t>Timing attack</a:t>
            </a:r>
            <a:r>
              <a:rPr lang="ko-KR" altLang="en-US" dirty="0"/>
              <a:t>에 취약 </a:t>
            </a:r>
            <a:r>
              <a:rPr lang="en-US" altLang="ko-KR" dirty="0"/>
              <a:t>-&gt; NOP, Zero</a:t>
            </a:r>
            <a:r>
              <a:rPr lang="ko-KR" altLang="en-US" dirty="0"/>
              <a:t>를 이용하여 해결</a:t>
            </a:r>
            <a:endParaRPr lang="en-US" altLang="ko-KR" dirty="0"/>
          </a:p>
          <a:p>
            <a:r>
              <a:rPr lang="en-US" altLang="ko-KR" dirty="0"/>
              <a:t>But.. </a:t>
            </a:r>
            <a:r>
              <a:rPr lang="en-US" altLang="ko-KR" dirty="0" err="1"/>
              <a:t>Nop</a:t>
            </a:r>
            <a:r>
              <a:rPr lang="en-US" altLang="ko-KR" dirty="0"/>
              <a:t>, Zero </a:t>
            </a:r>
            <a:r>
              <a:rPr lang="ko-KR" altLang="en-US" dirty="0"/>
              <a:t>연산은 전력 소모가 다른 연산에 비해 작기때문에 전력파형 분석을 통해 취약점 생성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FA11B0-5149-4BD1-AA55-98B5E47528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9347" y="1152525"/>
            <a:ext cx="6936482" cy="314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8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6B27B-36D7-4340-8695-008C30DD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Secure Binary Multiplication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FEC0DD-F139-4273-8229-11CCA18D6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224346"/>
            <a:ext cx="5923649" cy="32375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05AE7E-71B9-4B57-B826-004932557D09}"/>
              </a:ext>
            </a:extLst>
          </p:cNvPr>
          <p:cNvSpPr txBox="1"/>
          <p:nvPr/>
        </p:nvSpPr>
        <p:spPr>
          <a:xfrm>
            <a:off x="6618515" y="1550482"/>
            <a:ext cx="53993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BIT </a:t>
            </a:r>
            <a:r>
              <a:rPr lang="ko-KR" altLang="en-US" dirty="0"/>
              <a:t>변수에 </a:t>
            </a:r>
            <a:r>
              <a:rPr lang="en-US" altLang="ko-KR" dirty="0"/>
              <a:t>A[j]</a:t>
            </a:r>
            <a:r>
              <a:rPr lang="ko-KR" altLang="en-US" dirty="0"/>
              <a:t>의 </a:t>
            </a:r>
            <a:r>
              <a:rPr lang="en-US" altLang="ko-KR" dirty="0"/>
              <a:t>I </a:t>
            </a:r>
            <a:r>
              <a:rPr lang="ko-KR" altLang="en-US" dirty="0"/>
              <a:t>번째 </a:t>
            </a:r>
            <a:r>
              <a:rPr lang="en-US" altLang="ko-KR" dirty="0"/>
              <a:t>bit set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BIT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이면 </a:t>
            </a:r>
            <a:r>
              <a:rPr lang="en-US" altLang="ko-KR" dirty="0"/>
              <a:t>MASK = 0xff, 0</a:t>
            </a:r>
            <a:r>
              <a:rPr lang="ko-KR" altLang="en-US" dirty="0"/>
              <a:t>이면 </a:t>
            </a:r>
            <a:r>
              <a:rPr lang="en-US" altLang="ko-KR" dirty="0"/>
              <a:t>MASK = 0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MASK = 0xff </a:t>
            </a:r>
            <a:r>
              <a:rPr lang="ko-KR" altLang="en-US" dirty="0"/>
              <a:t>이면 동일한 결과 출력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MASK = 0 </a:t>
            </a:r>
            <a:r>
              <a:rPr lang="ko-KR" altLang="en-US" dirty="0"/>
              <a:t>이면 </a:t>
            </a:r>
            <a:r>
              <a:rPr lang="en-US" altLang="ko-KR" dirty="0"/>
              <a:t>XOR 0 -&gt; </a:t>
            </a:r>
            <a:r>
              <a:rPr lang="ko-KR" altLang="en-US" dirty="0"/>
              <a:t>결과에 지장 </a:t>
            </a:r>
            <a:r>
              <a:rPr lang="en-US" altLang="ko-KR" dirty="0"/>
              <a:t>x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결과 </a:t>
            </a:r>
            <a:r>
              <a:rPr lang="en-US" altLang="ko-KR" dirty="0"/>
              <a:t>1</a:t>
            </a:r>
            <a:r>
              <a:rPr lang="ko-KR" altLang="en-US" dirty="0"/>
              <a:t>비트 왼쪽 </a:t>
            </a:r>
            <a:r>
              <a:rPr lang="en-US" altLang="ko-KR" dirty="0"/>
              <a:t>shift </a:t>
            </a:r>
            <a:r>
              <a:rPr lang="ko-KR" altLang="en-US" dirty="0"/>
              <a:t>연산 후 </a:t>
            </a:r>
            <a:r>
              <a:rPr lang="en-US" altLang="ko-KR" dirty="0"/>
              <a:t>8</a:t>
            </a:r>
            <a:r>
              <a:rPr lang="ko-KR" altLang="en-US" dirty="0"/>
              <a:t>번 반복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8FEF05-B2E7-4D02-B13C-3C8B3A2C0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3719" y="4716375"/>
            <a:ext cx="67437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9682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633</Words>
  <Application>Microsoft Macintosh PowerPoint</Application>
  <PresentationFormat>와이드스크린</PresentationFormat>
  <Paragraphs>125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Cambria Math</vt:lpstr>
      <vt:lpstr>CryptoCraft 테마</vt:lpstr>
      <vt:lpstr>제목 테마</vt:lpstr>
      <vt:lpstr>Secure GCM Implementation on AVR</vt:lpstr>
      <vt:lpstr>PowerPoint 프레젠테이션</vt:lpstr>
      <vt:lpstr>AES Galois/Counter Mode(GCM)</vt:lpstr>
      <vt:lpstr>Galois field</vt:lpstr>
      <vt:lpstr>Galois field</vt:lpstr>
      <vt:lpstr>Polynomial Multiplication</vt:lpstr>
      <vt:lpstr>LUT 사용 Polynomial Multiplication</vt:lpstr>
      <vt:lpstr>Block-Comb Method</vt:lpstr>
      <vt:lpstr>Secure Binary Multiplication</vt:lpstr>
      <vt:lpstr>Karatsuba Algorithm</vt:lpstr>
      <vt:lpstr>Karatsuba Block Comb</vt:lpstr>
      <vt:lpstr>AES-CTR</vt:lpstr>
      <vt:lpstr>FACE-LIGHT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경호</cp:lastModifiedBy>
  <cp:revision>55</cp:revision>
  <dcterms:created xsi:type="dcterms:W3CDTF">2019-03-05T04:29:07Z</dcterms:created>
  <dcterms:modified xsi:type="dcterms:W3CDTF">2020-01-19T22:33:16Z</dcterms:modified>
</cp:coreProperties>
</file>