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7"/>
  </p:notesMasterIdLst>
  <p:handoutMasterIdLst>
    <p:handoutMasterId r:id="rId28"/>
  </p:handoutMasterIdLst>
  <p:sldIdLst>
    <p:sldId id="269" r:id="rId3"/>
    <p:sldId id="280" r:id="rId4"/>
    <p:sldId id="282" r:id="rId5"/>
    <p:sldId id="283" r:id="rId6"/>
    <p:sldId id="284" r:id="rId7"/>
    <p:sldId id="285" r:id="rId8"/>
    <p:sldId id="288" r:id="rId9"/>
    <p:sldId id="289" r:id="rId10"/>
    <p:sldId id="286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274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75" d="100"/>
          <a:sy n="75" d="100"/>
        </p:scale>
        <p:origin x="-240" y="-9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510725" y="1223120"/>
            <a:ext cx="9681275" cy="2387600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Space-efficient quantum multiplication of 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polynomials for </a:t>
            </a:r>
            <a:r>
              <a:rPr lang="en-US" altLang="ko-KR" sz="3200" dirty="0"/>
              <a:t>binary finite </a:t>
            </a:r>
            <a:r>
              <a:rPr lang="en-US" altLang="ko-KR" sz="3200" dirty="0" smtClean="0"/>
              <a:t>fields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최승</a:t>
            </a:r>
            <a:r>
              <a:rPr lang="ko-KR" altLang="en-US" dirty="0"/>
              <a:t>주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5575972" y="4387334"/>
            <a:ext cx="3275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https://youtu.be/-hpZiDPcOO4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 Efficient Multiplication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736" y="1337128"/>
            <a:ext cx="8728529" cy="451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452537" y="5559680"/>
            <a:ext cx="91387" cy="123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i="1" dirty="0" smtClean="0">
                <a:solidFill>
                  <a:schemeClr val="tx1"/>
                </a:solidFill>
              </a:rPr>
              <a:t>8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6220" y="1699625"/>
            <a:ext cx="34176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x</a:t>
            </a:r>
            <a:endParaRPr lang="en-US" altLang="ko-KR" sz="14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x</a:t>
            </a:r>
            <a:r>
              <a:rPr lang="en-US" altLang="ko-KR" sz="1400" baseline="300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x</a:t>
            </a:r>
            <a:r>
              <a:rPr lang="en-US" altLang="ko-KR" sz="1400" baseline="30000" dirty="0" smtClean="0"/>
              <a:t>3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x</a:t>
            </a:r>
            <a:r>
              <a:rPr lang="en-US" altLang="ko-KR" sz="1400" baseline="30000" dirty="0" smtClean="0"/>
              <a:t>4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x</a:t>
            </a:r>
            <a:r>
              <a:rPr lang="en-US" altLang="ko-KR" sz="1400" baseline="30000" dirty="0" smtClean="0"/>
              <a:t>5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x</a:t>
            </a:r>
            <a:r>
              <a:rPr lang="en-US" altLang="ko-KR" sz="1400" baseline="30000" dirty="0" smtClean="0"/>
              <a:t>6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x</a:t>
            </a:r>
            <a:r>
              <a:rPr lang="en-US" altLang="ko-KR" sz="1400" baseline="30000" dirty="0" smtClean="0"/>
              <a:t>7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x</a:t>
            </a:r>
            <a:r>
              <a:rPr lang="en-US" altLang="ko-KR" sz="1400" baseline="30000" dirty="0" smtClean="0"/>
              <a:t>8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x</a:t>
            </a:r>
            <a:r>
              <a:rPr lang="en-US" altLang="ko-KR" sz="1400" baseline="30000" dirty="0" smtClean="0"/>
              <a:t>9</a:t>
            </a:r>
            <a:endParaRPr lang="ko-KR" altLang="en-US" sz="1400" baseline="30000" dirty="0"/>
          </a:p>
        </p:txBody>
      </p:sp>
      <p:sp>
        <p:nvSpPr>
          <p:cNvPr id="4" name="TextBox 3"/>
          <p:cNvSpPr txBox="1"/>
          <p:nvPr/>
        </p:nvSpPr>
        <p:spPr>
          <a:xfrm>
            <a:off x="5148648" y="104537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</a:t>
            </a:r>
            <a:r>
              <a:rPr lang="en-US" altLang="ko-KR" dirty="0" smtClean="0"/>
              <a:t>ultiplication with x</a:t>
            </a:r>
            <a:endParaRPr lang="ko-KR" altLang="en-US" dirty="0"/>
          </a:p>
        </p:txBody>
      </p:sp>
      <p:sp>
        <p:nvSpPr>
          <p:cNvPr id="6" name="오른쪽 화살표 5"/>
          <p:cNvSpPr/>
          <p:nvPr/>
        </p:nvSpPr>
        <p:spPr>
          <a:xfrm>
            <a:off x="5909446" y="1414702"/>
            <a:ext cx="502509" cy="225052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306665" y="2534224"/>
            <a:ext cx="2337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/>
              <a:t>m</a:t>
            </a:r>
            <a:r>
              <a:rPr lang="en-US" altLang="ko-KR" dirty="0" smtClean="0"/>
              <a:t>(x) = 1 + x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 + x</a:t>
            </a:r>
            <a:r>
              <a:rPr lang="en-US" altLang="ko-KR" baseline="30000" dirty="0" smtClean="0"/>
              <a:t>10</a:t>
            </a:r>
            <a:br>
              <a:rPr lang="en-US" altLang="ko-KR" baseline="30000" dirty="0" smtClean="0"/>
            </a:br>
            <a:r>
              <a:rPr lang="en-US" altLang="ko-KR" dirty="0" smtClean="0">
                <a:sym typeface="Wingdings" pitchFamily="2" charset="2"/>
              </a:rPr>
              <a:t>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itchFamily="2" charset="2"/>
              </a:rPr>
              <a:t>x</a:t>
            </a:r>
            <a:r>
              <a:rPr lang="en-US" altLang="ko-KR" baseline="30000" dirty="0" smtClean="0">
                <a:sym typeface="Wingdings" pitchFamily="2" charset="2"/>
              </a:rPr>
              <a:t>10</a:t>
            </a:r>
            <a:r>
              <a:rPr lang="en-US" altLang="ko-KR" dirty="0" smtClean="0"/>
              <a:t> = x</a:t>
            </a:r>
            <a:r>
              <a:rPr lang="en-US" altLang="ko-KR" baseline="30000" dirty="0" smtClean="0"/>
              <a:t>3</a:t>
            </a:r>
            <a:r>
              <a:rPr lang="en-US" altLang="ko-KR" dirty="0" smtClean="0"/>
              <a:t> + 1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11993" y="1699625"/>
            <a:ext cx="409086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smtClean="0"/>
              <a:t>x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x</a:t>
            </a:r>
            <a:r>
              <a:rPr lang="en-US" altLang="ko-KR" sz="1400" baseline="30000" dirty="0" smtClean="0"/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x</a:t>
            </a:r>
            <a:r>
              <a:rPr lang="en-US" altLang="ko-KR" sz="1400" baseline="30000" dirty="0"/>
              <a:t>3</a:t>
            </a:r>
            <a:endParaRPr lang="en-US" altLang="ko-KR" sz="1400" baseline="300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x</a:t>
            </a:r>
            <a:r>
              <a:rPr lang="en-US" altLang="ko-KR" sz="1400" baseline="30000" dirty="0"/>
              <a:t>4</a:t>
            </a:r>
            <a:endParaRPr lang="en-US" altLang="ko-KR" sz="1400" baseline="300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x</a:t>
            </a:r>
            <a:r>
              <a:rPr lang="en-US" altLang="ko-KR" sz="1400" baseline="30000" dirty="0"/>
              <a:t>5</a:t>
            </a:r>
            <a:endParaRPr lang="en-US" altLang="ko-KR" sz="1400" baseline="300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x</a:t>
            </a:r>
            <a:r>
              <a:rPr lang="en-US" altLang="ko-KR" sz="1400" baseline="30000" dirty="0"/>
              <a:t>6</a:t>
            </a:r>
            <a:endParaRPr lang="en-US" altLang="ko-KR" sz="1400" baseline="300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x</a:t>
            </a:r>
            <a:r>
              <a:rPr lang="en-US" altLang="ko-KR" sz="1400" baseline="30000" dirty="0"/>
              <a:t>7</a:t>
            </a:r>
            <a:endParaRPr lang="en-US" altLang="ko-KR" sz="1400" baseline="300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x</a:t>
            </a:r>
            <a:r>
              <a:rPr lang="en-US" altLang="ko-KR" sz="1400" baseline="30000" dirty="0"/>
              <a:t>8</a:t>
            </a:r>
            <a:endParaRPr lang="en-US" altLang="ko-KR" sz="1400" baseline="300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x</a:t>
            </a:r>
            <a:r>
              <a:rPr lang="en-US" altLang="ko-KR" sz="1400" baseline="30000" dirty="0"/>
              <a:t>9</a:t>
            </a:r>
            <a:endParaRPr lang="en-US" altLang="ko-KR" sz="1400" baseline="30000" dirty="0" smtClean="0"/>
          </a:p>
          <a:p>
            <a:pPr>
              <a:lnSpc>
                <a:spcPct val="150000"/>
              </a:lnSpc>
            </a:pPr>
            <a:r>
              <a:rPr lang="en-US" altLang="ko-KR" sz="1400" dirty="0" smtClean="0"/>
              <a:t>x</a:t>
            </a:r>
            <a:r>
              <a:rPr lang="en-US" altLang="ko-KR" sz="1400" baseline="30000" dirty="0" smtClean="0"/>
              <a:t>10</a:t>
            </a:r>
            <a:endParaRPr lang="ko-KR" altLang="en-US" sz="1400" baseline="30000" dirty="0"/>
          </a:p>
        </p:txBody>
      </p:sp>
      <p:sp>
        <p:nvSpPr>
          <p:cNvPr id="10" name="TextBox 9"/>
          <p:cNvSpPr txBox="1"/>
          <p:nvPr/>
        </p:nvSpPr>
        <p:spPr>
          <a:xfrm>
            <a:off x="8290931" y="2037150"/>
            <a:ext cx="114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dirty="0" smtClean="0"/>
              <a:t>x</a:t>
            </a:r>
            <a:r>
              <a:rPr lang="en-US" altLang="ko-KR" baseline="30000" dirty="0" smtClean="0"/>
              <a:t>1 mod n</a:t>
            </a:r>
            <a:endParaRPr lang="ko-KR" alt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494270" y="122400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Binary Shift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663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 Efficient Multiplication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344" y="2462213"/>
            <a:ext cx="8008911" cy="2258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4270" y="1224005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Multiplication by a constant polynomial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8389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 Efficient Multiplication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270" y="122400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Constant polynomial</a:t>
            </a:r>
            <a:endParaRPr lang="ko-KR" altLang="en-US" b="1" dirty="0"/>
          </a:p>
        </p:txBody>
      </p:sp>
      <p:grpSp>
        <p:nvGrpSpPr>
          <p:cNvPr id="24" name="그룹 23"/>
          <p:cNvGrpSpPr/>
          <p:nvPr/>
        </p:nvGrpSpPr>
        <p:grpSpPr>
          <a:xfrm>
            <a:off x="1375719" y="2011403"/>
            <a:ext cx="3252057" cy="3824148"/>
            <a:chOff x="1375719" y="2011403"/>
            <a:chExt cx="3252057" cy="3824148"/>
          </a:xfrm>
        </p:grpSpPr>
        <p:cxnSp>
          <p:nvCxnSpPr>
            <p:cNvPr id="9" name="직선 화살표 연결선 8"/>
            <p:cNvCxnSpPr/>
            <p:nvPr/>
          </p:nvCxnSpPr>
          <p:spPr>
            <a:xfrm>
              <a:off x="1375719" y="4728519"/>
              <a:ext cx="297385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 flipV="1">
              <a:off x="1622854" y="2405449"/>
              <a:ext cx="0" cy="266905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1375719" y="2496065"/>
              <a:ext cx="2487827" cy="2487828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505519" y="2011403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y</a:t>
              </a:r>
              <a:endParaRPr lang="ko-KR" altLang="en-US" sz="12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66166" y="4597714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 smtClean="0"/>
                <a:t>x</a:t>
              </a:r>
              <a:endParaRPr lang="ko-KR" altLang="en-US" sz="1200" dirty="0"/>
            </a:p>
          </p:txBody>
        </p:sp>
        <p:cxnSp>
          <p:nvCxnSpPr>
            <p:cNvPr id="18" name="직선 연결선 17"/>
            <p:cNvCxnSpPr/>
            <p:nvPr/>
          </p:nvCxnSpPr>
          <p:spPr>
            <a:xfrm>
              <a:off x="1631562" y="4143632"/>
              <a:ext cx="59136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2218168" y="4148394"/>
              <a:ext cx="0" cy="58488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222930" y="5189220"/>
              <a:ext cx="8963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y</a:t>
              </a:r>
              <a:r>
                <a:rPr lang="en-US" altLang="ko-KR" dirty="0" smtClean="0"/>
                <a:t> = x</a:t>
              </a:r>
            </a:p>
            <a:p>
              <a:r>
                <a:rPr lang="en-US" altLang="ko-KR" dirty="0"/>
                <a:t>f</a:t>
              </a:r>
              <a:r>
                <a:rPr lang="en-US" altLang="ko-KR" dirty="0" smtClean="0"/>
                <a:t>(x) = x</a:t>
              </a:r>
              <a:endParaRPr lang="ko-KR" altLang="en-US" dirty="0"/>
            </a:p>
          </p:txBody>
        </p:sp>
      </p:grpSp>
      <p:cxnSp>
        <p:nvCxnSpPr>
          <p:cNvPr id="27" name="직선 화살표 연결선 26"/>
          <p:cNvCxnSpPr/>
          <p:nvPr/>
        </p:nvCxnSpPr>
        <p:spPr>
          <a:xfrm>
            <a:off x="5957070" y="4781582"/>
            <a:ext cx="297385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V="1">
            <a:off x="6204205" y="2458512"/>
            <a:ext cx="0" cy="266905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5957070" y="4286488"/>
            <a:ext cx="297385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86870" y="206446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y</a:t>
            </a:r>
            <a:endParaRPr lang="ko-KR" altLang="en-US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8947517" y="4650777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x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804281" y="5242283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f(x) = 1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955419" y="4028216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04154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 Efficient Multiplication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32" y="2462212"/>
            <a:ext cx="9347824" cy="263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4270" y="1224005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Multiplication by a constant polynomial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12920" y="2590800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g</a:t>
            </a:r>
            <a:r>
              <a:rPr lang="en-US" altLang="ko-KR" sz="1100" baseline="-25000" dirty="0" smtClean="0"/>
              <a:t>0</a:t>
            </a:r>
            <a:r>
              <a:rPr lang="en-US" altLang="ko-KR" sz="1100" dirty="0" smtClean="0"/>
              <a:t>+g</a:t>
            </a:r>
            <a:r>
              <a:rPr lang="en-US" altLang="ko-KR" sz="1100" baseline="-25000" dirty="0" smtClean="0"/>
              <a:t>2</a:t>
            </a:r>
            <a:endParaRPr lang="ko-KR" altLang="en-US" sz="11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4729976" y="2943850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</a:t>
            </a:r>
            <a:r>
              <a:rPr lang="en-US" altLang="ko-KR" sz="1100" baseline="-25000" dirty="0"/>
              <a:t>1</a:t>
            </a:r>
            <a:r>
              <a:rPr lang="en-US" altLang="ko-KR" sz="1100" dirty="0" smtClean="0"/>
              <a:t>+g</a:t>
            </a:r>
            <a:r>
              <a:rPr lang="en-US" altLang="ko-KR" sz="1100" baseline="-25000" dirty="0" smtClean="0"/>
              <a:t>2</a:t>
            </a:r>
            <a:endParaRPr lang="ko-KR" altLang="en-US" sz="1100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5147032" y="2943850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</a:t>
            </a:r>
            <a:r>
              <a:rPr lang="en-US" altLang="ko-KR" sz="1100" baseline="-25000" dirty="0" smtClean="0"/>
              <a:t>1</a:t>
            </a:r>
            <a:r>
              <a:rPr lang="en-US" altLang="ko-KR" sz="1100" dirty="0" smtClean="0"/>
              <a:t>+g</a:t>
            </a:r>
            <a:r>
              <a:rPr lang="en-US" altLang="ko-KR" sz="1100" baseline="-25000" dirty="0" smtClean="0"/>
              <a:t>2</a:t>
            </a:r>
            <a:r>
              <a:rPr lang="en-US" altLang="ko-KR" sz="1100" dirty="0" smtClean="0"/>
              <a:t>+g</a:t>
            </a:r>
            <a:r>
              <a:rPr lang="en-US" altLang="ko-KR" sz="1100" baseline="-25000" dirty="0" smtClean="0"/>
              <a:t>3</a:t>
            </a:r>
            <a:endParaRPr lang="ko-KR" altLang="en-US" sz="11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503128" y="4086850"/>
            <a:ext cx="742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</a:t>
            </a:r>
            <a:r>
              <a:rPr lang="en-US" altLang="ko-KR" sz="1100" baseline="-25000" dirty="0" smtClean="0"/>
              <a:t>0</a:t>
            </a:r>
            <a:r>
              <a:rPr lang="en-US" altLang="ko-KR" sz="1100" dirty="0" smtClean="0"/>
              <a:t>+g</a:t>
            </a:r>
            <a:r>
              <a:rPr lang="en-US" altLang="ko-KR" sz="1100" baseline="-25000" dirty="0"/>
              <a:t>2</a:t>
            </a:r>
            <a:r>
              <a:rPr lang="en-US" altLang="ko-KR" sz="1100" dirty="0" smtClean="0"/>
              <a:t>+g</a:t>
            </a:r>
            <a:r>
              <a:rPr lang="en-US" altLang="ko-KR" sz="1100" baseline="-25000" dirty="0" smtClean="0"/>
              <a:t>3</a:t>
            </a:r>
            <a:endParaRPr lang="ko-KR" altLang="en-US" sz="11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5980983" y="3649190"/>
            <a:ext cx="5293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g</a:t>
            </a:r>
            <a:r>
              <a:rPr lang="en-US" altLang="ko-KR" sz="1100" baseline="-25000" dirty="0" smtClean="0"/>
              <a:t>1</a:t>
            </a:r>
            <a:r>
              <a:rPr lang="en-US" altLang="ko-KR" sz="1100" dirty="0" smtClean="0"/>
              <a:t>+g</a:t>
            </a:r>
            <a:r>
              <a:rPr lang="en-US" altLang="ko-KR" sz="1100" baseline="-25000" dirty="0" smtClean="0"/>
              <a:t>3</a:t>
            </a:r>
            <a:endParaRPr lang="ko-KR" altLang="en-US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39111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 Efficient Multiplication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578" y="1901578"/>
            <a:ext cx="6741759" cy="1900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4270" y="1224005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Multiplication by a constant polynomial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63" y="3954780"/>
            <a:ext cx="7299774" cy="165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884420" y="2026920"/>
            <a:ext cx="878037" cy="112776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825155" y="2026920"/>
            <a:ext cx="545165" cy="11277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423660" y="2665892"/>
            <a:ext cx="194645" cy="4026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315818" y="4075592"/>
            <a:ext cx="1100222" cy="14031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05742" y="4075592"/>
            <a:ext cx="1152358" cy="14031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34300" y="4075592"/>
            <a:ext cx="1150620" cy="140318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93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 Efficient Multiplication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270" y="1224005"/>
            <a:ext cx="23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LUP Decomposition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13218" y="1842703"/>
            <a:ext cx="21531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3x + 4y + 2z = 15</a:t>
            </a:r>
          </a:p>
          <a:p>
            <a:r>
              <a:rPr lang="en-US" altLang="ko-KR" sz="2000" dirty="0" smtClean="0"/>
              <a:t>5x + 2y + 1z = 18</a:t>
            </a:r>
          </a:p>
          <a:p>
            <a:r>
              <a:rPr lang="en-US" altLang="ko-KR" sz="2000" dirty="0" smtClean="0"/>
              <a:t>2x + 3y + 2z = 10</a:t>
            </a:r>
            <a:endParaRPr lang="ko-KR" altLang="en-US" sz="2000" dirty="0"/>
          </a:p>
        </p:txBody>
      </p:sp>
      <p:grpSp>
        <p:nvGrpSpPr>
          <p:cNvPr id="27" name="그룹 26"/>
          <p:cNvGrpSpPr/>
          <p:nvPr/>
        </p:nvGrpSpPr>
        <p:grpSpPr>
          <a:xfrm>
            <a:off x="1421948" y="3036838"/>
            <a:ext cx="5502274" cy="923330"/>
            <a:chOff x="1421948" y="3267670"/>
            <a:chExt cx="5502274" cy="923330"/>
          </a:xfrm>
        </p:grpSpPr>
        <p:grpSp>
          <p:nvGrpSpPr>
            <p:cNvPr id="10" name="그룹 9"/>
            <p:cNvGrpSpPr/>
            <p:nvPr/>
          </p:nvGrpSpPr>
          <p:grpSpPr>
            <a:xfrm>
              <a:off x="1421948" y="3267670"/>
              <a:ext cx="2543572" cy="923330"/>
              <a:chOff x="774700" y="3960167"/>
              <a:chExt cx="2543572" cy="92333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74700" y="4191000"/>
                <a:ext cx="7791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 smtClean="0"/>
                  <a:t>L  = </a:t>
                </a:r>
                <a:endParaRPr lang="ko-KR" altLang="en-US" sz="2400" dirty="0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1705372" y="3960167"/>
                <a:ext cx="1612900" cy="923330"/>
                <a:chOff x="2222500" y="4191000"/>
                <a:chExt cx="1612900" cy="923330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2409229" y="4191000"/>
                  <a:ext cx="1268296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1     0     0</a:t>
                  </a:r>
                </a:p>
                <a:p>
                  <a:r>
                    <a:rPr lang="en-US" altLang="ko-KR" dirty="0"/>
                    <a:t>l</a:t>
                  </a:r>
                  <a:r>
                    <a:rPr lang="en-US" altLang="ko-KR" baseline="-25000" dirty="0" smtClean="0"/>
                    <a:t>21</a:t>
                  </a:r>
                  <a:r>
                    <a:rPr lang="en-US" altLang="ko-KR" dirty="0" smtClean="0"/>
                    <a:t>   1      0</a:t>
                  </a:r>
                  <a:br>
                    <a:rPr lang="en-US" altLang="ko-KR" dirty="0" smtClean="0"/>
                  </a:br>
                  <a:r>
                    <a:rPr lang="en-US" altLang="ko-KR" dirty="0" smtClean="0"/>
                    <a:t>l</a:t>
                  </a:r>
                  <a:r>
                    <a:rPr lang="en-US" altLang="ko-KR" baseline="-25000" dirty="0" smtClean="0"/>
                    <a:t>31</a:t>
                  </a:r>
                  <a:r>
                    <a:rPr lang="en-US" altLang="ko-KR" dirty="0" smtClean="0"/>
                    <a:t>   l</a:t>
                  </a:r>
                  <a:r>
                    <a:rPr lang="en-US" altLang="ko-KR" baseline="-25000" dirty="0" smtClean="0"/>
                    <a:t>32</a:t>
                  </a:r>
                  <a:r>
                    <a:rPr lang="en-US" altLang="ko-KR" dirty="0" smtClean="0"/>
                    <a:t>     1</a:t>
                  </a:r>
                  <a:endParaRPr lang="ko-KR" altLang="en-US" dirty="0"/>
                </a:p>
              </p:txBody>
            </p:sp>
            <p:sp>
              <p:nvSpPr>
                <p:cNvPr id="8" name="양쪽 대괄호 7"/>
                <p:cNvSpPr/>
                <p:nvPr/>
              </p:nvSpPr>
              <p:spPr>
                <a:xfrm>
                  <a:off x="2222500" y="4191000"/>
                  <a:ext cx="1612900" cy="923330"/>
                </a:xfrm>
                <a:prstGeom prst="bracketPair">
                  <a:avLst>
                    <a:gd name="adj" fmla="val 1254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18" name="그룹 17"/>
            <p:cNvGrpSpPr/>
            <p:nvPr/>
          </p:nvGrpSpPr>
          <p:grpSpPr>
            <a:xfrm>
              <a:off x="4380650" y="3267670"/>
              <a:ext cx="2543572" cy="923330"/>
              <a:chOff x="774700" y="3960167"/>
              <a:chExt cx="2543572" cy="92333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774700" y="4191000"/>
                <a:ext cx="8418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U</a:t>
                </a:r>
                <a:r>
                  <a:rPr lang="en-US" altLang="ko-KR" sz="2400" dirty="0" smtClean="0"/>
                  <a:t>  = </a:t>
                </a:r>
                <a:endParaRPr lang="ko-KR" altLang="en-US" sz="2400" dirty="0"/>
              </a:p>
            </p:txBody>
          </p:sp>
          <p:grpSp>
            <p:nvGrpSpPr>
              <p:cNvPr id="20" name="그룹 19"/>
              <p:cNvGrpSpPr/>
              <p:nvPr/>
            </p:nvGrpSpPr>
            <p:grpSpPr>
              <a:xfrm>
                <a:off x="1705372" y="3960167"/>
                <a:ext cx="1612900" cy="923330"/>
                <a:chOff x="2222500" y="4191000"/>
                <a:chExt cx="1612900" cy="923330"/>
              </a:xfrm>
            </p:grpSpPr>
            <p:sp>
              <p:nvSpPr>
                <p:cNvPr id="21" name="TextBox 20"/>
                <p:cNvSpPr txBox="1"/>
                <p:nvPr/>
              </p:nvSpPr>
              <p:spPr>
                <a:xfrm>
                  <a:off x="2307629" y="4191000"/>
                  <a:ext cx="1486304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 smtClean="0"/>
                    <a:t>u</a:t>
                  </a:r>
                  <a:r>
                    <a:rPr lang="en-US" altLang="ko-KR" baseline="-25000" dirty="0" smtClean="0"/>
                    <a:t>11</a:t>
                  </a:r>
                  <a:r>
                    <a:rPr lang="en-US" altLang="ko-KR" dirty="0" smtClean="0"/>
                    <a:t>   u</a:t>
                  </a:r>
                  <a:r>
                    <a:rPr lang="en-US" altLang="ko-KR" baseline="-25000" dirty="0" smtClean="0"/>
                    <a:t>12</a:t>
                  </a:r>
                  <a:r>
                    <a:rPr lang="en-US" altLang="ko-KR" dirty="0" smtClean="0"/>
                    <a:t>   u</a:t>
                  </a:r>
                  <a:r>
                    <a:rPr lang="en-US" altLang="ko-KR" baseline="-25000" dirty="0" smtClean="0"/>
                    <a:t>13</a:t>
                  </a:r>
                  <a:endParaRPr lang="en-US" altLang="ko-KR" dirty="0" smtClean="0"/>
                </a:p>
                <a:p>
                  <a:r>
                    <a:rPr lang="en-US" altLang="ko-KR" dirty="0" smtClean="0"/>
                    <a:t>0     u</a:t>
                  </a:r>
                  <a:r>
                    <a:rPr lang="en-US" altLang="ko-KR" baseline="-25000" dirty="0" smtClean="0"/>
                    <a:t>22</a:t>
                  </a:r>
                  <a:r>
                    <a:rPr lang="en-US" altLang="ko-KR" dirty="0" smtClean="0"/>
                    <a:t>    u</a:t>
                  </a:r>
                  <a:r>
                    <a:rPr lang="en-US" altLang="ko-KR" baseline="-25000" dirty="0" smtClean="0"/>
                    <a:t>23</a:t>
                  </a:r>
                  <a:r>
                    <a:rPr lang="en-US" altLang="ko-KR" dirty="0" smtClean="0"/>
                    <a:t/>
                  </a:r>
                  <a:br>
                    <a:rPr lang="en-US" altLang="ko-KR" dirty="0" smtClean="0"/>
                  </a:br>
                  <a:r>
                    <a:rPr lang="en-US" altLang="ko-KR" dirty="0" smtClean="0"/>
                    <a:t>0     0      u</a:t>
                  </a:r>
                  <a:r>
                    <a:rPr lang="en-US" altLang="ko-KR" baseline="-25000" dirty="0" smtClean="0"/>
                    <a:t>33</a:t>
                  </a:r>
                  <a:endParaRPr lang="ko-KR" altLang="en-US" dirty="0"/>
                </a:p>
              </p:txBody>
            </p:sp>
            <p:sp>
              <p:nvSpPr>
                <p:cNvPr id="22" name="양쪽 대괄호 21"/>
                <p:cNvSpPr/>
                <p:nvPr/>
              </p:nvSpPr>
              <p:spPr>
                <a:xfrm>
                  <a:off x="2222500" y="4191000"/>
                  <a:ext cx="1612900" cy="923330"/>
                </a:xfrm>
                <a:prstGeom prst="bracketPair">
                  <a:avLst>
                    <a:gd name="adj" fmla="val 1254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23" name="그룹 22"/>
          <p:cNvGrpSpPr/>
          <p:nvPr/>
        </p:nvGrpSpPr>
        <p:grpSpPr>
          <a:xfrm>
            <a:off x="1539926" y="4386300"/>
            <a:ext cx="9112148" cy="1783496"/>
            <a:chOff x="1083775" y="4491334"/>
            <a:chExt cx="9112148" cy="1783496"/>
          </a:xfrm>
        </p:grpSpPr>
        <p:sp>
          <p:nvSpPr>
            <p:cNvPr id="11" name="TextBox 10"/>
            <p:cNvSpPr txBox="1"/>
            <p:nvPr/>
          </p:nvSpPr>
          <p:spPr>
            <a:xfrm>
              <a:off x="1083775" y="4491334"/>
              <a:ext cx="1422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1. Ax = B</a:t>
              </a:r>
              <a:endParaRPr lang="ko-KR" altLang="en-US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63289" y="4499568"/>
              <a:ext cx="159370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2</a:t>
              </a:r>
              <a:r>
                <a:rPr lang="en-US" altLang="ko-KR" sz="2400" dirty="0" smtClean="0"/>
                <a:t>. A = LU</a:t>
              </a:r>
              <a:br>
                <a:rPr lang="en-US" altLang="ko-KR" sz="2400" dirty="0" smtClean="0"/>
              </a:br>
              <a:r>
                <a:rPr lang="en-US" altLang="ko-KR" sz="2400" dirty="0" smtClean="0"/>
                <a:t>   LUX = B</a:t>
              </a:r>
              <a:endParaRPr lang="ko-KR" altLang="en-US" sz="24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33655" y="4499568"/>
              <a:ext cx="21716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3. LY = B</a:t>
              </a:r>
              <a:br>
                <a:rPr lang="en-US" altLang="ko-KR" sz="2400" dirty="0" smtClean="0"/>
              </a:br>
              <a:r>
                <a:rPr lang="en-US" altLang="ko-KR" sz="2400" dirty="0" smtClean="0"/>
                <a:t> where UX = Y</a:t>
              </a:r>
              <a:endParaRPr lang="ko-KR" altLang="en-US" sz="24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692755" y="4491334"/>
              <a:ext cx="15031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4</a:t>
              </a:r>
              <a:r>
                <a:rPr lang="en-US" altLang="ko-KR" sz="2400" dirty="0" smtClean="0"/>
                <a:t>. UX = Y</a:t>
              </a:r>
              <a:endParaRPr lang="ko-KR" altLang="en-US" sz="24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299200" y="5613400"/>
              <a:ext cx="597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Y = </a:t>
              </a:r>
              <a:endParaRPr lang="ko-KR" alt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73422" y="5336401"/>
              <a:ext cx="57740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y</a:t>
              </a:r>
              <a:r>
                <a:rPr lang="en-US" altLang="ko-KR" baseline="-25000" dirty="0" smtClean="0"/>
                <a:t>1</a:t>
              </a:r>
              <a:endParaRPr lang="en-US" altLang="ko-KR" dirty="0" smtClean="0"/>
            </a:p>
            <a:p>
              <a:r>
                <a:rPr lang="en-US" altLang="ko-KR" dirty="0" smtClean="0"/>
                <a:t>y</a:t>
              </a:r>
              <a:r>
                <a:rPr lang="en-US" altLang="ko-KR" baseline="-25000" dirty="0" smtClean="0"/>
                <a:t>2</a:t>
              </a:r>
              <a:endParaRPr lang="en-US" altLang="ko-KR" dirty="0"/>
            </a:p>
            <a:p>
              <a:r>
                <a:rPr lang="en-US" altLang="ko-KR" dirty="0" smtClean="0"/>
                <a:t>y</a:t>
              </a:r>
              <a:r>
                <a:rPr lang="en-US" altLang="ko-KR" baseline="-25000" dirty="0"/>
                <a:t>3</a:t>
              </a:r>
              <a:r>
                <a:rPr lang="en-US" altLang="ko-KR" dirty="0" smtClean="0"/>
                <a:t>   </a:t>
              </a:r>
              <a:endParaRPr lang="ko-KR" altLang="en-US" dirty="0"/>
            </a:p>
          </p:txBody>
        </p:sp>
        <p:sp>
          <p:nvSpPr>
            <p:cNvPr id="29" name="양쪽 대괄호 28"/>
            <p:cNvSpPr/>
            <p:nvPr/>
          </p:nvSpPr>
          <p:spPr>
            <a:xfrm>
              <a:off x="6835322" y="5351500"/>
              <a:ext cx="429078" cy="923330"/>
            </a:xfrm>
            <a:prstGeom prst="bracketPair">
              <a:avLst>
                <a:gd name="adj" fmla="val 125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8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 Efficient Multiplication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270" y="1018744"/>
            <a:ext cx="23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LUP Decomposition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7159" y="1438876"/>
            <a:ext cx="21531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3x + 4y + 2z = 15</a:t>
            </a:r>
          </a:p>
          <a:p>
            <a:r>
              <a:rPr lang="en-US" altLang="ko-KR" sz="2000" dirty="0" smtClean="0"/>
              <a:t>5x + 2y + 1z = 18</a:t>
            </a:r>
          </a:p>
          <a:p>
            <a:r>
              <a:rPr lang="en-US" altLang="ko-KR" sz="2000" dirty="0" smtClean="0"/>
              <a:t>2x + 3y + 2z = 10</a:t>
            </a:r>
            <a:endParaRPr lang="ko-KR" altLang="en-US" sz="2000" dirty="0"/>
          </a:p>
        </p:txBody>
      </p:sp>
      <p:grpSp>
        <p:nvGrpSpPr>
          <p:cNvPr id="10" name="그룹 9"/>
          <p:cNvGrpSpPr/>
          <p:nvPr/>
        </p:nvGrpSpPr>
        <p:grpSpPr>
          <a:xfrm>
            <a:off x="1083775" y="4593621"/>
            <a:ext cx="2421425" cy="1015663"/>
            <a:chOff x="774700" y="3947467"/>
            <a:chExt cx="2421425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774700" y="4191000"/>
              <a:ext cx="911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A</a:t>
              </a:r>
              <a:r>
                <a:rPr lang="en-US" altLang="ko-KR" sz="2800" dirty="0" smtClean="0"/>
                <a:t>  = </a:t>
              </a:r>
              <a:endParaRPr lang="ko-KR" altLang="en-US" sz="2800" dirty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705372" y="3947467"/>
              <a:ext cx="1490753" cy="1015663"/>
              <a:chOff x="2222500" y="4178300"/>
              <a:chExt cx="1490753" cy="10156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358429" y="4178300"/>
                <a:ext cx="131799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3</a:t>
                </a:r>
                <a:r>
                  <a:rPr lang="en-US" altLang="ko-KR" sz="2000" dirty="0" smtClean="0"/>
                  <a:t>     </a:t>
                </a:r>
                <a:r>
                  <a:rPr lang="en-US" altLang="ko-KR" sz="2000" dirty="0"/>
                  <a:t>4</a:t>
                </a:r>
                <a:r>
                  <a:rPr lang="en-US" altLang="ko-KR" sz="2000" dirty="0" smtClean="0"/>
                  <a:t>     </a:t>
                </a:r>
                <a:r>
                  <a:rPr lang="en-US" altLang="ko-KR" sz="2000" dirty="0"/>
                  <a:t>2</a:t>
                </a:r>
                <a:endParaRPr lang="en-US" altLang="ko-KR" sz="2000" dirty="0" smtClean="0"/>
              </a:p>
              <a:p>
                <a:r>
                  <a:rPr lang="en-US" altLang="ko-KR" sz="2000" dirty="0"/>
                  <a:t>5</a:t>
                </a:r>
                <a:r>
                  <a:rPr lang="en-US" altLang="ko-KR" sz="2000" dirty="0" smtClean="0"/>
                  <a:t>     2     1</a:t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>2     3     </a:t>
                </a:r>
                <a:r>
                  <a:rPr lang="en-US" altLang="ko-KR" sz="2000" dirty="0"/>
                  <a:t>2</a:t>
                </a:r>
                <a:endParaRPr lang="ko-KR" altLang="en-US" sz="2000" dirty="0"/>
              </a:p>
            </p:txBody>
          </p:sp>
          <p:sp>
            <p:nvSpPr>
              <p:cNvPr id="8" name="양쪽 대괄호 7"/>
              <p:cNvSpPr/>
              <p:nvPr/>
            </p:nvSpPr>
            <p:spPr>
              <a:xfrm>
                <a:off x="2222500" y="4191000"/>
                <a:ext cx="1490753" cy="923330"/>
              </a:xfrm>
              <a:prstGeom prst="bracketPair">
                <a:avLst>
                  <a:gd name="adj" fmla="val 125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</p:grpSp>
      <p:grpSp>
        <p:nvGrpSpPr>
          <p:cNvPr id="18" name="그룹 17"/>
          <p:cNvGrpSpPr/>
          <p:nvPr/>
        </p:nvGrpSpPr>
        <p:grpSpPr>
          <a:xfrm>
            <a:off x="7626951" y="1531209"/>
            <a:ext cx="2543572" cy="923330"/>
            <a:chOff x="774700" y="3960167"/>
            <a:chExt cx="2543572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774700" y="4191000"/>
              <a:ext cx="841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U</a:t>
              </a:r>
              <a:r>
                <a:rPr lang="en-US" altLang="ko-KR" sz="2400" dirty="0" smtClean="0"/>
                <a:t>  = </a:t>
              </a:r>
              <a:endParaRPr lang="ko-KR" altLang="en-US" sz="2400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5372" y="3960167"/>
              <a:ext cx="1612900" cy="923330"/>
              <a:chOff x="2222500" y="4191000"/>
              <a:chExt cx="1612900" cy="92333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07629" y="4191000"/>
                <a:ext cx="1486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u</a:t>
                </a:r>
                <a:r>
                  <a:rPr lang="en-US" altLang="ko-KR" baseline="-25000" dirty="0" smtClean="0"/>
                  <a:t>11</a:t>
                </a:r>
                <a:r>
                  <a:rPr lang="en-US" altLang="ko-KR" dirty="0" smtClean="0"/>
                  <a:t>   u</a:t>
                </a:r>
                <a:r>
                  <a:rPr lang="en-US" altLang="ko-KR" baseline="-25000" dirty="0" smtClean="0"/>
                  <a:t>12</a:t>
                </a:r>
                <a:r>
                  <a:rPr lang="en-US" altLang="ko-KR" dirty="0" smtClean="0"/>
                  <a:t>   u</a:t>
                </a:r>
                <a:r>
                  <a:rPr lang="en-US" altLang="ko-KR" baseline="-25000" dirty="0" smtClean="0"/>
                  <a:t>13</a:t>
                </a:r>
                <a:endParaRPr lang="en-US" altLang="ko-KR" dirty="0" smtClean="0"/>
              </a:p>
              <a:p>
                <a:r>
                  <a:rPr lang="en-US" altLang="ko-KR" dirty="0" smtClean="0"/>
                  <a:t>0     u</a:t>
                </a:r>
                <a:r>
                  <a:rPr lang="en-US" altLang="ko-KR" baseline="-25000" dirty="0" smtClean="0"/>
                  <a:t>22</a:t>
                </a:r>
                <a:r>
                  <a:rPr lang="en-US" altLang="ko-KR" dirty="0" smtClean="0"/>
                  <a:t>    u</a:t>
                </a:r>
                <a:r>
                  <a:rPr lang="en-US" altLang="ko-KR" baseline="-25000" dirty="0" smtClean="0"/>
                  <a:t>23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0     0      u</a:t>
                </a:r>
                <a:r>
                  <a:rPr lang="en-US" altLang="ko-KR" baseline="-25000" dirty="0" smtClean="0"/>
                  <a:t>33</a:t>
                </a:r>
                <a:endParaRPr lang="ko-KR" altLang="en-US" dirty="0"/>
              </a:p>
            </p:txBody>
          </p:sp>
          <p:sp>
            <p:nvSpPr>
              <p:cNvPr id="22" name="양쪽 대괄호 21"/>
              <p:cNvSpPr/>
              <p:nvPr/>
            </p:nvSpPr>
            <p:spPr>
              <a:xfrm>
                <a:off x="2222500" y="4191000"/>
                <a:ext cx="1612900" cy="923330"/>
              </a:xfrm>
              <a:prstGeom prst="bracketPair">
                <a:avLst>
                  <a:gd name="adj" fmla="val 125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1083775" y="2741472"/>
            <a:ext cx="11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Ax = B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3289" y="27497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A = LU</a:t>
            </a:r>
            <a:br>
              <a:rPr lang="en-US" altLang="ko-KR" dirty="0" smtClean="0"/>
            </a:br>
            <a:r>
              <a:rPr lang="en-US" altLang="ko-KR" dirty="0" smtClean="0"/>
              <a:t>   LUX = B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33655" y="2749706"/>
            <a:ext cx="1674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LY = B</a:t>
            </a:r>
            <a:br>
              <a:rPr lang="en-US" altLang="ko-KR" dirty="0" smtClean="0"/>
            </a:br>
            <a:r>
              <a:rPr lang="en-US" altLang="ko-KR" dirty="0" smtClean="0"/>
              <a:t> where UX = Y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92755" y="2741472"/>
            <a:ext cx="117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UX = Y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017242" y="3174304"/>
            <a:ext cx="1014262" cy="738664"/>
            <a:chOff x="6350000" y="5336401"/>
            <a:chExt cx="1014262" cy="738664"/>
          </a:xfrm>
        </p:grpSpPr>
        <p:sp>
          <p:nvSpPr>
            <p:cNvPr id="17" name="TextBox 16"/>
            <p:cNvSpPr txBox="1"/>
            <p:nvPr/>
          </p:nvSpPr>
          <p:spPr>
            <a:xfrm>
              <a:off x="6350000" y="5524500"/>
              <a:ext cx="505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Y = 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73422" y="5336401"/>
              <a:ext cx="49084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y</a:t>
              </a:r>
              <a:r>
                <a:rPr lang="en-US" altLang="ko-KR" sz="1400" baseline="-25000" dirty="0" smtClean="0"/>
                <a:t>1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y</a:t>
              </a:r>
              <a:r>
                <a:rPr lang="en-US" altLang="ko-KR" sz="1400" baseline="-25000" dirty="0" smtClean="0"/>
                <a:t>2</a:t>
              </a:r>
              <a:endParaRPr lang="en-US" altLang="ko-KR" sz="1400" dirty="0"/>
            </a:p>
            <a:p>
              <a:r>
                <a:rPr lang="en-US" altLang="ko-KR" sz="1400" dirty="0" smtClean="0"/>
                <a:t>y</a:t>
              </a:r>
              <a:r>
                <a:rPr lang="en-US" altLang="ko-KR" sz="1400" baseline="-25000" dirty="0"/>
                <a:t>3</a:t>
              </a:r>
              <a:r>
                <a:rPr lang="en-US" altLang="ko-KR" sz="1400" dirty="0" smtClean="0"/>
                <a:t>   </a:t>
              </a:r>
              <a:endParaRPr lang="ko-KR" altLang="en-US" sz="1400" dirty="0"/>
            </a:p>
          </p:txBody>
        </p:sp>
        <p:sp>
          <p:nvSpPr>
            <p:cNvPr id="29" name="양쪽 대괄호 28"/>
            <p:cNvSpPr/>
            <p:nvPr/>
          </p:nvSpPr>
          <p:spPr>
            <a:xfrm>
              <a:off x="6835322" y="5351500"/>
              <a:ext cx="429078" cy="723565"/>
            </a:xfrm>
            <a:prstGeom prst="bracketPair">
              <a:avLst>
                <a:gd name="adj" fmla="val 125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428293" y="1531209"/>
            <a:ext cx="2543572" cy="923330"/>
            <a:chOff x="774700" y="3960167"/>
            <a:chExt cx="2543572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774700" y="4191000"/>
              <a:ext cx="779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L  = </a:t>
              </a:r>
              <a:endParaRPr lang="ko-KR" altLang="en-US" sz="2400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705372" y="3960167"/>
              <a:ext cx="1612900" cy="923330"/>
              <a:chOff x="2222500" y="4191000"/>
              <a:chExt cx="1612900" cy="923330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409229" y="4191000"/>
                <a:ext cx="126829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1     0     0</a:t>
                </a:r>
              </a:p>
              <a:p>
                <a:r>
                  <a:rPr lang="en-US" altLang="ko-KR" dirty="0"/>
                  <a:t>l</a:t>
                </a:r>
                <a:r>
                  <a:rPr lang="en-US" altLang="ko-KR" baseline="-25000" dirty="0" smtClean="0"/>
                  <a:t>21</a:t>
                </a:r>
                <a:r>
                  <a:rPr lang="en-US" altLang="ko-KR" dirty="0" smtClean="0"/>
                  <a:t>   1      0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l</a:t>
                </a:r>
                <a:r>
                  <a:rPr lang="en-US" altLang="ko-KR" baseline="-25000" dirty="0" smtClean="0"/>
                  <a:t>31</a:t>
                </a:r>
                <a:r>
                  <a:rPr lang="en-US" altLang="ko-KR" dirty="0" smtClean="0"/>
                  <a:t>    l</a:t>
                </a:r>
                <a:r>
                  <a:rPr lang="en-US" altLang="ko-KR" baseline="-25000" dirty="0" smtClean="0"/>
                  <a:t>32</a:t>
                </a:r>
                <a:r>
                  <a:rPr lang="en-US" altLang="ko-KR" dirty="0" smtClean="0"/>
                  <a:t>    1</a:t>
                </a:r>
                <a:endParaRPr lang="ko-KR" altLang="en-US" dirty="0"/>
              </a:p>
            </p:txBody>
          </p:sp>
          <p:sp>
            <p:nvSpPr>
              <p:cNvPr id="32" name="양쪽 대괄호 31"/>
              <p:cNvSpPr/>
              <p:nvPr/>
            </p:nvSpPr>
            <p:spPr>
              <a:xfrm>
                <a:off x="2222500" y="4191000"/>
                <a:ext cx="1612900" cy="923330"/>
              </a:xfrm>
              <a:prstGeom prst="bracketPair">
                <a:avLst>
                  <a:gd name="adj" fmla="val 125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4060142" y="4547972"/>
            <a:ext cx="1193302" cy="1015663"/>
            <a:chOff x="6299200" y="5285601"/>
            <a:chExt cx="1193302" cy="1015663"/>
          </a:xfrm>
        </p:grpSpPr>
        <p:sp>
          <p:nvSpPr>
            <p:cNvPr id="34" name="TextBox 33"/>
            <p:cNvSpPr txBox="1"/>
            <p:nvPr/>
          </p:nvSpPr>
          <p:spPr>
            <a:xfrm>
              <a:off x="6299200" y="5613400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X</a:t>
              </a:r>
              <a:r>
                <a:rPr lang="en-US" altLang="ko-KR" sz="2000" dirty="0" smtClean="0"/>
                <a:t> = </a:t>
              </a:r>
              <a:endParaRPr lang="ko-KR" alt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3422" y="5285601"/>
              <a:ext cx="619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x</a:t>
              </a:r>
              <a:r>
                <a:rPr lang="en-US" altLang="ko-KR" sz="2000" baseline="-25000" dirty="0" smtClean="0"/>
                <a:t>1</a:t>
              </a:r>
              <a:endParaRPr lang="en-US" altLang="ko-KR" sz="2000" dirty="0" smtClean="0"/>
            </a:p>
            <a:p>
              <a:r>
                <a:rPr lang="en-US" altLang="ko-KR" sz="2000" dirty="0"/>
                <a:t>x</a:t>
              </a:r>
              <a:r>
                <a:rPr lang="en-US" altLang="ko-KR" sz="2000" baseline="-25000" dirty="0" smtClean="0"/>
                <a:t>2</a:t>
              </a:r>
              <a:endParaRPr lang="en-US" altLang="ko-KR" sz="2000" dirty="0"/>
            </a:p>
            <a:p>
              <a:r>
                <a:rPr lang="en-US" altLang="ko-KR" sz="2000" dirty="0"/>
                <a:t>x</a:t>
              </a:r>
              <a:r>
                <a:rPr lang="en-US" altLang="ko-KR" sz="2000" baseline="-25000" dirty="0" smtClean="0"/>
                <a:t>3</a:t>
              </a:r>
              <a:r>
                <a:rPr lang="en-US" altLang="ko-KR" sz="2000" dirty="0" smtClean="0"/>
                <a:t>   </a:t>
              </a:r>
              <a:endParaRPr lang="ko-KR" altLang="en-US" sz="2000" dirty="0"/>
            </a:p>
          </p:txBody>
        </p:sp>
        <p:sp>
          <p:nvSpPr>
            <p:cNvPr id="36" name="양쪽 대괄호 35"/>
            <p:cNvSpPr/>
            <p:nvPr/>
          </p:nvSpPr>
          <p:spPr>
            <a:xfrm>
              <a:off x="6835322" y="5351500"/>
              <a:ext cx="429078" cy="923330"/>
            </a:xfrm>
            <a:prstGeom prst="bracketPair">
              <a:avLst>
                <a:gd name="adj" fmla="val 125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98237" y="4598772"/>
            <a:ext cx="1185287" cy="1015663"/>
            <a:chOff x="6299200" y="5336401"/>
            <a:chExt cx="1185287" cy="1015663"/>
          </a:xfrm>
        </p:grpSpPr>
        <p:sp>
          <p:nvSpPr>
            <p:cNvPr id="38" name="TextBox 37"/>
            <p:cNvSpPr txBox="1"/>
            <p:nvPr/>
          </p:nvSpPr>
          <p:spPr>
            <a:xfrm>
              <a:off x="6299200" y="5613400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B = </a:t>
              </a:r>
              <a:endParaRPr lang="ko-KR" alt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73422" y="5336401"/>
              <a:ext cx="61106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</a:p>
            <a:p>
              <a:r>
                <a:rPr lang="en-US" altLang="ko-KR" sz="2000" dirty="0" smtClean="0"/>
                <a:t>18</a:t>
              </a:r>
              <a:endParaRPr lang="en-US" altLang="ko-KR" sz="2000" dirty="0"/>
            </a:p>
            <a:p>
              <a:r>
                <a:rPr lang="en-US" altLang="ko-KR" sz="2000" dirty="0" smtClean="0"/>
                <a:t>10  </a:t>
              </a:r>
              <a:endParaRPr lang="ko-KR" altLang="en-US" sz="2000" dirty="0"/>
            </a:p>
          </p:txBody>
        </p:sp>
        <p:sp>
          <p:nvSpPr>
            <p:cNvPr id="40" name="양쪽 대괄호 39"/>
            <p:cNvSpPr/>
            <p:nvPr/>
          </p:nvSpPr>
          <p:spPr>
            <a:xfrm>
              <a:off x="6835322" y="5351500"/>
              <a:ext cx="577402" cy="923330"/>
            </a:xfrm>
            <a:prstGeom prst="bracketPair">
              <a:avLst>
                <a:gd name="adj" fmla="val 125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12" name="직사각형 11"/>
          <p:cNvSpPr/>
          <p:nvPr/>
        </p:nvSpPr>
        <p:spPr>
          <a:xfrm>
            <a:off x="1130300" y="2741472"/>
            <a:ext cx="106794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66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 Efficient Multiplication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270" y="1018744"/>
            <a:ext cx="23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LUP Decomposition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7159" y="1438876"/>
            <a:ext cx="21531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3x + 4y + 2z = 15</a:t>
            </a:r>
          </a:p>
          <a:p>
            <a:r>
              <a:rPr lang="en-US" altLang="ko-KR" sz="2000" dirty="0" smtClean="0"/>
              <a:t>5x + 2y + 1z = 18</a:t>
            </a:r>
          </a:p>
          <a:p>
            <a:r>
              <a:rPr lang="en-US" altLang="ko-KR" sz="2000" dirty="0" smtClean="0"/>
              <a:t>2x + 3y + 2z = 10</a:t>
            </a:r>
            <a:endParaRPr lang="ko-KR" altLang="en-US" sz="2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7626951" y="1531209"/>
            <a:ext cx="2543572" cy="923330"/>
            <a:chOff x="774700" y="3960167"/>
            <a:chExt cx="2543572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774700" y="4191000"/>
              <a:ext cx="841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U</a:t>
              </a:r>
              <a:r>
                <a:rPr lang="en-US" altLang="ko-KR" sz="2400" dirty="0" smtClean="0"/>
                <a:t>  = </a:t>
              </a:r>
              <a:endParaRPr lang="ko-KR" altLang="en-US" sz="2400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5372" y="3960167"/>
              <a:ext cx="1612900" cy="923330"/>
              <a:chOff x="2222500" y="4191000"/>
              <a:chExt cx="1612900" cy="92333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07629" y="4191000"/>
                <a:ext cx="1486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u</a:t>
                </a:r>
                <a:r>
                  <a:rPr lang="en-US" altLang="ko-KR" baseline="-25000" dirty="0" smtClean="0"/>
                  <a:t>11</a:t>
                </a:r>
                <a:r>
                  <a:rPr lang="en-US" altLang="ko-KR" dirty="0" smtClean="0"/>
                  <a:t>   u</a:t>
                </a:r>
                <a:r>
                  <a:rPr lang="en-US" altLang="ko-KR" baseline="-25000" dirty="0" smtClean="0"/>
                  <a:t>12</a:t>
                </a:r>
                <a:r>
                  <a:rPr lang="en-US" altLang="ko-KR" dirty="0" smtClean="0"/>
                  <a:t>   u</a:t>
                </a:r>
                <a:r>
                  <a:rPr lang="en-US" altLang="ko-KR" baseline="-25000" dirty="0" smtClean="0"/>
                  <a:t>13</a:t>
                </a:r>
                <a:endParaRPr lang="en-US" altLang="ko-KR" dirty="0" smtClean="0"/>
              </a:p>
              <a:p>
                <a:r>
                  <a:rPr lang="en-US" altLang="ko-KR" dirty="0" smtClean="0"/>
                  <a:t>0     u</a:t>
                </a:r>
                <a:r>
                  <a:rPr lang="en-US" altLang="ko-KR" baseline="-25000" dirty="0" smtClean="0"/>
                  <a:t>22</a:t>
                </a:r>
                <a:r>
                  <a:rPr lang="en-US" altLang="ko-KR" dirty="0" smtClean="0"/>
                  <a:t>    u</a:t>
                </a:r>
                <a:r>
                  <a:rPr lang="en-US" altLang="ko-KR" baseline="-25000" dirty="0" smtClean="0"/>
                  <a:t>23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0     0      u</a:t>
                </a:r>
                <a:r>
                  <a:rPr lang="en-US" altLang="ko-KR" baseline="-25000" dirty="0" smtClean="0"/>
                  <a:t>33</a:t>
                </a:r>
                <a:endParaRPr lang="ko-KR" altLang="en-US" dirty="0"/>
              </a:p>
            </p:txBody>
          </p:sp>
          <p:sp>
            <p:nvSpPr>
              <p:cNvPr id="22" name="양쪽 대괄호 21"/>
              <p:cNvSpPr/>
              <p:nvPr/>
            </p:nvSpPr>
            <p:spPr>
              <a:xfrm>
                <a:off x="2222500" y="4191000"/>
                <a:ext cx="1612900" cy="923330"/>
              </a:xfrm>
              <a:prstGeom prst="bracketPair">
                <a:avLst>
                  <a:gd name="adj" fmla="val 125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1083775" y="2741472"/>
            <a:ext cx="11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Ax = B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3289" y="27497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A = LU</a:t>
            </a:r>
            <a:br>
              <a:rPr lang="en-US" altLang="ko-KR" dirty="0" smtClean="0"/>
            </a:br>
            <a:r>
              <a:rPr lang="en-US" altLang="ko-KR" dirty="0" smtClean="0"/>
              <a:t>   LUX = B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33655" y="2749706"/>
            <a:ext cx="1674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LY = B</a:t>
            </a:r>
            <a:br>
              <a:rPr lang="en-US" altLang="ko-KR" dirty="0" smtClean="0"/>
            </a:br>
            <a:r>
              <a:rPr lang="en-US" altLang="ko-KR" dirty="0" smtClean="0"/>
              <a:t> where UX = Y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92755" y="2741472"/>
            <a:ext cx="117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UX = Y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347442" y="2856804"/>
            <a:ext cx="1014262" cy="738664"/>
            <a:chOff x="6350000" y="5336401"/>
            <a:chExt cx="1014262" cy="738664"/>
          </a:xfrm>
        </p:grpSpPr>
        <p:sp>
          <p:nvSpPr>
            <p:cNvPr id="17" name="TextBox 16"/>
            <p:cNvSpPr txBox="1"/>
            <p:nvPr/>
          </p:nvSpPr>
          <p:spPr>
            <a:xfrm>
              <a:off x="6350000" y="5524500"/>
              <a:ext cx="505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Y = 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73422" y="5336401"/>
              <a:ext cx="49084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y</a:t>
              </a:r>
              <a:r>
                <a:rPr lang="en-US" altLang="ko-KR" sz="1400" baseline="-25000" dirty="0" smtClean="0"/>
                <a:t>1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y</a:t>
              </a:r>
              <a:r>
                <a:rPr lang="en-US" altLang="ko-KR" sz="1400" baseline="-25000" dirty="0" smtClean="0"/>
                <a:t>2</a:t>
              </a:r>
              <a:endParaRPr lang="en-US" altLang="ko-KR" sz="1400" dirty="0"/>
            </a:p>
            <a:p>
              <a:r>
                <a:rPr lang="en-US" altLang="ko-KR" sz="1400" dirty="0" smtClean="0"/>
                <a:t>y</a:t>
              </a:r>
              <a:r>
                <a:rPr lang="en-US" altLang="ko-KR" sz="1400" baseline="-25000" dirty="0"/>
                <a:t>3</a:t>
              </a:r>
              <a:r>
                <a:rPr lang="en-US" altLang="ko-KR" sz="1400" dirty="0" smtClean="0"/>
                <a:t>   </a:t>
              </a:r>
              <a:endParaRPr lang="ko-KR" altLang="en-US" sz="1400" dirty="0"/>
            </a:p>
          </p:txBody>
        </p:sp>
        <p:sp>
          <p:nvSpPr>
            <p:cNvPr id="29" name="양쪽 대괄호 28"/>
            <p:cNvSpPr/>
            <p:nvPr/>
          </p:nvSpPr>
          <p:spPr>
            <a:xfrm>
              <a:off x="6835322" y="5351500"/>
              <a:ext cx="429078" cy="723565"/>
            </a:xfrm>
            <a:prstGeom prst="bracketPair">
              <a:avLst>
                <a:gd name="adj" fmla="val 125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428293" y="1485042"/>
            <a:ext cx="2543572" cy="923330"/>
            <a:chOff x="774700" y="3960167"/>
            <a:chExt cx="2543572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774700" y="4191000"/>
              <a:ext cx="779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L  = </a:t>
              </a:r>
              <a:endParaRPr lang="ko-KR" altLang="en-US" sz="2400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705372" y="3960167"/>
              <a:ext cx="1612900" cy="923330"/>
              <a:chOff x="2222500" y="4191000"/>
              <a:chExt cx="1612900" cy="923330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409229" y="4191000"/>
                <a:ext cx="126829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1     0     0</a:t>
                </a:r>
              </a:p>
              <a:p>
                <a:r>
                  <a:rPr lang="en-US" altLang="ko-KR" dirty="0"/>
                  <a:t>l</a:t>
                </a:r>
                <a:r>
                  <a:rPr lang="en-US" altLang="ko-KR" baseline="-25000" dirty="0" smtClean="0"/>
                  <a:t>21</a:t>
                </a:r>
                <a:r>
                  <a:rPr lang="en-US" altLang="ko-KR" dirty="0" smtClean="0"/>
                  <a:t>   1      0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l</a:t>
                </a:r>
                <a:r>
                  <a:rPr lang="en-US" altLang="ko-KR" baseline="-25000" dirty="0" smtClean="0"/>
                  <a:t>31</a:t>
                </a:r>
                <a:r>
                  <a:rPr lang="en-US" altLang="ko-KR" dirty="0" smtClean="0"/>
                  <a:t>    l</a:t>
                </a:r>
                <a:r>
                  <a:rPr lang="en-US" altLang="ko-KR" baseline="-25000" dirty="0" smtClean="0"/>
                  <a:t>32</a:t>
                </a:r>
                <a:r>
                  <a:rPr lang="en-US" altLang="ko-KR" dirty="0" smtClean="0"/>
                  <a:t>   1</a:t>
                </a:r>
                <a:endParaRPr lang="ko-KR" altLang="en-US" dirty="0"/>
              </a:p>
            </p:txBody>
          </p:sp>
          <p:sp>
            <p:nvSpPr>
              <p:cNvPr id="32" name="양쪽 대괄호 31"/>
              <p:cNvSpPr/>
              <p:nvPr/>
            </p:nvSpPr>
            <p:spPr>
              <a:xfrm>
                <a:off x="2222500" y="4191000"/>
                <a:ext cx="1612900" cy="923330"/>
              </a:xfrm>
              <a:prstGeom prst="bracketPair">
                <a:avLst>
                  <a:gd name="adj" fmla="val 125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>
            <a:off x="1083775" y="3621950"/>
            <a:ext cx="2421425" cy="1015663"/>
            <a:chOff x="774700" y="3947467"/>
            <a:chExt cx="2421425" cy="1015663"/>
          </a:xfrm>
        </p:grpSpPr>
        <p:sp>
          <p:nvSpPr>
            <p:cNvPr id="5" name="TextBox 4"/>
            <p:cNvSpPr txBox="1"/>
            <p:nvPr/>
          </p:nvSpPr>
          <p:spPr>
            <a:xfrm>
              <a:off x="774700" y="4191000"/>
              <a:ext cx="911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/>
                <a:t>A</a:t>
              </a:r>
              <a:r>
                <a:rPr lang="en-US" altLang="ko-KR" sz="2800" dirty="0" smtClean="0"/>
                <a:t>  = </a:t>
              </a:r>
              <a:endParaRPr lang="ko-KR" altLang="en-US" sz="2800" dirty="0"/>
            </a:p>
          </p:txBody>
        </p:sp>
        <p:grpSp>
          <p:nvGrpSpPr>
            <p:cNvPr id="9" name="그룹 8"/>
            <p:cNvGrpSpPr/>
            <p:nvPr/>
          </p:nvGrpSpPr>
          <p:grpSpPr>
            <a:xfrm>
              <a:off x="1705372" y="3947467"/>
              <a:ext cx="1490753" cy="1015663"/>
              <a:chOff x="2222500" y="4178300"/>
              <a:chExt cx="1490753" cy="101566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2358429" y="4178300"/>
                <a:ext cx="1317990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3</a:t>
                </a:r>
                <a:r>
                  <a:rPr lang="en-US" altLang="ko-KR" sz="2000" dirty="0" smtClean="0"/>
                  <a:t>     </a:t>
                </a:r>
                <a:r>
                  <a:rPr lang="en-US" altLang="ko-KR" sz="2000" dirty="0"/>
                  <a:t>4</a:t>
                </a:r>
                <a:r>
                  <a:rPr lang="en-US" altLang="ko-KR" sz="2000" dirty="0" smtClean="0"/>
                  <a:t>     </a:t>
                </a:r>
                <a:r>
                  <a:rPr lang="en-US" altLang="ko-KR" sz="2000" dirty="0"/>
                  <a:t>2</a:t>
                </a:r>
                <a:endParaRPr lang="en-US" altLang="ko-KR" sz="2000" dirty="0" smtClean="0"/>
              </a:p>
              <a:p>
                <a:r>
                  <a:rPr lang="en-US" altLang="ko-KR" sz="2000" dirty="0"/>
                  <a:t>5</a:t>
                </a:r>
                <a:r>
                  <a:rPr lang="en-US" altLang="ko-KR" sz="2000" dirty="0" smtClean="0"/>
                  <a:t>     2     1</a:t>
                </a:r>
                <a:br>
                  <a:rPr lang="en-US" altLang="ko-KR" sz="2000" dirty="0" smtClean="0"/>
                </a:br>
                <a:r>
                  <a:rPr lang="en-US" altLang="ko-KR" sz="2000" dirty="0" smtClean="0"/>
                  <a:t>2     3     </a:t>
                </a:r>
                <a:r>
                  <a:rPr lang="en-US" altLang="ko-KR" sz="2000" dirty="0"/>
                  <a:t>2</a:t>
                </a:r>
                <a:endParaRPr lang="ko-KR" altLang="en-US" sz="2000" dirty="0"/>
              </a:p>
            </p:txBody>
          </p:sp>
          <p:sp>
            <p:nvSpPr>
              <p:cNvPr id="8" name="양쪽 대괄호 7"/>
              <p:cNvSpPr/>
              <p:nvPr/>
            </p:nvSpPr>
            <p:spPr>
              <a:xfrm>
                <a:off x="2222500" y="4191000"/>
                <a:ext cx="1490753" cy="923330"/>
              </a:xfrm>
              <a:prstGeom prst="bracketPair">
                <a:avLst>
                  <a:gd name="adj" fmla="val 125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2000"/>
              </a:p>
            </p:txBody>
          </p:sp>
        </p:grpSp>
      </p:grpSp>
      <p:grpSp>
        <p:nvGrpSpPr>
          <p:cNvPr id="33" name="그룹 32"/>
          <p:cNvGrpSpPr/>
          <p:nvPr/>
        </p:nvGrpSpPr>
        <p:grpSpPr>
          <a:xfrm>
            <a:off x="4060142" y="3576301"/>
            <a:ext cx="1193302" cy="1015663"/>
            <a:chOff x="6299200" y="5285601"/>
            <a:chExt cx="1193302" cy="1015663"/>
          </a:xfrm>
        </p:grpSpPr>
        <p:sp>
          <p:nvSpPr>
            <p:cNvPr id="34" name="TextBox 33"/>
            <p:cNvSpPr txBox="1"/>
            <p:nvPr/>
          </p:nvSpPr>
          <p:spPr>
            <a:xfrm>
              <a:off x="6299200" y="5613400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X</a:t>
              </a:r>
              <a:r>
                <a:rPr lang="en-US" altLang="ko-KR" sz="2000" dirty="0" smtClean="0"/>
                <a:t> = </a:t>
              </a:r>
              <a:endParaRPr lang="ko-KR" altLang="en-US" sz="20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873422" y="5285601"/>
              <a:ext cx="619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x</a:t>
              </a:r>
              <a:r>
                <a:rPr lang="en-US" altLang="ko-KR" sz="2000" baseline="-25000" dirty="0" smtClean="0"/>
                <a:t>1</a:t>
              </a:r>
              <a:endParaRPr lang="en-US" altLang="ko-KR" sz="2000" dirty="0" smtClean="0"/>
            </a:p>
            <a:p>
              <a:r>
                <a:rPr lang="en-US" altLang="ko-KR" sz="2000" dirty="0"/>
                <a:t>x</a:t>
              </a:r>
              <a:r>
                <a:rPr lang="en-US" altLang="ko-KR" sz="2000" baseline="-25000" dirty="0" smtClean="0"/>
                <a:t>2</a:t>
              </a:r>
              <a:endParaRPr lang="en-US" altLang="ko-KR" sz="2000" dirty="0"/>
            </a:p>
            <a:p>
              <a:r>
                <a:rPr lang="en-US" altLang="ko-KR" sz="2000" dirty="0"/>
                <a:t>x</a:t>
              </a:r>
              <a:r>
                <a:rPr lang="en-US" altLang="ko-KR" sz="2000" baseline="-25000" dirty="0" smtClean="0"/>
                <a:t>3</a:t>
              </a:r>
              <a:r>
                <a:rPr lang="en-US" altLang="ko-KR" sz="2000" dirty="0" smtClean="0"/>
                <a:t>   </a:t>
              </a:r>
              <a:endParaRPr lang="ko-KR" altLang="en-US" sz="2000" dirty="0"/>
            </a:p>
          </p:txBody>
        </p:sp>
        <p:sp>
          <p:nvSpPr>
            <p:cNvPr id="36" name="양쪽 대괄호 35"/>
            <p:cNvSpPr/>
            <p:nvPr/>
          </p:nvSpPr>
          <p:spPr>
            <a:xfrm>
              <a:off x="6835322" y="5351500"/>
              <a:ext cx="429078" cy="923330"/>
            </a:xfrm>
            <a:prstGeom prst="bracketPair">
              <a:avLst>
                <a:gd name="adj" fmla="val 125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5898237" y="3627101"/>
            <a:ext cx="1185287" cy="1015663"/>
            <a:chOff x="6299200" y="5336401"/>
            <a:chExt cx="1185287" cy="1015663"/>
          </a:xfrm>
        </p:grpSpPr>
        <p:sp>
          <p:nvSpPr>
            <p:cNvPr id="38" name="TextBox 37"/>
            <p:cNvSpPr txBox="1"/>
            <p:nvPr/>
          </p:nvSpPr>
          <p:spPr>
            <a:xfrm>
              <a:off x="6299200" y="5613400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B = </a:t>
              </a:r>
              <a:endParaRPr lang="ko-KR" altLang="en-US" sz="2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73422" y="5336401"/>
              <a:ext cx="611065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15</a:t>
              </a:r>
            </a:p>
            <a:p>
              <a:r>
                <a:rPr lang="en-US" altLang="ko-KR" sz="2000" dirty="0" smtClean="0"/>
                <a:t>18</a:t>
              </a:r>
              <a:endParaRPr lang="en-US" altLang="ko-KR" sz="2000" dirty="0"/>
            </a:p>
            <a:p>
              <a:r>
                <a:rPr lang="en-US" altLang="ko-KR" sz="2000" dirty="0" smtClean="0"/>
                <a:t>10  </a:t>
              </a:r>
              <a:endParaRPr lang="ko-KR" altLang="en-US" sz="2000" dirty="0"/>
            </a:p>
          </p:txBody>
        </p:sp>
        <p:sp>
          <p:nvSpPr>
            <p:cNvPr id="40" name="양쪽 대괄호 39"/>
            <p:cNvSpPr/>
            <p:nvPr/>
          </p:nvSpPr>
          <p:spPr>
            <a:xfrm>
              <a:off x="6835322" y="5351500"/>
              <a:ext cx="577402" cy="923330"/>
            </a:xfrm>
            <a:prstGeom prst="bracketPair">
              <a:avLst>
                <a:gd name="adj" fmla="val 125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1096475" y="4984632"/>
            <a:ext cx="9074048" cy="1323439"/>
            <a:chOff x="1096475" y="4790013"/>
            <a:chExt cx="9074048" cy="1323439"/>
          </a:xfrm>
        </p:grpSpPr>
        <p:grpSp>
          <p:nvGrpSpPr>
            <p:cNvPr id="41" name="그룹 40"/>
            <p:cNvGrpSpPr/>
            <p:nvPr/>
          </p:nvGrpSpPr>
          <p:grpSpPr>
            <a:xfrm>
              <a:off x="1096475" y="4790013"/>
              <a:ext cx="2421425" cy="1015663"/>
              <a:chOff x="774700" y="3947467"/>
              <a:chExt cx="2421425" cy="1015663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774700" y="4191000"/>
                <a:ext cx="9118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/>
                  <a:t>A</a:t>
                </a:r>
                <a:r>
                  <a:rPr lang="en-US" altLang="ko-KR" sz="2800" dirty="0" smtClean="0"/>
                  <a:t>  = </a:t>
                </a:r>
                <a:endParaRPr lang="ko-KR" altLang="en-US" sz="2800" dirty="0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705372" y="3947467"/>
                <a:ext cx="1490753" cy="1015663"/>
                <a:chOff x="2222500" y="4178300"/>
                <a:chExt cx="1490753" cy="1015663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2358429" y="4178300"/>
                  <a:ext cx="1317990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/>
                    <a:t>3</a:t>
                  </a:r>
                  <a:r>
                    <a:rPr lang="en-US" altLang="ko-KR" sz="2000" dirty="0" smtClean="0"/>
                    <a:t>     </a:t>
                  </a:r>
                  <a:r>
                    <a:rPr lang="en-US" altLang="ko-KR" sz="2000" dirty="0"/>
                    <a:t>4</a:t>
                  </a:r>
                  <a:r>
                    <a:rPr lang="en-US" altLang="ko-KR" sz="2000" dirty="0" smtClean="0"/>
                    <a:t>     </a:t>
                  </a:r>
                  <a:r>
                    <a:rPr lang="en-US" altLang="ko-KR" sz="2000" dirty="0"/>
                    <a:t>2</a:t>
                  </a:r>
                  <a:endParaRPr lang="en-US" altLang="ko-KR" sz="2000" dirty="0" smtClean="0"/>
                </a:p>
                <a:p>
                  <a:r>
                    <a:rPr lang="en-US" altLang="ko-KR" sz="2000" dirty="0"/>
                    <a:t>5</a:t>
                  </a:r>
                  <a:r>
                    <a:rPr lang="en-US" altLang="ko-KR" sz="2000" dirty="0" smtClean="0"/>
                    <a:t>     2     1</a:t>
                  </a:r>
                  <a:br>
                    <a:rPr lang="en-US" altLang="ko-KR" sz="2000" dirty="0" smtClean="0"/>
                  </a:br>
                  <a:r>
                    <a:rPr lang="en-US" altLang="ko-KR" sz="2000" dirty="0" smtClean="0"/>
                    <a:t>2     3     </a:t>
                  </a:r>
                  <a:r>
                    <a:rPr lang="en-US" altLang="ko-KR" sz="2000" dirty="0"/>
                    <a:t>2</a:t>
                  </a:r>
                  <a:endParaRPr lang="ko-KR" altLang="en-US" sz="2000" dirty="0"/>
                </a:p>
              </p:txBody>
            </p:sp>
            <p:sp>
              <p:nvSpPr>
                <p:cNvPr id="45" name="양쪽 대괄호 44"/>
                <p:cNvSpPr/>
                <p:nvPr/>
              </p:nvSpPr>
              <p:spPr>
                <a:xfrm>
                  <a:off x="2222500" y="4191000"/>
                  <a:ext cx="1490753" cy="923330"/>
                </a:xfrm>
                <a:prstGeom prst="bracketPair">
                  <a:avLst>
                    <a:gd name="adj" fmla="val 1254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</p:grpSp>
        <p:sp>
          <p:nvSpPr>
            <p:cNvPr id="46" name="TextBox 45"/>
            <p:cNvSpPr txBox="1"/>
            <p:nvPr/>
          </p:nvSpPr>
          <p:spPr>
            <a:xfrm>
              <a:off x="3680417" y="5002768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= LU =</a:t>
              </a:r>
              <a:endParaRPr lang="ko-KR" altLang="en-US" sz="2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229110" y="4790013"/>
              <a:ext cx="47657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u</a:t>
              </a:r>
              <a:r>
                <a:rPr lang="en-US" altLang="ko-KR" sz="2000" baseline="-25000" dirty="0"/>
                <a:t>11</a:t>
              </a:r>
              <a:r>
                <a:rPr lang="en-US" altLang="ko-KR" sz="2000" dirty="0"/>
                <a:t>   </a:t>
              </a:r>
              <a:r>
                <a:rPr lang="en-US" altLang="ko-KR" sz="2000" dirty="0" smtClean="0"/>
                <a:t>	u</a:t>
              </a:r>
              <a:r>
                <a:rPr lang="en-US" altLang="ko-KR" sz="2000" baseline="-25000" dirty="0" smtClean="0"/>
                <a:t>12</a:t>
              </a:r>
              <a:r>
                <a:rPr lang="en-US" altLang="ko-KR" sz="2000" dirty="0" smtClean="0"/>
                <a:t>   		 u</a:t>
              </a:r>
              <a:r>
                <a:rPr lang="en-US" altLang="ko-KR" sz="2000" baseline="-25000" dirty="0" smtClean="0"/>
                <a:t>13</a:t>
              </a:r>
              <a:endParaRPr lang="en-US" altLang="ko-KR" sz="2000" dirty="0"/>
            </a:p>
            <a:p>
              <a:r>
                <a:rPr lang="en-US" altLang="ko-KR" sz="2000" dirty="0" smtClean="0"/>
                <a:t>l</a:t>
              </a:r>
              <a:r>
                <a:rPr lang="en-US" altLang="ko-KR" sz="2000" baseline="-25000" dirty="0" smtClean="0"/>
                <a:t>21</a:t>
              </a:r>
              <a:r>
                <a:rPr lang="en-US" altLang="ko-KR" sz="2000" dirty="0" smtClean="0"/>
                <a:t>u</a:t>
              </a:r>
              <a:r>
                <a:rPr lang="en-US" altLang="ko-KR" sz="2000" baseline="-25000" dirty="0" smtClean="0"/>
                <a:t>11</a:t>
              </a:r>
              <a:r>
                <a:rPr lang="en-US" altLang="ko-KR" sz="2000" dirty="0" smtClean="0"/>
                <a:t> 	l</a:t>
              </a:r>
              <a:r>
                <a:rPr lang="en-US" altLang="ko-KR" sz="2000" baseline="-25000" dirty="0" smtClean="0"/>
                <a:t>21</a:t>
              </a:r>
              <a:r>
                <a:rPr lang="en-US" altLang="ko-KR" sz="2000" dirty="0" smtClean="0"/>
                <a:t>u</a:t>
              </a:r>
              <a:r>
                <a:rPr lang="en-US" altLang="ko-KR" sz="2000" baseline="-25000" dirty="0" smtClean="0"/>
                <a:t>12</a:t>
              </a:r>
              <a:r>
                <a:rPr lang="en-US" altLang="ko-KR" sz="2000" dirty="0" smtClean="0"/>
                <a:t>+u</a:t>
              </a:r>
              <a:r>
                <a:rPr lang="en-US" altLang="ko-KR" sz="2000" baseline="-25000" dirty="0" smtClean="0"/>
                <a:t>22</a:t>
              </a:r>
              <a:r>
                <a:rPr lang="en-US" altLang="ko-KR" sz="2000" dirty="0" smtClean="0"/>
                <a:t>     	</a:t>
              </a:r>
              <a:r>
                <a:rPr lang="en-US" altLang="ko-KR" sz="2000" dirty="0"/>
                <a:t> </a:t>
              </a:r>
              <a:r>
                <a:rPr lang="en-US" altLang="ko-KR" sz="2000" dirty="0" smtClean="0"/>
                <a:t>l</a:t>
              </a:r>
              <a:r>
                <a:rPr lang="en-US" altLang="ko-KR" sz="2000" baseline="-25000" dirty="0" smtClean="0"/>
                <a:t>21</a:t>
              </a:r>
              <a:r>
                <a:rPr lang="en-US" altLang="ko-KR" sz="2000" dirty="0" smtClean="0"/>
                <a:t>u</a:t>
              </a:r>
              <a:r>
                <a:rPr lang="en-US" altLang="ko-KR" sz="2000" baseline="-25000" dirty="0" smtClean="0"/>
                <a:t>13</a:t>
              </a:r>
              <a:r>
                <a:rPr lang="en-US" altLang="ko-KR" sz="2000" dirty="0" smtClean="0"/>
                <a:t>+u</a:t>
              </a:r>
              <a:r>
                <a:rPr lang="en-US" altLang="ko-KR" sz="2000" baseline="-25000" dirty="0" smtClean="0"/>
                <a:t>23</a:t>
              </a:r>
              <a:r>
                <a:rPr lang="en-US" altLang="ko-KR" sz="2000" dirty="0" smtClean="0"/>
                <a:t/>
              </a:r>
              <a:br>
                <a:rPr lang="en-US" altLang="ko-KR" sz="2000" dirty="0" smtClean="0"/>
              </a:br>
              <a:r>
                <a:rPr lang="en-US" altLang="ko-KR" sz="2000" dirty="0" smtClean="0"/>
                <a:t>l</a:t>
              </a:r>
              <a:r>
                <a:rPr lang="en-US" altLang="ko-KR" sz="2000" baseline="-25000" dirty="0" smtClean="0"/>
                <a:t>31</a:t>
              </a:r>
              <a:r>
                <a:rPr lang="en-US" altLang="ko-KR" sz="2000" dirty="0" smtClean="0"/>
                <a:t>u</a:t>
              </a:r>
              <a:r>
                <a:rPr lang="en-US" altLang="ko-KR" sz="2000" baseline="-25000" dirty="0" smtClean="0"/>
                <a:t>11</a:t>
              </a:r>
              <a:r>
                <a:rPr lang="en-US" altLang="ko-KR" sz="2000" dirty="0" smtClean="0"/>
                <a:t> 	l</a:t>
              </a:r>
              <a:r>
                <a:rPr lang="en-US" altLang="ko-KR" sz="2000" baseline="-25000" dirty="0" smtClean="0"/>
                <a:t>31</a:t>
              </a:r>
              <a:r>
                <a:rPr lang="en-US" altLang="ko-KR" sz="2000" dirty="0" smtClean="0"/>
                <a:t>u</a:t>
              </a:r>
              <a:r>
                <a:rPr lang="en-US" altLang="ko-KR" sz="2000" baseline="-25000" dirty="0" smtClean="0"/>
                <a:t>12</a:t>
              </a:r>
              <a:r>
                <a:rPr lang="en-US" altLang="ko-KR" sz="2000" dirty="0" smtClean="0"/>
                <a:t>+l</a:t>
              </a:r>
              <a:r>
                <a:rPr lang="en-US" altLang="ko-KR" sz="2000" baseline="-25000" dirty="0" smtClean="0"/>
                <a:t>32</a:t>
              </a:r>
              <a:r>
                <a:rPr lang="en-US" altLang="ko-KR" sz="2000" dirty="0" smtClean="0"/>
                <a:t>u</a:t>
              </a:r>
              <a:r>
                <a:rPr lang="en-US" altLang="ko-KR" sz="2000" baseline="-25000" dirty="0" smtClean="0"/>
                <a:t>22</a:t>
              </a:r>
              <a:r>
                <a:rPr lang="en-US" altLang="ko-KR" sz="2000" dirty="0" smtClean="0"/>
                <a:t>      	 l</a:t>
              </a:r>
              <a:r>
                <a:rPr lang="en-US" altLang="ko-KR" sz="2000" baseline="-25000" dirty="0" smtClean="0"/>
                <a:t>31</a:t>
              </a:r>
              <a:r>
                <a:rPr lang="en-US" altLang="ko-KR" sz="2000" dirty="0" smtClean="0"/>
                <a:t>u</a:t>
              </a:r>
              <a:r>
                <a:rPr lang="en-US" altLang="ko-KR" sz="2000" baseline="-25000" dirty="0" smtClean="0"/>
                <a:t>13</a:t>
              </a:r>
              <a:r>
                <a:rPr lang="en-US" altLang="ko-KR" sz="2000" dirty="0" smtClean="0"/>
                <a:t>+l</a:t>
              </a:r>
              <a:r>
                <a:rPr lang="en-US" altLang="ko-KR" sz="2000" baseline="-25000" dirty="0" smtClean="0"/>
                <a:t>32</a:t>
              </a:r>
              <a:r>
                <a:rPr lang="en-US" altLang="ko-KR" sz="2000" dirty="0" smtClean="0"/>
                <a:t>u</a:t>
              </a:r>
              <a:r>
                <a:rPr lang="en-US" altLang="ko-KR" sz="2000" baseline="-25000" dirty="0" smtClean="0"/>
                <a:t>23+</a:t>
              </a:r>
              <a:r>
                <a:rPr lang="en-US" altLang="ko-KR" sz="2000" dirty="0" smtClean="0"/>
                <a:t>u</a:t>
              </a:r>
              <a:r>
                <a:rPr lang="en-US" altLang="ko-KR" sz="2000" baseline="-25000" dirty="0" smtClean="0"/>
                <a:t>33</a:t>
              </a:r>
              <a:r>
                <a:rPr lang="en-US" altLang="ko-KR" sz="2000" dirty="0"/>
                <a:t/>
              </a:r>
              <a:br>
                <a:rPr lang="en-US" altLang="ko-KR" sz="2000" dirty="0"/>
              </a:br>
              <a:endParaRPr lang="ko-KR" altLang="en-US" sz="2000" dirty="0"/>
            </a:p>
          </p:txBody>
        </p:sp>
        <p:sp>
          <p:nvSpPr>
            <p:cNvPr id="48" name="양쪽 대괄호 47"/>
            <p:cNvSpPr/>
            <p:nvPr/>
          </p:nvSpPr>
          <p:spPr>
            <a:xfrm>
              <a:off x="5093181" y="4802713"/>
              <a:ext cx="5077342" cy="923330"/>
            </a:xfrm>
            <a:prstGeom prst="bracketPair">
              <a:avLst>
                <a:gd name="adj" fmla="val 125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3173922" y="2741471"/>
            <a:ext cx="1422342" cy="654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66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 Efficient Multiplication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270" y="1018744"/>
            <a:ext cx="23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LUP Decomposition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7159" y="1438876"/>
            <a:ext cx="21531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3x + 4y + 2z = 15</a:t>
            </a:r>
          </a:p>
          <a:p>
            <a:r>
              <a:rPr lang="en-US" altLang="ko-KR" sz="2000" dirty="0" smtClean="0"/>
              <a:t>5x + 2y + 1z = 18</a:t>
            </a:r>
          </a:p>
          <a:p>
            <a:r>
              <a:rPr lang="en-US" altLang="ko-KR" sz="2000" dirty="0" smtClean="0"/>
              <a:t>2x + 3y + 2z = 10</a:t>
            </a:r>
            <a:endParaRPr lang="ko-KR" altLang="en-US" sz="2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7626951" y="1531209"/>
            <a:ext cx="2543572" cy="923330"/>
            <a:chOff x="774700" y="3960167"/>
            <a:chExt cx="2543572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774700" y="4191000"/>
              <a:ext cx="841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U</a:t>
              </a:r>
              <a:r>
                <a:rPr lang="en-US" altLang="ko-KR" sz="2400" dirty="0" smtClean="0"/>
                <a:t>  = </a:t>
              </a:r>
              <a:endParaRPr lang="ko-KR" altLang="en-US" sz="2400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5372" y="3960167"/>
              <a:ext cx="1612900" cy="923330"/>
              <a:chOff x="2222500" y="4191000"/>
              <a:chExt cx="1612900" cy="92333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07629" y="4191000"/>
                <a:ext cx="1486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u</a:t>
                </a:r>
                <a:r>
                  <a:rPr lang="en-US" altLang="ko-KR" baseline="-25000" dirty="0" smtClean="0"/>
                  <a:t>11</a:t>
                </a:r>
                <a:r>
                  <a:rPr lang="en-US" altLang="ko-KR" dirty="0" smtClean="0"/>
                  <a:t>   u</a:t>
                </a:r>
                <a:r>
                  <a:rPr lang="en-US" altLang="ko-KR" baseline="-25000" dirty="0" smtClean="0"/>
                  <a:t>12</a:t>
                </a:r>
                <a:r>
                  <a:rPr lang="en-US" altLang="ko-KR" dirty="0" smtClean="0"/>
                  <a:t>   u</a:t>
                </a:r>
                <a:r>
                  <a:rPr lang="en-US" altLang="ko-KR" baseline="-25000" dirty="0" smtClean="0"/>
                  <a:t>13</a:t>
                </a:r>
                <a:endParaRPr lang="en-US" altLang="ko-KR" dirty="0" smtClean="0"/>
              </a:p>
              <a:p>
                <a:r>
                  <a:rPr lang="en-US" altLang="ko-KR" dirty="0" smtClean="0"/>
                  <a:t>0     u</a:t>
                </a:r>
                <a:r>
                  <a:rPr lang="en-US" altLang="ko-KR" baseline="-25000" dirty="0" smtClean="0"/>
                  <a:t>22</a:t>
                </a:r>
                <a:r>
                  <a:rPr lang="en-US" altLang="ko-KR" dirty="0" smtClean="0"/>
                  <a:t>    u</a:t>
                </a:r>
                <a:r>
                  <a:rPr lang="en-US" altLang="ko-KR" baseline="-25000" dirty="0" smtClean="0"/>
                  <a:t>23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0     0      u</a:t>
                </a:r>
                <a:r>
                  <a:rPr lang="en-US" altLang="ko-KR" baseline="-25000" dirty="0" smtClean="0"/>
                  <a:t>33</a:t>
                </a:r>
                <a:endParaRPr lang="ko-KR" altLang="en-US" dirty="0"/>
              </a:p>
            </p:txBody>
          </p:sp>
          <p:sp>
            <p:nvSpPr>
              <p:cNvPr id="22" name="양쪽 대괄호 21"/>
              <p:cNvSpPr/>
              <p:nvPr/>
            </p:nvSpPr>
            <p:spPr>
              <a:xfrm>
                <a:off x="2222500" y="4191000"/>
                <a:ext cx="1612900" cy="923330"/>
              </a:xfrm>
              <a:prstGeom prst="bracketPair">
                <a:avLst>
                  <a:gd name="adj" fmla="val 125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1083775" y="2741472"/>
            <a:ext cx="11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Ax = B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3289" y="27497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A = LU</a:t>
            </a:r>
            <a:br>
              <a:rPr lang="en-US" altLang="ko-KR" dirty="0" smtClean="0"/>
            </a:br>
            <a:r>
              <a:rPr lang="en-US" altLang="ko-KR" dirty="0" smtClean="0"/>
              <a:t>   LUX = B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33655" y="2749706"/>
            <a:ext cx="1674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LY = B</a:t>
            </a:r>
            <a:br>
              <a:rPr lang="en-US" altLang="ko-KR" dirty="0" smtClean="0"/>
            </a:br>
            <a:r>
              <a:rPr lang="en-US" altLang="ko-KR" dirty="0" smtClean="0"/>
              <a:t> where UX = Y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92755" y="2741472"/>
            <a:ext cx="117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UX = Y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347442" y="2856804"/>
            <a:ext cx="1014262" cy="738664"/>
            <a:chOff x="6350000" y="5336401"/>
            <a:chExt cx="1014262" cy="738664"/>
          </a:xfrm>
        </p:grpSpPr>
        <p:sp>
          <p:nvSpPr>
            <p:cNvPr id="17" name="TextBox 16"/>
            <p:cNvSpPr txBox="1"/>
            <p:nvPr/>
          </p:nvSpPr>
          <p:spPr>
            <a:xfrm>
              <a:off x="6350000" y="5524500"/>
              <a:ext cx="505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Y = 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73422" y="5336401"/>
              <a:ext cx="49084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y</a:t>
              </a:r>
              <a:r>
                <a:rPr lang="en-US" altLang="ko-KR" sz="1400" baseline="-25000" dirty="0" smtClean="0"/>
                <a:t>1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y</a:t>
              </a:r>
              <a:r>
                <a:rPr lang="en-US" altLang="ko-KR" sz="1400" baseline="-25000" dirty="0" smtClean="0"/>
                <a:t>2</a:t>
              </a:r>
              <a:endParaRPr lang="en-US" altLang="ko-KR" sz="1400" dirty="0"/>
            </a:p>
            <a:p>
              <a:r>
                <a:rPr lang="en-US" altLang="ko-KR" sz="1400" dirty="0" smtClean="0"/>
                <a:t>y</a:t>
              </a:r>
              <a:r>
                <a:rPr lang="en-US" altLang="ko-KR" sz="1400" baseline="-25000" dirty="0"/>
                <a:t>3</a:t>
              </a:r>
              <a:r>
                <a:rPr lang="en-US" altLang="ko-KR" sz="1400" dirty="0" smtClean="0"/>
                <a:t>   </a:t>
              </a:r>
              <a:endParaRPr lang="ko-KR" altLang="en-US" sz="1400" dirty="0"/>
            </a:p>
          </p:txBody>
        </p:sp>
        <p:sp>
          <p:nvSpPr>
            <p:cNvPr id="29" name="양쪽 대괄호 28"/>
            <p:cNvSpPr/>
            <p:nvPr/>
          </p:nvSpPr>
          <p:spPr>
            <a:xfrm>
              <a:off x="6835322" y="5351500"/>
              <a:ext cx="429078" cy="723565"/>
            </a:xfrm>
            <a:prstGeom prst="bracketPair">
              <a:avLst>
                <a:gd name="adj" fmla="val 125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428293" y="1485042"/>
            <a:ext cx="2543572" cy="923330"/>
            <a:chOff x="774700" y="3960167"/>
            <a:chExt cx="2543572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774700" y="4191000"/>
              <a:ext cx="779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L  = </a:t>
              </a:r>
              <a:endParaRPr lang="ko-KR" altLang="en-US" sz="2400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705372" y="3960167"/>
              <a:ext cx="1612900" cy="923330"/>
              <a:chOff x="2222500" y="4191000"/>
              <a:chExt cx="1612900" cy="923330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409229" y="4191000"/>
                <a:ext cx="123944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1     0     0</a:t>
                </a:r>
              </a:p>
              <a:p>
                <a:r>
                  <a:rPr lang="en-US" altLang="ko-KR" dirty="0"/>
                  <a:t>l</a:t>
                </a:r>
                <a:r>
                  <a:rPr lang="en-US" altLang="ko-KR" baseline="-25000" dirty="0" smtClean="0"/>
                  <a:t>21</a:t>
                </a:r>
                <a:r>
                  <a:rPr lang="en-US" altLang="ko-KR" dirty="0" smtClean="0"/>
                  <a:t>   1      0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l</a:t>
                </a:r>
                <a:r>
                  <a:rPr lang="en-US" altLang="ko-KR" baseline="-25000" dirty="0" smtClean="0"/>
                  <a:t>31</a:t>
                </a:r>
                <a:r>
                  <a:rPr lang="en-US" altLang="ko-KR" dirty="0" smtClean="0"/>
                  <a:t>    l</a:t>
                </a:r>
                <a:r>
                  <a:rPr lang="en-US" altLang="ko-KR" baseline="-25000" dirty="0" smtClean="0"/>
                  <a:t>32</a:t>
                </a:r>
                <a:r>
                  <a:rPr lang="en-US" altLang="ko-KR" dirty="0" smtClean="0"/>
                  <a:t>   1</a:t>
                </a:r>
                <a:endParaRPr lang="ko-KR" altLang="en-US" dirty="0"/>
              </a:p>
            </p:txBody>
          </p:sp>
          <p:sp>
            <p:nvSpPr>
              <p:cNvPr id="32" name="양쪽 대괄호 31"/>
              <p:cNvSpPr/>
              <p:nvPr/>
            </p:nvSpPr>
            <p:spPr>
              <a:xfrm>
                <a:off x="2222500" y="4191000"/>
                <a:ext cx="1612900" cy="923330"/>
              </a:xfrm>
              <a:prstGeom prst="bracketPair">
                <a:avLst>
                  <a:gd name="adj" fmla="val 125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1083776" y="3576303"/>
            <a:ext cx="5091792" cy="874023"/>
            <a:chOff x="1083775" y="3576301"/>
            <a:chExt cx="6011735" cy="1031934"/>
          </a:xfrm>
        </p:grpSpPr>
        <p:grpSp>
          <p:nvGrpSpPr>
            <p:cNvPr id="10" name="그룹 9"/>
            <p:cNvGrpSpPr/>
            <p:nvPr/>
          </p:nvGrpSpPr>
          <p:grpSpPr>
            <a:xfrm>
              <a:off x="1083775" y="3621950"/>
              <a:ext cx="2421425" cy="981134"/>
              <a:chOff x="774700" y="3947467"/>
              <a:chExt cx="2421425" cy="981134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74700" y="4191000"/>
                <a:ext cx="829650" cy="472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A</a:t>
                </a:r>
                <a:r>
                  <a:rPr lang="en-US" altLang="ko-KR" sz="2000" dirty="0" smtClean="0"/>
                  <a:t>  = </a:t>
                </a:r>
                <a:endParaRPr lang="ko-KR" altLang="en-US" sz="2000" dirty="0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1705372" y="3947467"/>
                <a:ext cx="1490753" cy="981134"/>
                <a:chOff x="2222500" y="4178300"/>
                <a:chExt cx="1490753" cy="981134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2358429" y="4178300"/>
                  <a:ext cx="1302501" cy="9811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/>
                    <a:t>3</a:t>
                  </a:r>
                  <a:r>
                    <a:rPr lang="en-US" altLang="ko-KR" sz="1600" dirty="0" smtClean="0"/>
                    <a:t>     </a:t>
                  </a:r>
                  <a:r>
                    <a:rPr lang="en-US" altLang="ko-KR" sz="1600" dirty="0"/>
                    <a:t>4</a:t>
                  </a:r>
                  <a:r>
                    <a:rPr lang="en-US" altLang="ko-KR" sz="1600" dirty="0" smtClean="0"/>
                    <a:t>     </a:t>
                  </a:r>
                  <a:r>
                    <a:rPr lang="en-US" altLang="ko-KR" sz="1600" dirty="0"/>
                    <a:t>2</a:t>
                  </a:r>
                  <a:endParaRPr lang="en-US" altLang="ko-KR" sz="1600" dirty="0" smtClean="0"/>
                </a:p>
                <a:p>
                  <a:r>
                    <a:rPr lang="en-US" altLang="ko-KR" sz="1600" dirty="0"/>
                    <a:t>5</a:t>
                  </a:r>
                  <a:r>
                    <a:rPr lang="en-US" altLang="ko-KR" sz="1600" dirty="0" smtClean="0"/>
                    <a:t>     2     1</a:t>
                  </a:r>
                  <a:br>
                    <a:rPr lang="en-US" altLang="ko-KR" sz="1600" dirty="0" smtClean="0"/>
                  </a:br>
                  <a:r>
                    <a:rPr lang="en-US" altLang="ko-KR" sz="1600" dirty="0" smtClean="0"/>
                    <a:t>2     3     </a:t>
                  </a:r>
                  <a:r>
                    <a:rPr lang="en-US" altLang="ko-KR" sz="1600" dirty="0"/>
                    <a:t>2</a:t>
                  </a:r>
                  <a:endParaRPr lang="ko-KR" altLang="en-US" sz="1600" dirty="0"/>
                </a:p>
              </p:txBody>
            </p:sp>
            <p:sp>
              <p:nvSpPr>
                <p:cNvPr id="8" name="양쪽 대괄호 7"/>
                <p:cNvSpPr/>
                <p:nvPr/>
              </p:nvSpPr>
              <p:spPr>
                <a:xfrm>
                  <a:off x="2222500" y="4191000"/>
                  <a:ext cx="1490753" cy="923330"/>
                </a:xfrm>
                <a:prstGeom prst="bracketPair">
                  <a:avLst>
                    <a:gd name="adj" fmla="val 1254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4060142" y="3576301"/>
              <a:ext cx="1206736" cy="989229"/>
              <a:chOff x="6299200" y="5285601"/>
              <a:chExt cx="1206736" cy="989229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6299200" y="5613400"/>
                <a:ext cx="657118" cy="399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X</a:t>
                </a:r>
                <a:r>
                  <a:rPr lang="en-US" altLang="ko-KR" sz="1600" dirty="0" smtClean="0"/>
                  <a:t> = </a:t>
                </a:r>
                <a:endParaRPr lang="ko-KR" alt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73422" y="5285601"/>
                <a:ext cx="632514" cy="981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x</a:t>
                </a:r>
                <a:r>
                  <a:rPr lang="en-US" altLang="ko-KR" sz="1600" baseline="-25000" dirty="0" smtClean="0"/>
                  <a:t>1</a:t>
                </a:r>
                <a:endParaRPr lang="en-US" altLang="ko-KR" sz="1600" dirty="0" smtClean="0"/>
              </a:p>
              <a:p>
                <a:r>
                  <a:rPr lang="en-US" altLang="ko-KR" sz="1600" dirty="0"/>
                  <a:t>x</a:t>
                </a:r>
                <a:r>
                  <a:rPr lang="en-US" altLang="ko-KR" sz="1600" baseline="-25000" dirty="0" smtClean="0"/>
                  <a:t>2</a:t>
                </a:r>
                <a:endParaRPr lang="en-US" altLang="ko-KR" sz="1600" dirty="0"/>
              </a:p>
              <a:p>
                <a:r>
                  <a:rPr lang="en-US" altLang="ko-KR" sz="1600" dirty="0"/>
                  <a:t>x</a:t>
                </a:r>
                <a:r>
                  <a:rPr lang="en-US" altLang="ko-KR" sz="1600" baseline="-25000" dirty="0" smtClean="0"/>
                  <a:t>3</a:t>
                </a:r>
                <a:r>
                  <a:rPr lang="en-US" altLang="ko-KR" sz="1600" dirty="0" smtClean="0"/>
                  <a:t>   </a:t>
                </a:r>
                <a:endParaRPr lang="ko-KR" altLang="en-US" sz="1600" dirty="0"/>
              </a:p>
            </p:txBody>
          </p:sp>
          <p:sp>
            <p:nvSpPr>
              <p:cNvPr id="36" name="양쪽 대괄호 35"/>
              <p:cNvSpPr/>
              <p:nvPr/>
            </p:nvSpPr>
            <p:spPr>
              <a:xfrm>
                <a:off x="6835322" y="5351500"/>
                <a:ext cx="429078" cy="923330"/>
              </a:xfrm>
              <a:prstGeom prst="bracketPair">
                <a:avLst>
                  <a:gd name="adj" fmla="val 125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5898237" y="3627101"/>
              <a:ext cx="1197273" cy="981134"/>
              <a:chOff x="6299200" y="5336401"/>
              <a:chExt cx="1197273" cy="981134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6299200" y="5613399"/>
                <a:ext cx="657118" cy="399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B = </a:t>
                </a:r>
                <a:endParaRPr lang="ko-KR" alt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873422" y="5336401"/>
                <a:ext cx="623051" cy="981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15</a:t>
                </a:r>
              </a:p>
              <a:p>
                <a:r>
                  <a:rPr lang="en-US" altLang="ko-KR" sz="1600" dirty="0" smtClean="0"/>
                  <a:t>18</a:t>
                </a:r>
                <a:endParaRPr lang="en-US" altLang="ko-KR" sz="1600" dirty="0"/>
              </a:p>
              <a:p>
                <a:r>
                  <a:rPr lang="en-US" altLang="ko-KR" sz="1600" dirty="0" smtClean="0"/>
                  <a:t>10  </a:t>
                </a:r>
                <a:endParaRPr lang="ko-KR" altLang="en-US" sz="1600" dirty="0"/>
              </a:p>
            </p:txBody>
          </p:sp>
          <p:sp>
            <p:nvSpPr>
              <p:cNvPr id="40" name="양쪽 대괄호 39"/>
              <p:cNvSpPr/>
              <p:nvPr/>
            </p:nvSpPr>
            <p:spPr>
              <a:xfrm>
                <a:off x="6835322" y="5351500"/>
                <a:ext cx="577402" cy="923330"/>
              </a:xfrm>
              <a:prstGeom prst="bracketPair">
                <a:avLst>
                  <a:gd name="adj" fmla="val 125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1096475" y="4676856"/>
            <a:ext cx="7989633" cy="1323439"/>
            <a:chOff x="1096475" y="4984632"/>
            <a:chExt cx="7989633" cy="1323439"/>
          </a:xfrm>
        </p:grpSpPr>
        <p:grpSp>
          <p:nvGrpSpPr>
            <p:cNvPr id="41" name="그룹 40"/>
            <p:cNvGrpSpPr/>
            <p:nvPr/>
          </p:nvGrpSpPr>
          <p:grpSpPr>
            <a:xfrm>
              <a:off x="1096475" y="4984632"/>
              <a:ext cx="2421425" cy="1015663"/>
              <a:chOff x="774700" y="3947467"/>
              <a:chExt cx="2421425" cy="1015663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774700" y="4191000"/>
                <a:ext cx="9118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dirty="0"/>
                  <a:t>A</a:t>
                </a:r>
                <a:r>
                  <a:rPr lang="en-US" altLang="ko-KR" sz="2800" dirty="0" smtClean="0"/>
                  <a:t>  = </a:t>
                </a:r>
                <a:endParaRPr lang="ko-KR" altLang="en-US" sz="2800" dirty="0"/>
              </a:p>
            </p:txBody>
          </p:sp>
          <p:grpSp>
            <p:nvGrpSpPr>
              <p:cNvPr id="43" name="그룹 42"/>
              <p:cNvGrpSpPr/>
              <p:nvPr/>
            </p:nvGrpSpPr>
            <p:grpSpPr>
              <a:xfrm>
                <a:off x="1705372" y="3947467"/>
                <a:ext cx="1490753" cy="1015663"/>
                <a:chOff x="2222500" y="4178300"/>
                <a:chExt cx="1490753" cy="1015663"/>
              </a:xfrm>
            </p:grpSpPr>
            <p:sp>
              <p:nvSpPr>
                <p:cNvPr id="44" name="TextBox 43"/>
                <p:cNvSpPr txBox="1"/>
                <p:nvPr/>
              </p:nvSpPr>
              <p:spPr>
                <a:xfrm>
                  <a:off x="2358429" y="4178300"/>
                  <a:ext cx="1317990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2000" dirty="0"/>
                    <a:t>3</a:t>
                  </a:r>
                  <a:r>
                    <a:rPr lang="en-US" altLang="ko-KR" sz="2000" dirty="0" smtClean="0"/>
                    <a:t>     </a:t>
                  </a:r>
                  <a:r>
                    <a:rPr lang="en-US" altLang="ko-KR" sz="2000" dirty="0"/>
                    <a:t>4</a:t>
                  </a:r>
                  <a:r>
                    <a:rPr lang="en-US" altLang="ko-KR" sz="2000" dirty="0" smtClean="0"/>
                    <a:t>     </a:t>
                  </a:r>
                  <a:r>
                    <a:rPr lang="en-US" altLang="ko-KR" sz="2000" dirty="0"/>
                    <a:t>2</a:t>
                  </a:r>
                  <a:endParaRPr lang="en-US" altLang="ko-KR" sz="2000" dirty="0" smtClean="0"/>
                </a:p>
                <a:p>
                  <a:r>
                    <a:rPr lang="en-US" altLang="ko-KR" sz="2000" dirty="0"/>
                    <a:t>5</a:t>
                  </a:r>
                  <a:r>
                    <a:rPr lang="en-US" altLang="ko-KR" sz="2000" dirty="0" smtClean="0"/>
                    <a:t>     2     1</a:t>
                  </a:r>
                  <a:br>
                    <a:rPr lang="en-US" altLang="ko-KR" sz="2000" dirty="0" smtClean="0"/>
                  </a:br>
                  <a:r>
                    <a:rPr lang="en-US" altLang="ko-KR" sz="2000" dirty="0" smtClean="0"/>
                    <a:t>2     3     </a:t>
                  </a:r>
                  <a:r>
                    <a:rPr lang="en-US" altLang="ko-KR" sz="2000" dirty="0"/>
                    <a:t>2</a:t>
                  </a:r>
                  <a:endParaRPr lang="ko-KR" altLang="en-US" sz="2000" dirty="0"/>
                </a:p>
              </p:txBody>
            </p:sp>
            <p:sp>
              <p:nvSpPr>
                <p:cNvPr id="45" name="양쪽 대괄호 44"/>
                <p:cNvSpPr/>
                <p:nvPr/>
              </p:nvSpPr>
              <p:spPr>
                <a:xfrm>
                  <a:off x="2222500" y="4191000"/>
                  <a:ext cx="1490753" cy="923330"/>
                </a:xfrm>
                <a:prstGeom prst="bracketPair">
                  <a:avLst>
                    <a:gd name="adj" fmla="val 1254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</p:grpSp>
        <p:sp>
          <p:nvSpPr>
            <p:cNvPr id="46" name="TextBox 45"/>
            <p:cNvSpPr txBox="1"/>
            <p:nvPr/>
          </p:nvSpPr>
          <p:spPr>
            <a:xfrm>
              <a:off x="3680417" y="5197387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/>
                <a:t>=</a:t>
              </a:r>
              <a:endParaRPr lang="ko-KR" altLang="en-US" sz="28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320318" y="4984632"/>
              <a:ext cx="47657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dirty="0"/>
                <a:t>u</a:t>
              </a:r>
              <a:r>
                <a:rPr lang="en-US" altLang="ko-KR" sz="2000" baseline="-25000" dirty="0"/>
                <a:t>11</a:t>
              </a:r>
              <a:r>
                <a:rPr lang="en-US" altLang="ko-KR" sz="2000" dirty="0"/>
                <a:t>   </a:t>
              </a:r>
              <a:r>
                <a:rPr lang="en-US" altLang="ko-KR" sz="2000" dirty="0" smtClean="0"/>
                <a:t>	u</a:t>
              </a:r>
              <a:r>
                <a:rPr lang="en-US" altLang="ko-KR" sz="2000" baseline="-25000" dirty="0" smtClean="0"/>
                <a:t>12</a:t>
              </a:r>
              <a:r>
                <a:rPr lang="en-US" altLang="ko-KR" sz="2000" dirty="0" smtClean="0"/>
                <a:t>   	        u</a:t>
              </a:r>
              <a:r>
                <a:rPr lang="en-US" altLang="ko-KR" sz="2000" baseline="-25000" dirty="0" smtClean="0"/>
                <a:t>13</a:t>
              </a:r>
              <a:endParaRPr lang="en-US" altLang="ko-KR" sz="2000" dirty="0"/>
            </a:p>
            <a:p>
              <a:r>
                <a:rPr lang="en-US" altLang="ko-KR" sz="2000" dirty="0" smtClean="0"/>
                <a:t>l</a:t>
              </a:r>
              <a:r>
                <a:rPr lang="en-US" altLang="ko-KR" sz="2000" baseline="-25000" dirty="0" smtClean="0"/>
                <a:t>21</a:t>
              </a:r>
              <a:r>
                <a:rPr lang="en-US" altLang="ko-KR" sz="2000" dirty="0" smtClean="0"/>
                <a:t>u</a:t>
              </a:r>
              <a:r>
                <a:rPr lang="en-US" altLang="ko-KR" sz="2000" baseline="-25000" dirty="0" smtClean="0"/>
                <a:t>11</a:t>
              </a:r>
              <a:r>
                <a:rPr lang="en-US" altLang="ko-KR" sz="2000" dirty="0" smtClean="0"/>
                <a:t> 	l</a:t>
              </a:r>
              <a:r>
                <a:rPr lang="en-US" altLang="ko-KR" sz="2000" baseline="-25000" dirty="0" smtClean="0"/>
                <a:t>21</a:t>
              </a:r>
              <a:r>
                <a:rPr lang="en-US" altLang="ko-KR" sz="2000" dirty="0" smtClean="0"/>
                <a:t>u</a:t>
              </a:r>
              <a:r>
                <a:rPr lang="en-US" altLang="ko-KR" sz="2000" baseline="-25000" dirty="0" smtClean="0"/>
                <a:t>12</a:t>
              </a:r>
              <a:r>
                <a:rPr lang="en-US" altLang="ko-KR" sz="2000" dirty="0" smtClean="0"/>
                <a:t>+u</a:t>
              </a:r>
              <a:r>
                <a:rPr lang="en-US" altLang="ko-KR" sz="2000" baseline="-25000" dirty="0" smtClean="0"/>
                <a:t>22</a:t>
              </a:r>
              <a:r>
                <a:rPr lang="en-US" altLang="ko-KR" sz="2000" dirty="0" smtClean="0"/>
                <a:t>      l</a:t>
              </a:r>
              <a:r>
                <a:rPr lang="en-US" altLang="ko-KR" sz="2000" baseline="-25000" dirty="0" smtClean="0"/>
                <a:t>21</a:t>
              </a:r>
              <a:r>
                <a:rPr lang="en-US" altLang="ko-KR" sz="2000" dirty="0" smtClean="0"/>
                <a:t>u</a:t>
              </a:r>
              <a:r>
                <a:rPr lang="en-US" altLang="ko-KR" sz="2000" baseline="-25000" dirty="0" smtClean="0"/>
                <a:t>13</a:t>
              </a:r>
              <a:r>
                <a:rPr lang="en-US" altLang="ko-KR" sz="2000" dirty="0" smtClean="0"/>
                <a:t>+u</a:t>
              </a:r>
              <a:r>
                <a:rPr lang="en-US" altLang="ko-KR" sz="2000" baseline="-25000" dirty="0" smtClean="0"/>
                <a:t>23</a:t>
              </a:r>
              <a:r>
                <a:rPr lang="en-US" altLang="ko-KR" sz="2000" dirty="0" smtClean="0"/>
                <a:t/>
              </a:r>
              <a:br>
                <a:rPr lang="en-US" altLang="ko-KR" sz="2000" dirty="0" smtClean="0"/>
              </a:br>
              <a:r>
                <a:rPr lang="en-US" altLang="ko-KR" sz="2000" dirty="0" smtClean="0"/>
                <a:t>l</a:t>
              </a:r>
              <a:r>
                <a:rPr lang="en-US" altLang="ko-KR" sz="2000" baseline="-25000" dirty="0" smtClean="0"/>
                <a:t>31</a:t>
              </a:r>
              <a:r>
                <a:rPr lang="en-US" altLang="ko-KR" sz="2000" dirty="0" smtClean="0"/>
                <a:t>u</a:t>
              </a:r>
              <a:r>
                <a:rPr lang="en-US" altLang="ko-KR" sz="2000" baseline="-25000" dirty="0" smtClean="0"/>
                <a:t>11</a:t>
              </a:r>
              <a:r>
                <a:rPr lang="en-US" altLang="ko-KR" sz="2000" dirty="0" smtClean="0"/>
                <a:t> 	l</a:t>
              </a:r>
              <a:r>
                <a:rPr lang="en-US" altLang="ko-KR" sz="2000" baseline="-25000" dirty="0" smtClean="0"/>
                <a:t>31</a:t>
              </a:r>
              <a:r>
                <a:rPr lang="en-US" altLang="ko-KR" sz="2000" dirty="0" smtClean="0"/>
                <a:t>u</a:t>
              </a:r>
              <a:r>
                <a:rPr lang="en-US" altLang="ko-KR" sz="2000" baseline="-25000" dirty="0" smtClean="0"/>
                <a:t>12</a:t>
              </a:r>
              <a:r>
                <a:rPr lang="en-US" altLang="ko-KR" sz="2000" dirty="0" smtClean="0"/>
                <a:t>+l</a:t>
              </a:r>
              <a:r>
                <a:rPr lang="en-US" altLang="ko-KR" sz="2000" baseline="-25000" dirty="0" smtClean="0"/>
                <a:t>32</a:t>
              </a:r>
              <a:r>
                <a:rPr lang="en-US" altLang="ko-KR" sz="2000" dirty="0" smtClean="0"/>
                <a:t>u</a:t>
              </a:r>
              <a:r>
                <a:rPr lang="en-US" altLang="ko-KR" sz="2000" baseline="-25000" dirty="0" smtClean="0"/>
                <a:t>22</a:t>
              </a:r>
              <a:r>
                <a:rPr lang="en-US" altLang="ko-KR" sz="2000" dirty="0" smtClean="0"/>
                <a:t>   l</a:t>
              </a:r>
              <a:r>
                <a:rPr lang="en-US" altLang="ko-KR" sz="2000" baseline="-25000" dirty="0" smtClean="0"/>
                <a:t>31</a:t>
              </a:r>
              <a:r>
                <a:rPr lang="en-US" altLang="ko-KR" sz="2000" dirty="0" smtClean="0"/>
                <a:t>u</a:t>
              </a:r>
              <a:r>
                <a:rPr lang="en-US" altLang="ko-KR" sz="2000" baseline="-25000" dirty="0" smtClean="0"/>
                <a:t>13</a:t>
              </a:r>
              <a:r>
                <a:rPr lang="en-US" altLang="ko-KR" sz="2000" dirty="0" smtClean="0"/>
                <a:t>+l</a:t>
              </a:r>
              <a:r>
                <a:rPr lang="en-US" altLang="ko-KR" sz="2000" baseline="-25000" dirty="0" smtClean="0"/>
                <a:t>32</a:t>
              </a:r>
              <a:r>
                <a:rPr lang="en-US" altLang="ko-KR" sz="2000" dirty="0" smtClean="0"/>
                <a:t>u</a:t>
              </a:r>
              <a:r>
                <a:rPr lang="en-US" altLang="ko-KR" sz="2000" baseline="-25000" dirty="0" smtClean="0"/>
                <a:t>23+</a:t>
              </a:r>
              <a:r>
                <a:rPr lang="en-US" altLang="ko-KR" sz="2000" dirty="0" smtClean="0"/>
                <a:t>u</a:t>
              </a:r>
              <a:r>
                <a:rPr lang="en-US" altLang="ko-KR" sz="2000" baseline="-25000" dirty="0" smtClean="0"/>
                <a:t>33</a:t>
              </a:r>
              <a:r>
                <a:rPr lang="en-US" altLang="ko-KR" sz="2000" dirty="0"/>
                <a:t/>
              </a:r>
              <a:br>
                <a:rPr lang="en-US" altLang="ko-KR" sz="2000" dirty="0"/>
              </a:br>
              <a:endParaRPr lang="ko-KR" altLang="en-US" sz="2000" dirty="0"/>
            </a:p>
          </p:txBody>
        </p:sp>
        <p:sp>
          <p:nvSpPr>
            <p:cNvPr id="48" name="양쪽 대괄호 47"/>
            <p:cNvSpPr/>
            <p:nvPr/>
          </p:nvSpPr>
          <p:spPr>
            <a:xfrm>
              <a:off x="4184389" y="4997332"/>
              <a:ext cx="4458363" cy="923330"/>
            </a:xfrm>
            <a:prstGeom prst="bracketPair">
              <a:avLst>
                <a:gd name="adj" fmla="val 125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9512300" y="492038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766186" y="4720334"/>
            <a:ext cx="33265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U</a:t>
            </a:r>
            <a:r>
              <a:rPr lang="en-US" altLang="ko-KR" baseline="-25000" dirty="0" smtClean="0"/>
              <a:t>11</a:t>
            </a:r>
            <a:r>
              <a:rPr lang="en-US" altLang="ko-KR" dirty="0" smtClean="0"/>
              <a:t> = 3, U</a:t>
            </a:r>
            <a:r>
              <a:rPr lang="en-US" altLang="ko-KR" baseline="-25000" dirty="0" smtClean="0"/>
              <a:t>12</a:t>
            </a:r>
            <a:r>
              <a:rPr lang="en-US" altLang="ko-KR" dirty="0" smtClean="0"/>
              <a:t> = 4, U</a:t>
            </a:r>
            <a:r>
              <a:rPr lang="en-US" altLang="ko-KR" baseline="-25000" dirty="0" smtClean="0"/>
              <a:t>13</a:t>
            </a:r>
            <a:r>
              <a:rPr lang="en-US" altLang="ko-KR" dirty="0" smtClean="0"/>
              <a:t> = 2</a:t>
            </a:r>
            <a:br>
              <a:rPr lang="en-US" altLang="ko-KR" dirty="0" smtClean="0"/>
            </a:br>
            <a:r>
              <a:rPr lang="en-US" altLang="ko-KR" dirty="0" smtClean="0"/>
              <a:t>l</a:t>
            </a:r>
            <a:r>
              <a:rPr lang="en-US" altLang="ko-KR" baseline="-25000" dirty="0" smtClean="0"/>
              <a:t>21 </a:t>
            </a:r>
            <a:r>
              <a:rPr lang="en-US" altLang="ko-KR" dirty="0" smtClean="0"/>
              <a:t>= 5/3, U</a:t>
            </a:r>
            <a:r>
              <a:rPr lang="en-US" altLang="ko-KR" baseline="-25000" dirty="0" smtClean="0"/>
              <a:t>22 </a:t>
            </a:r>
            <a:r>
              <a:rPr lang="en-US" altLang="ko-KR" dirty="0"/>
              <a:t>= </a:t>
            </a:r>
            <a:r>
              <a:rPr lang="en-US" altLang="ko-KR" dirty="0" smtClean="0"/>
              <a:t>-14/3, U</a:t>
            </a:r>
            <a:r>
              <a:rPr lang="en-US" altLang="ko-KR" baseline="-25000" dirty="0" smtClean="0"/>
              <a:t>23</a:t>
            </a:r>
            <a:r>
              <a:rPr lang="en-US" altLang="ko-KR" dirty="0" smtClean="0"/>
              <a:t> = -7/3</a:t>
            </a:r>
            <a:br>
              <a:rPr lang="en-US" altLang="ko-KR" dirty="0" smtClean="0"/>
            </a:br>
            <a:r>
              <a:rPr lang="en-US" altLang="ko-KR" dirty="0" smtClean="0"/>
              <a:t>l</a:t>
            </a:r>
            <a:r>
              <a:rPr lang="en-US" altLang="ko-KR" baseline="-25000" dirty="0" smtClean="0"/>
              <a:t>31 </a:t>
            </a:r>
            <a:r>
              <a:rPr lang="en-US" altLang="ko-KR" dirty="0"/>
              <a:t>= </a:t>
            </a:r>
            <a:r>
              <a:rPr lang="en-US" altLang="ko-KR" dirty="0" smtClean="0"/>
              <a:t>2/3, l</a:t>
            </a:r>
            <a:r>
              <a:rPr lang="en-US" altLang="ko-KR" baseline="-25000" dirty="0" smtClean="0"/>
              <a:t>32 </a:t>
            </a:r>
            <a:r>
              <a:rPr lang="en-US" altLang="ko-KR" dirty="0"/>
              <a:t>= </a:t>
            </a:r>
            <a:r>
              <a:rPr lang="en-US" altLang="ko-KR" dirty="0" smtClean="0"/>
              <a:t>-1/14,</a:t>
            </a:r>
            <a:r>
              <a:rPr lang="en-US" altLang="ko-KR" dirty="0"/>
              <a:t> </a:t>
            </a:r>
            <a:r>
              <a:rPr lang="en-US" altLang="ko-KR" dirty="0" smtClean="0"/>
              <a:t>U</a:t>
            </a:r>
            <a:r>
              <a:rPr lang="en-US" altLang="ko-KR" baseline="-25000" dirty="0" smtClean="0"/>
              <a:t>33</a:t>
            </a:r>
            <a:r>
              <a:rPr lang="en-US" altLang="ko-KR" dirty="0" smtClean="0"/>
              <a:t> </a:t>
            </a:r>
            <a:r>
              <a:rPr lang="en-US" altLang="ko-KR" dirty="0"/>
              <a:t>= 1</a:t>
            </a:r>
            <a:r>
              <a:rPr lang="en-US" altLang="ko-KR" dirty="0" smtClean="0"/>
              <a:t>/2</a:t>
            </a:r>
            <a:endParaRPr lang="ko-KR" altLang="en-US" dirty="0" smtClean="0"/>
          </a:p>
        </p:txBody>
      </p:sp>
      <p:sp>
        <p:nvSpPr>
          <p:cNvPr id="49" name="직사각형 48"/>
          <p:cNvSpPr/>
          <p:nvPr/>
        </p:nvSpPr>
        <p:spPr>
          <a:xfrm>
            <a:off x="3173922" y="2741471"/>
            <a:ext cx="1422342" cy="654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/>
          <p:cNvSpPr/>
          <p:nvPr/>
        </p:nvSpPr>
        <p:spPr>
          <a:xfrm>
            <a:off x="8766186" y="4720333"/>
            <a:ext cx="3326552" cy="9721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37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 Efficient Multiplication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270" y="1018744"/>
            <a:ext cx="23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LUP Decomposition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7159" y="1438876"/>
            <a:ext cx="21531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3x + 4y + 2z = 15</a:t>
            </a:r>
          </a:p>
          <a:p>
            <a:r>
              <a:rPr lang="en-US" altLang="ko-KR" sz="2000" dirty="0" smtClean="0"/>
              <a:t>5x + 2y + 1z = 18</a:t>
            </a:r>
          </a:p>
          <a:p>
            <a:r>
              <a:rPr lang="en-US" altLang="ko-KR" sz="2000" dirty="0" smtClean="0"/>
              <a:t>2x + 3y + 2z = 10</a:t>
            </a:r>
            <a:endParaRPr lang="ko-KR" altLang="en-US" sz="2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7626951" y="1531209"/>
            <a:ext cx="2543572" cy="923330"/>
            <a:chOff x="774700" y="3960167"/>
            <a:chExt cx="2543572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774700" y="4191000"/>
              <a:ext cx="841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U</a:t>
              </a:r>
              <a:r>
                <a:rPr lang="en-US" altLang="ko-KR" sz="2400" dirty="0" smtClean="0"/>
                <a:t>  = </a:t>
              </a:r>
              <a:endParaRPr lang="ko-KR" altLang="en-US" sz="2400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5372" y="3960167"/>
              <a:ext cx="1612900" cy="923330"/>
              <a:chOff x="2222500" y="4191000"/>
              <a:chExt cx="1612900" cy="92333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07629" y="4191000"/>
                <a:ext cx="1486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u</a:t>
                </a:r>
                <a:r>
                  <a:rPr lang="en-US" altLang="ko-KR" baseline="-25000" dirty="0" smtClean="0"/>
                  <a:t>11</a:t>
                </a:r>
                <a:r>
                  <a:rPr lang="en-US" altLang="ko-KR" dirty="0" smtClean="0"/>
                  <a:t>   u</a:t>
                </a:r>
                <a:r>
                  <a:rPr lang="en-US" altLang="ko-KR" baseline="-25000" dirty="0" smtClean="0"/>
                  <a:t>12</a:t>
                </a:r>
                <a:r>
                  <a:rPr lang="en-US" altLang="ko-KR" dirty="0" smtClean="0"/>
                  <a:t>   u</a:t>
                </a:r>
                <a:r>
                  <a:rPr lang="en-US" altLang="ko-KR" baseline="-25000" dirty="0" smtClean="0"/>
                  <a:t>13</a:t>
                </a:r>
                <a:endParaRPr lang="en-US" altLang="ko-KR" dirty="0" smtClean="0"/>
              </a:p>
              <a:p>
                <a:r>
                  <a:rPr lang="en-US" altLang="ko-KR" dirty="0" smtClean="0"/>
                  <a:t>0     u</a:t>
                </a:r>
                <a:r>
                  <a:rPr lang="en-US" altLang="ko-KR" baseline="-25000" dirty="0" smtClean="0"/>
                  <a:t>22</a:t>
                </a:r>
                <a:r>
                  <a:rPr lang="en-US" altLang="ko-KR" dirty="0" smtClean="0"/>
                  <a:t>    u</a:t>
                </a:r>
                <a:r>
                  <a:rPr lang="en-US" altLang="ko-KR" baseline="-25000" dirty="0" smtClean="0"/>
                  <a:t>23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0     0      u</a:t>
                </a:r>
                <a:r>
                  <a:rPr lang="en-US" altLang="ko-KR" baseline="-25000" dirty="0" smtClean="0"/>
                  <a:t>33</a:t>
                </a:r>
                <a:endParaRPr lang="ko-KR" altLang="en-US" dirty="0"/>
              </a:p>
            </p:txBody>
          </p:sp>
          <p:sp>
            <p:nvSpPr>
              <p:cNvPr id="22" name="양쪽 대괄호 21"/>
              <p:cNvSpPr/>
              <p:nvPr/>
            </p:nvSpPr>
            <p:spPr>
              <a:xfrm>
                <a:off x="2222500" y="4191000"/>
                <a:ext cx="1612900" cy="923330"/>
              </a:xfrm>
              <a:prstGeom prst="bracketPair">
                <a:avLst>
                  <a:gd name="adj" fmla="val 125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1083775" y="2741472"/>
            <a:ext cx="11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Ax = B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3289" y="27497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A = LU</a:t>
            </a:r>
            <a:br>
              <a:rPr lang="en-US" altLang="ko-KR" dirty="0" smtClean="0"/>
            </a:br>
            <a:r>
              <a:rPr lang="en-US" altLang="ko-KR" dirty="0" smtClean="0"/>
              <a:t>   LUX = B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33655" y="2749706"/>
            <a:ext cx="1674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LY = B</a:t>
            </a:r>
            <a:br>
              <a:rPr lang="en-US" altLang="ko-KR" dirty="0" smtClean="0"/>
            </a:br>
            <a:r>
              <a:rPr lang="en-US" altLang="ko-KR" dirty="0" smtClean="0"/>
              <a:t> where UX = Y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92755" y="2741472"/>
            <a:ext cx="117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UX = Y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347442" y="2856804"/>
            <a:ext cx="1014262" cy="738664"/>
            <a:chOff x="6350000" y="5336401"/>
            <a:chExt cx="1014262" cy="738664"/>
          </a:xfrm>
        </p:grpSpPr>
        <p:sp>
          <p:nvSpPr>
            <p:cNvPr id="17" name="TextBox 16"/>
            <p:cNvSpPr txBox="1"/>
            <p:nvPr/>
          </p:nvSpPr>
          <p:spPr>
            <a:xfrm>
              <a:off x="6350000" y="5524500"/>
              <a:ext cx="505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Y = 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73422" y="5336401"/>
              <a:ext cx="49084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y</a:t>
              </a:r>
              <a:r>
                <a:rPr lang="en-US" altLang="ko-KR" sz="1400" baseline="-25000" dirty="0" smtClean="0"/>
                <a:t>1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y</a:t>
              </a:r>
              <a:r>
                <a:rPr lang="en-US" altLang="ko-KR" sz="1400" baseline="-25000" dirty="0" smtClean="0"/>
                <a:t>2</a:t>
              </a:r>
              <a:endParaRPr lang="en-US" altLang="ko-KR" sz="1400" dirty="0"/>
            </a:p>
            <a:p>
              <a:r>
                <a:rPr lang="en-US" altLang="ko-KR" sz="1400" dirty="0" smtClean="0"/>
                <a:t>y</a:t>
              </a:r>
              <a:r>
                <a:rPr lang="en-US" altLang="ko-KR" sz="1400" baseline="-25000" dirty="0"/>
                <a:t>3</a:t>
              </a:r>
              <a:r>
                <a:rPr lang="en-US" altLang="ko-KR" sz="1400" dirty="0" smtClean="0"/>
                <a:t>   </a:t>
              </a:r>
              <a:endParaRPr lang="ko-KR" altLang="en-US" sz="1400" dirty="0"/>
            </a:p>
          </p:txBody>
        </p:sp>
        <p:sp>
          <p:nvSpPr>
            <p:cNvPr id="29" name="양쪽 대괄호 28"/>
            <p:cNvSpPr/>
            <p:nvPr/>
          </p:nvSpPr>
          <p:spPr>
            <a:xfrm>
              <a:off x="6835322" y="5351500"/>
              <a:ext cx="429078" cy="723565"/>
            </a:xfrm>
            <a:prstGeom prst="bracketPair">
              <a:avLst>
                <a:gd name="adj" fmla="val 125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428293" y="1485042"/>
            <a:ext cx="2543572" cy="923330"/>
            <a:chOff x="774700" y="3960167"/>
            <a:chExt cx="2543572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774700" y="4191000"/>
              <a:ext cx="779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L  = </a:t>
              </a:r>
              <a:endParaRPr lang="ko-KR" altLang="en-US" sz="2400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705372" y="3960167"/>
              <a:ext cx="1612900" cy="923330"/>
              <a:chOff x="2222500" y="4191000"/>
              <a:chExt cx="1612900" cy="923330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409229" y="4191000"/>
                <a:ext cx="126829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1     0     0</a:t>
                </a:r>
              </a:p>
              <a:p>
                <a:r>
                  <a:rPr lang="en-US" altLang="ko-KR" dirty="0"/>
                  <a:t>l</a:t>
                </a:r>
                <a:r>
                  <a:rPr lang="en-US" altLang="ko-KR" baseline="-25000" dirty="0" smtClean="0"/>
                  <a:t>21</a:t>
                </a:r>
                <a:r>
                  <a:rPr lang="en-US" altLang="ko-KR" dirty="0" smtClean="0"/>
                  <a:t>   1      0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l</a:t>
                </a:r>
                <a:r>
                  <a:rPr lang="en-US" altLang="ko-KR" baseline="-25000" dirty="0" smtClean="0"/>
                  <a:t>31</a:t>
                </a:r>
                <a:r>
                  <a:rPr lang="en-US" altLang="ko-KR" dirty="0" smtClean="0"/>
                  <a:t>    l</a:t>
                </a:r>
                <a:r>
                  <a:rPr lang="en-US" altLang="ko-KR" baseline="-25000" dirty="0" smtClean="0"/>
                  <a:t>32</a:t>
                </a:r>
                <a:r>
                  <a:rPr lang="en-US" altLang="ko-KR" dirty="0" smtClean="0"/>
                  <a:t>   1</a:t>
                </a:r>
                <a:endParaRPr lang="ko-KR" altLang="en-US" dirty="0"/>
              </a:p>
            </p:txBody>
          </p:sp>
          <p:sp>
            <p:nvSpPr>
              <p:cNvPr id="32" name="양쪽 대괄호 31"/>
              <p:cNvSpPr/>
              <p:nvPr/>
            </p:nvSpPr>
            <p:spPr>
              <a:xfrm>
                <a:off x="2222500" y="4191000"/>
                <a:ext cx="1612900" cy="923330"/>
              </a:xfrm>
              <a:prstGeom prst="bracketPair">
                <a:avLst>
                  <a:gd name="adj" fmla="val 125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2" name="그룹 11"/>
          <p:cNvGrpSpPr/>
          <p:nvPr/>
        </p:nvGrpSpPr>
        <p:grpSpPr>
          <a:xfrm>
            <a:off x="1083776" y="3576303"/>
            <a:ext cx="5091792" cy="874023"/>
            <a:chOff x="1083775" y="3576301"/>
            <a:chExt cx="6011735" cy="1031934"/>
          </a:xfrm>
        </p:grpSpPr>
        <p:grpSp>
          <p:nvGrpSpPr>
            <p:cNvPr id="10" name="그룹 9"/>
            <p:cNvGrpSpPr/>
            <p:nvPr/>
          </p:nvGrpSpPr>
          <p:grpSpPr>
            <a:xfrm>
              <a:off x="1083775" y="3621950"/>
              <a:ext cx="2421425" cy="981134"/>
              <a:chOff x="774700" y="3947467"/>
              <a:chExt cx="2421425" cy="981134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774700" y="4191000"/>
                <a:ext cx="829650" cy="472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/>
                  <a:t>A</a:t>
                </a:r>
                <a:r>
                  <a:rPr lang="en-US" altLang="ko-KR" sz="2000" dirty="0" smtClean="0"/>
                  <a:t>  = </a:t>
                </a:r>
                <a:endParaRPr lang="ko-KR" altLang="en-US" sz="2000" dirty="0"/>
              </a:p>
            </p:txBody>
          </p:sp>
          <p:grpSp>
            <p:nvGrpSpPr>
              <p:cNvPr id="9" name="그룹 8"/>
              <p:cNvGrpSpPr/>
              <p:nvPr/>
            </p:nvGrpSpPr>
            <p:grpSpPr>
              <a:xfrm>
                <a:off x="1705372" y="3947467"/>
                <a:ext cx="1490753" cy="981134"/>
                <a:chOff x="2222500" y="4178300"/>
                <a:chExt cx="1490753" cy="981134"/>
              </a:xfrm>
            </p:grpSpPr>
            <p:sp>
              <p:nvSpPr>
                <p:cNvPr id="6" name="TextBox 5"/>
                <p:cNvSpPr txBox="1"/>
                <p:nvPr/>
              </p:nvSpPr>
              <p:spPr>
                <a:xfrm>
                  <a:off x="2358429" y="4178300"/>
                  <a:ext cx="1302501" cy="98113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600" dirty="0"/>
                    <a:t>3</a:t>
                  </a:r>
                  <a:r>
                    <a:rPr lang="en-US" altLang="ko-KR" sz="1600" dirty="0" smtClean="0"/>
                    <a:t>     </a:t>
                  </a:r>
                  <a:r>
                    <a:rPr lang="en-US" altLang="ko-KR" sz="1600" dirty="0"/>
                    <a:t>4</a:t>
                  </a:r>
                  <a:r>
                    <a:rPr lang="en-US" altLang="ko-KR" sz="1600" dirty="0" smtClean="0"/>
                    <a:t>     </a:t>
                  </a:r>
                  <a:r>
                    <a:rPr lang="en-US" altLang="ko-KR" sz="1600" dirty="0"/>
                    <a:t>2</a:t>
                  </a:r>
                  <a:endParaRPr lang="en-US" altLang="ko-KR" sz="1600" dirty="0" smtClean="0"/>
                </a:p>
                <a:p>
                  <a:r>
                    <a:rPr lang="en-US" altLang="ko-KR" sz="1600" dirty="0"/>
                    <a:t>5</a:t>
                  </a:r>
                  <a:r>
                    <a:rPr lang="en-US" altLang="ko-KR" sz="1600" dirty="0" smtClean="0"/>
                    <a:t>     2     1</a:t>
                  </a:r>
                  <a:br>
                    <a:rPr lang="en-US" altLang="ko-KR" sz="1600" dirty="0" smtClean="0"/>
                  </a:br>
                  <a:r>
                    <a:rPr lang="en-US" altLang="ko-KR" sz="1600" dirty="0" smtClean="0"/>
                    <a:t>2     3     </a:t>
                  </a:r>
                  <a:r>
                    <a:rPr lang="en-US" altLang="ko-KR" sz="1600" dirty="0"/>
                    <a:t>2</a:t>
                  </a:r>
                  <a:endParaRPr lang="ko-KR" altLang="en-US" sz="1600" dirty="0"/>
                </a:p>
              </p:txBody>
            </p:sp>
            <p:sp>
              <p:nvSpPr>
                <p:cNvPr id="8" name="양쪽 대괄호 7"/>
                <p:cNvSpPr/>
                <p:nvPr/>
              </p:nvSpPr>
              <p:spPr>
                <a:xfrm>
                  <a:off x="2222500" y="4191000"/>
                  <a:ext cx="1490753" cy="923330"/>
                </a:xfrm>
                <a:prstGeom prst="bracketPair">
                  <a:avLst>
                    <a:gd name="adj" fmla="val 12541"/>
                  </a:avLst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</p:grpSp>
        <p:grpSp>
          <p:nvGrpSpPr>
            <p:cNvPr id="33" name="그룹 32"/>
            <p:cNvGrpSpPr/>
            <p:nvPr/>
          </p:nvGrpSpPr>
          <p:grpSpPr>
            <a:xfrm>
              <a:off x="4060142" y="3576301"/>
              <a:ext cx="1206736" cy="989229"/>
              <a:chOff x="6299200" y="5285601"/>
              <a:chExt cx="1206736" cy="989229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6299200" y="5613400"/>
                <a:ext cx="657118" cy="399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X</a:t>
                </a:r>
                <a:r>
                  <a:rPr lang="en-US" altLang="ko-KR" sz="1600" dirty="0" smtClean="0"/>
                  <a:t> = </a:t>
                </a:r>
                <a:endParaRPr lang="ko-KR" altLang="en-US" sz="16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873422" y="5285601"/>
                <a:ext cx="632514" cy="981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x</a:t>
                </a:r>
                <a:r>
                  <a:rPr lang="en-US" altLang="ko-KR" sz="1600" baseline="-25000" dirty="0" smtClean="0"/>
                  <a:t>1</a:t>
                </a:r>
                <a:endParaRPr lang="en-US" altLang="ko-KR" sz="1600" dirty="0" smtClean="0"/>
              </a:p>
              <a:p>
                <a:r>
                  <a:rPr lang="en-US" altLang="ko-KR" sz="1600" dirty="0"/>
                  <a:t>x</a:t>
                </a:r>
                <a:r>
                  <a:rPr lang="en-US" altLang="ko-KR" sz="1600" baseline="-25000" dirty="0" smtClean="0"/>
                  <a:t>2</a:t>
                </a:r>
                <a:endParaRPr lang="en-US" altLang="ko-KR" sz="1600" dirty="0"/>
              </a:p>
              <a:p>
                <a:r>
                  <a:rPr lang="en-US" altLang="ko-KR" sz="1600" dirty="0"/>
                  <a:t>x</a:t>
                </a:r>
                <a:r>
                  <a:rPr lang="en-US" altLang="ko-KR" sz="1600" baseline="-25000" dirty="0" smtClean="0"/>
                  <a:t>3</a:t>
                </a:r>
                <a:r>
                  <a:rPr lang="en-US" altLang="ko-KR" sz="1600" dirty="0" smtClean="0"/>
                  <a:t>   </a:t>
                </a:r>
                <a:endParaRPr lang="ko-KR" altLang="en-US" sz="1600" dirty="0"/>
              </a:p>
            </p:txBody>
          </p:sp>
          <p:sp>
            <p:nvSpPr>
              <p:cNvPr id="36" name="양쪽 대괄호 35"/>
              <p:cNvSpPr/>
              <p:nvPr/>
            </p:nvSpPr>
            <p:spPr>
              <a:xfrm>
                <a:off x="6835322" y="5351500"/>
                <a:ext cx="429078" cy="923330"/>
              </a:xfrm>
              <a:prstGeom prst="bracketPair">
                <a:avLst>
                  <a:gd name="adj" fmla="val 125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7" name="그룹 36"/>
            <p:cNvGrpSpPr/>
            <p:nvPr/>
          </p:nvGrpSpPr>
          <p:grpSpPr>
            <a:xfrm>
              <a:off x="5898237" y="3627101"/>
              <a:ext cx="1197273" cy="981134"/>
              <a:chOff x="6299200" y="5336401"/>
              <a:chExt cx="1197273" cy="981134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6299200" y="5613399"/>
                <a:ext cx="657118" cy="399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B = </a:t>
                </a:r>
                <a:endParaRPr lang="ko-KR" altLang="en-US" sz="16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873422" y="5336401"/>
                <a:ext cx="623051" cy="981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15</a:t>
                </a:r>
              </a:p>
              <a:p>
                <a:r>
                  <a:rPr lang="en-US" altLang="ko-KR" sz="1600" dirty="0" smtClean="0"/>
                  <a:t>18</a:t>
                </a:r>
                <a:endParaRPr lang="en-US" altLang="ko-KR" sz="1600" dirty="0"/>
              </a:p>
              <a:p>
                <a:r>
                  <a:rPr lang="en-US" altLang="ko-KR" sz="1600" dirty="0" smtClean="0"/>
                  <a:t>10  </a:t>
                </a:r>
                <a:endParaRPr lang="ko-KR" altLang="en-US" sz="1600" dirty="0"/>
              </a:p>
            </p:txBody>
          </p:sp>
          <p:sp>
            <p:nvSpPr>
              <p:cNvPr id="40" name="양쪽 대괄호 39"/>
              <p:cNvSpPr/>
              <p:nvPr/>
            </p:nvSpPr>
            <p:spPr>
              <a:xfrm>
                <a:off x="6835322" y="5351500"/>
                <a:ext cx="577402" cy="923330"/>
              </a:xfrm>
              <a:prstGeom prst="bracketPair">
                <a:avLst>
                  <a:gd name="adj" fmla="val 125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7321257" y="3722689"/>
            <a:ext cx="3326552" cy="923330"/>
            <a:chOff x="7321257" y="3984299"/>
            <a:chExt cx="3326552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8067371" y="418435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21257" y="3984299"/>
              <a:ext cx="33265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</a:t>
              </a:r>
              <a:r>
                <a:rPr lang="en-US" altLang="ko-KR" baseline="-25000" dirty="0" smtClean="0"/>
                <a:t>11</a:t>
              </a:r>
              <a:r>
                <a:rPr lang="en-US" altLang="ko-KR" dirty="0" smtClean="0"/>
                <a:t> = 3, U</a:t>
              </a:r>
              <a:r>
                <a:rPr lang="en-US" altLang="ko-KR" baseline="-25000" dirty="0" smtClean="0"/>
                <a:t>12</a:t>
              </a:r>
              <a:r>
                <a:rPr lang="en-US" altLang="ko-KR" dirty="0" smtClean="0"/>
                <a:t> = 4, U</a:t>
              </a:r>
              <a:r>
                <a:rPr lang="en-US" altLang="ko-KR" baseline="-25000" dirty="0" smtClean="0"/>
                <a:t>13</a:t>
              </a:r>
              <a:r>
                <a:rPr lang="en-US" altLang="ko-KR" dirty="0" smtClean="0"/>
                <a:t> = 2</a:t>
              </a:r>
              <a:br>
                <a:rPr lang="en-US" altLang="ko-KR" dirty="0" smtClean="0"/>
              </a:br>
              <a:r>
                <a:rPr lang="en-US" altLang="ko-KR" dirty="0" smtClean="0"/>
                <a:t>l</a:t>
              </a:r>
              <a:r>
                <a:rPr lang="en-US" altLang="ko-KR" baseline="-25000" dirty="0" smtClean="0"/>
                <a:t>21 </a:t>
              </a:r>
              <a:r>
                <a:rPr lang="en-US" altLang="ko-KR" dirty="0" smtClean="0"/>
                <a:t>= 5/3, U</a:t>
              </a:r>
              <a:r>
                <a:rPr lang="en-US" altLang="ko-KR" baseline="-25000" dirty="0" smtClean="0"/>
                <a:t>22 </a:t>
              </a:r>
              <a:r>
                <a:rPr lang="en-US" altLang="ko-KR" dirty="0"/>
                <a:t>= </a:t>
              </a:r>
              <a:r>
                <a:rPr lang="en-US" altLang="ko-KR" dirty="0" smtClean="0"/>
                <a:t>-14/3, U</a:t>
              </a:r>
              <a:r>
                <a:rPr lang="en-US" altLang="ko-KR" baseline="-25000" dirty="0" smtClean="0"/>
                <a:t>23</a:t>
              </a:r>
              <a:r>
                <a:rPr lang="en-US" altLang="ko-KR" dirty="0" smtClean="0"/>
                <a:t> = -7/3</a:t>
              </a:r>
              <a:br>
                <a:rPr lang="en-US" altLang="ko-KR" dirty="0" smtClean="0"/>
              </a:br>
              <a:r>
                <a:rPr lang="en-US" altLang="ko-KR" dirty="0" smtClean="0"/>
                <a:t>l</a:t>
              </a:r>
              <a:r>
                <a:rPr lang="en-US" altLang="ko-KR" baseline="-25000" dirty="0" smtClean="0"/>
                <a:t>31 </a:t>
              </a:r>
              <a:r>
                <a:rPr lang="en-US" altLang="ko-KR" dirty="0"/>
                <a:t>= </a:t>
              </a:r>
              <a:r>
                <a:rPr lang="en-US" altLang="ko-KR" dirty="0" smtClean="0"/>
                <a:t>2/3, l</a:t>
              </a:r>
              <a:r>
                <a:rPr lang="en-US" altLang="ko-KR" baseline="-25000" dirty="0" smtClean="0"/>
                <a:t>32 </a:t>
              </a:r>
              <a:r>
                <a:rPr lang="en-US" altLang="ko-KR" dirty="0"/>
                <a:t>= </a:t>
              </a:r>
              <a:r>
                <a:rPr lang="en-US" altLang="ko-KR" dirty="0" smtClean="0"/>
                <a:t>-1/14,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U</a:t>
              </a:r>
              <a:r>
                <a:rPr lang="en-US" altLang="ko-KR" baseline="-25000" dirty="0" smtClean="0"/>
                <a:t>33</a:t>
              </a:r>
              <a:r>
                <a:rPr lang="en-US" altLang="ko-KR" dirty="0" smtClean="0"/>
                <a:t> </a:t>
              </a:r>
              <a:r>
                <a:rPr lang="en-US" altLang="ko-KR" dirty="0"/>
                <a:t>= 1</a:t>
              </a:r>
              <a:r>
                <a:rPr lang="en-US" altLang="ko-KR" dirty="0" smtClean="0"/>
                <a:t>/2</a:t>
              </a:r>
              <a:endParaRPr lang="ko-KR" altLang="en-US" dirty="0" smtClean="0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5702398" y="2783521"/>
            <a:ext cx="2659305" cy="654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5514622" y="1799974"/>
            <a:ext cx="898948" cy="6545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1230240" y="4850869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1        0           0</a:t>
            </a:r>
          </a:p>
          <a:p>
            <a:r>
              <a:rPr lang="en-US" altLang="ko-KR" dirty="0" smtClean="0"/>
              <a:t>5/3     </a:t>
            </a:r>
            <a:r>
              <a:rPr lang="en-US" altLang="ko-KR" dirty="0"/>
              <a:t>1</a:t>
            </a:r>
            <a:r>
              <a:rPr lang="en-US" altLang="ko-KR" dirty="0" smtClean="0"/>
              <a:t>           0</a:t>
            </a:r>
            <a:br>
              <a:rPr lang="en-US" altLang="ko-KR" dirty="0" smtClean="0"/>
            </a:br>
            <a:r>
              <a:rPr lang="en-US" altLang="ko-KR" dirty="0" smtClean="0"/>
              <a:t>2/3     -1/14     1</a:t>
            </a:r>
            <a:endParaRPr lang="ko-KR" altLang="en-US" dirty="0"/>
          </a:p>
        </p:txBody>
      </p:sp>
      <p:sp>
        <p:nvSpPr>
          <p:cNvPr id="53" name="양쪽 대괄호 52"/>
          <p:cNvSpPr/>
          <p:nvPr/>
        </p:nvSpPr>
        <p:spPr>
          <a:xfrm>
            <a:off x="1115111" y="4861626"/>
            <a:ext cx="1915622" cy="874370"/>
          </a:xfrm>
          <a:prstGeom prst="bracketPair">
            <a:avLst>
              <a:gd name="adj" fmla="val 125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/>
          <p:cNvGrpSpPr/>
          <p:nvPr/>
        </p:nvGrpSpPr>
        <p:grpSpPr>
          <a:xfrm>
            <a:off x="4063342" y="4812666"/>
            <a:ext cx="697627" cy="961533"/>
            <a:chOff x="5111813" y="5228165"/>
            <a:chExt cx="697627" cy="961533"/>
          </a:xfrm>
        </p:grpSpPr>
        <p:sp>
          <p:nvSpPr>
            <p:cNvPr id="54" name="TextBox 53"/>
            <p:cNvSpPr txBox="1"/>
            <p:nvPr/>
          </p:nvSpPr>
          <p:spPr>
            <a:xfrm>
              <a:off x="5111813" y="5228165"/>
              <a:ext cx="69762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15</a:t>
              </a:r>
            </a:p>
            <a:p>
              <a:pPr algn="ctr"/>
              <a:r>
                <a:rPr lang="en-US" altLang="ko-KR" dirty="0" smtClean="0"/>
                <a:t>18</a:t>
              </a:r>
              <a:endParaRPr lang="en-US" altLang="ko-KR" dirty="0"/>
            </a:p>
            <a:p>
              <a:pPr algn="ctr"/>
              <a:r>
                <a:rPr lang="en-US" altLang="ko-KR" dirty="0" smtClean="0"/>
                <a:t>  10  </a:t>
              </a:r>
              <a:endParaRPr lang="ko-KR" altLang="en-US" dirty="0"/>
            </a:p>
          </p:txBody>
        </p:sp>
        <p:sp>
          <p:nvSpPr>
            <p:cNvPr id="57" name="양쪽 대괄호 56"/>
            <p:cNvSpPr/>
            <p:nvPr/>
          </p:nvSpPr>
          <p:spPr>
            <a:xfrm>
              <a:off x="5197368" y="5262594"/>
              <a:ext cx="547952" cy="927104"/>
            </a:xfrm>
            <a:prstGeom prst="bracketPair">
              <a:avLst>
                <a:gd name="adj" fmla="val 125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3086858" y="4883313"/>
            <a:ext cx="705642" cy="923330"/>
            <a:chOff x="6809302" y="5336401"/>
            <a:chExt cx="705642" cy="923330"/>
          </a:xfrm>
        </p:grpSpPr>
        <p:sp>
          <p:nvSpPr>
            <p:cNvPr id="61" name="TextBox 60"/>
            <p:cNvSpPr txBox="1"/>
            <p:nvPr/>
          </p:nvSpPr>
          <p:spPr>
            <a:xfrm>
              <a:off x="6809302" y="5336401"/>
              <a:ext cx="70564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 smtClean="0"/>
                <a:t>y</a:t>
              </a:r>
              <a:r>
                <a:rPr lang="en-US" altLang="ko-KR" baseline="-25000" dirty="0" smtClean="0"/>
                <a:t>1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y</a:t>
              </a:r>
              <a:r>
                <a:rPr lang="en-US" altLang="ko-KR" baseline="-25000" dirty="0" smtClean="0"/>
                <a:t>2</a:t>
              </a:r>
              <a:endParaRPr lang="en-US" altLang="ko-KR" dirty="0"/>
            </a:p>
            <a:p>
              <a:pPr algn="ctr"/>
              <a:r>
                <a:rPr lang="en-US" altLang="ko-KR" dirty="0" smtClean="0"/>
                <a:t>  y</a:t>
              </a:r>
              <a:r>
                <a:rPr lang="en-US" altLang="ko-KR" baseline="-25000" dirty="0" smtClean="0"/>
                <a:t>3</a:t>
              </a:r>
              <a:r>
                <a:rPr lang="en-US" altLang="ko-KR" dirty="0" smtClean="0"/>
                <a:t>   </a:t>
              </a:r>
              <a:endParaRPr lang="ko-KR" altLang="en-US" dirty="0"/>
            </a:p>
          </p:txBody>
        </p:sp>
        <p:sp>
          <p:nvSpPr>
            <p:cNvPr id="62" name="양쪽 대괄호 61"/>
            <p:cNvSpPr/>
            <p:nvPr/>
          </p:nvSpPr>
          <p:spPr>
            <a:xfrm>
              <a:off x="6835322" y="5351500"/>
              <a:ext cx="615502" cy="908231"/>
            </a:xfrm>
            <a:prstGeom prst="bracketPair">
              <a:avLst>
                <a:gd name="adj" fmla="val 125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3728589" y="509807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 = </a:t>
            </a:r>
            <a:endParaRPr lang="ko-KR" altLang="en-US" dirty="0"/>
          </a:p>
        </p:txBody>
      </p:sp>
      <p:grpSp>
        <p:nvGrpSpPr>
          <p:cNvPr id="67" name="그룹 66"/>
          <p:cNvGrpSpPr/>
          <p:nvPr/>
        </p:nvGrpSpPr>
        <p:grpSpPr>
          <a:xfrm>
            <a:off x="5718070" y="5027840"/>
            <a:ext cx="2690160" cy="569387"/>
            <a:chOff x="7321257" y="3984299"/>
            <a:chExt cx="2690160" cy="569387"/>
          </a:xfrm>
        </p:grpSpPr>
        <p:sp>
          <p:nvSpPr>
            <p:cNvPr id="68" name="TextBox 67"/>
            <p:cNvSpPr txBox="1"/>
            <p:nvPr/>
          </p:nvSpPr>
          <p:spPr>
            <a:xfrm>
              <a:off x="8067371" y="418435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321257" y="3984299"/>
              <a:ext cx="269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y</a:t>
              </a:r>
              <a:r>
                <a:rPr lang="en-US" altLang="ko-KR" baseline="-25000" dirty="0" smtClean="0"/>
                <a:t>1</a:t>
              </a:r>
              <a:r>
                <a:rPr lang="en-US" altLang="ko-KR" dirty="0" smtClean="0"/>
                <a:t> = 15, y</a:t>
              </a:r>
              <a:r>
                <a:rPr lang="en-US" altLang="ko-KR" baseline="-25000" dirty="0" smtClean="0"/>
                <a:t>2</a:t>
              </a:r>
              <a:r>
                <a:rPr lang="en-US" altLang="ko-KR" dirty="0" smtClean="0"/>
                <a:t> = -7, y</a:t>
              </a:r>
              <a:r>
                <a:rPr lang="en-US" altLang="ko-KR" baseline="-25000" dirty="0" smtClean="0"/>
                <a:t>3</a:t>
              </a:r>
              <a:r>
                <a:rPr lang="en-US" altLang="ko-KR" dirty="0" smtClean="0"/>
                <a:t> = -1/2</a:t>
              </a:r>
              <a:endParaRPr lang="ko-KR" altLang="en-US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320026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Space Efficient Multiplication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700" y="1169720"/>
            <a:ext cx="5920601" cy="5076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 Efficient Multiplication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94270" y="1018744"/>
            <a:ext cx="23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LUP Decomposition</a:t>
            </a:r>
            <a:endParaRPr lang="ko-KR" alt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57159" y="1438876"/>
            <a:ext cx="21531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3x + 4y + 2z = 15</a:t>
            </a:r>
          </a:p>
          <a:p>
            <a:r>
              <a:rPr lang="en-US" altLang="ko-KR" sz="2000" dirty="0" smtClean="0"/>
              <a:t>5x + 2y + 1z = 18</a:t>
            </a:r>
          </a:p>
          <a:p>
            <a:r>
              <a:rPr lang="en-US" altLang="ko-KR" sz="2000" dirty="0" smtClean="0"/>
              <a:t>2x + 3y + 2z = 10</a:t>
            </a:r>
            <a:endParaRPr lang="ko-KR" altLang="en-US" sz="2000" dirty="0"/>
          </a:p>
        </p:txBody>
      </p:sp>
      <p:grpSp>
        <p:nvGrpSpPr>
          <p:cNvPr id="18" name="그룹 17"/>
          <p:cNvGrpSpPr/>
          <p:nvPr/>
        </p:nvGrpSpPr>
        <p:grpSpPr>
          <a:xfrm>
            <a:off x="7626951" y="1531209"/>
            <a:ext cx="2543572" cy="923330"/>
            <a:chOff x="774700" y="3960167"/>
            <a:chExt cx="2543572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774700" y="4191000"/>
              <a:ext cx="841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U</a:t>
              </a:r>
              <a:r>
                <a:rPr lang="en-US" altLang="ko-KR" sz="2400" dirty="0" smtClean="0"/>
                <a:t>  = </a:t>
              </a:r>
              <a:endParaRPr lang="ko-KR" altLang="en-US" sz="2400" dirty="0"/>
            </a:p>
          </p:txBody>
        </p:sp>
        <p:grpSp>
          <p:nvGrpSpPr>
            <p:cNvPr id="20" name="그룹 19"/>
            <p:cNvGrpSpPr/>
            <p:nvPr/>
          </p:nvGrpSpPr>
          <p:grpSpPr>
            <a:xfrm>
              <a:off x="1705372" y="3960167"/>
              <a:ext cx="1612900" cy="923330"/>
              <a:chOff x="2222500" y="4191000"/>
              <a:chExt cx="1612900" cy="92333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07629" y="4191000"/>
                <a:ext cx="148630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u</a:t>
                </a:r>
                <a:r>
                  <a:rPr lang="en-US" altLang="ko-KR" baseline="-25000" dirty="0" smtClean="0"/>
                  <a:t>11</a:t>
                </a:r>
                <a:r>
                  <a:rPr lang="en-US" altLang="ko-KR" dirty="0" smtClean="0"/>
                  <a:t>   u</a:t>
                </a:r>
                <a:r>
                  <a:rPr lang="en-US" altLang="ko-KR" baseline="-25000" dirty="0" smtClean="0"/>
                  <a:t>12</a:t>
                </a:r>
                <a:r>
                  <a:rPr lang="en-US" altLang="ko-KR" dirty="0" smtClean="0"/>
                  <a:t>   u</a:t>
                </a:r>
                <a:r>
                  <a:rPr lang="en-US" altLang="ko-KR" baseline="-25000" dirty="0" smtClean="0"/>
                  <a:t>13</a:t>
                </a:r>
                <a:endParaRPr lang="en-US" altLang="ko-KR" dirty="0" smtClean="0"/>
              </a:p>
              <a:p>
                <a:r>
                  <a:rPr lang="en-US" altLang="ko-KR" dirty="0" smtClean="0"/>
                  <a:t>0     u</a:t>
                </a:r>
                <a:r>
                  <a:rPr lang="en-US" altLang="ko-KR" baseline="-25000" dirty="0" smtClean="0"/>
                  <a:t>22</a:t>
                </a:r>
                <a:r>
                  <a:rPr lang="en-US" altLang="ko-KR" dirty="0" smtClean="0"/>
                  <a:t>    u</a:t>
                </a:r>
                <a:r>
                  <a:rPr lang="en-US" altLang="ko-KR" baseline="-25000" dirty="0" smtClean="0"/>
                  <a:t>23</a:t>
                </a:r>
                <a:r>
                  <a:rPr lang="en-US" altLang="ko-KR" dirty="0" smtClean="0"/>
                  <a:t/>
                </a:r>
                <a:br>
                  <a:rPr lang="en-US" altLang="ko-KR" dirty="0" smtClean="0"/>
                </a:br>
                <a:r>
                  <a:rPr lang="en-US" altLang="ko-KR" dirty="0" smtClean="0"/>
                  <a:t>0     0      u</a:t>
                </a:r>
                <a:r>
                  <a:rPr lang="en-US" altLang="ko-KR" baseline="-25000" dirty="0" smtClean="0"/>
                  <a:t>33</a:t>
                </a:r>
                <a:endParaRPr lang="ko-KR" altLang="en-US" dirty="0"/>
              </a:p>
            </p:txBody>
          </p:sp>
          <p:sp>
            <p:nvSpPr>
              <p:cNvPr id="22" name="양쪽 대괄호 21"/>
              <p:cNvSpPr/>
              <p:nvPr/>
            </p:nvSpPr>
            <p:spPr>
              <a:xfrm>
                <a:off x="2222500" y="4191000"/>
                <a:ext cx="1612900" cy="923330"/>
              </a:xfrm>
              <a:prstGeom prst="bracketPair">
                <a:avLst>
                  <a:gd name="adj" fmla="val 125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1083775" y="2741472"/>
            <a:ext cx="11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1. Ax = B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63289" y="27497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A = LU</a:t>
            </a:r>
            <a:br>
              <a:rPr lang="en-US" altLang="ko-KR" dirty="0" smtClean="0"/>
            </a:br>
            <a:r>
              <a:rPr lang="en-US" altLang="ko-KR" dirty="0" smtClean="0"/>
              <a:t>   LUX = B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33655" y="2749706"/>
            <a:ext cx="1674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3. LY = B</a:t>
            </a:r>
            <a:br>
              <a:rPr lang="en-US" altLang="ko-KR" dirty="0" smtClean="0"/>
            </a:br>
            <a:r>
              <a:rPr lang="en-US" altLang="ko-KR" dirty="0" smtClean="0"/>
              <a:t> where UX = Y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692755" y="2741472"/>
            <a:ext cx="1174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UX = Y</a:t>
            </a:r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7347442" y="2856804"/>
            <a:ext cx="1014262" cy="738664"/>
            <a:chOff x="6350000" y="5336401"/>
            <a:chExt cx="1014262" cy="738664"/>
          </a:xfrm>
        </p:grpSpPr>
        <p:sp>
          <p:nvSpPr>
            <p:cNvPr id="17" name="TextBox 16"/>
            <p:cNvSpPr txBox="1"/>
            <p:nvPr/>
          </p:nvSpPr>
          <p:spPr>
            <a:xfrm>
              <a:off x="6350000" y="5524500"/>
              <a:ext cx="5052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Y = </a:t>
              </a:r>
              <a:endParaRPr lang="ko-KR" altLang="en-US" sz="1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73422" y="5336401"/>
              <a:ext cx="490840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y</a:t>
              </a:r>
              <a:r>
                <a:rPr lang="en-US" altLang="ko-KR" sz="1400" baseline="-25000" dirty="0" smtClean="0"/>
                <a:t>1</a:t>
              </a:r>
              <a:endParaRPr lang="en-US" altLang="ko-KR" sz="1400" dirty="0" smtClean="0"/>
            </a:p>
            <a:p>
              <a:r>
                <a:rPr lang="en-US" altLang="ko-KR" sz="1400" dirty="0" smtClean="0"/>
                <a:t>y</a:t>
              </a:r>
              <a:r>
                <a:rPr lang="en-US" altLang="ko-KR" sz="1400" baseline="-25000" dirty="0" smtClean="0"/>
                <a:t>2</a:t>
              </a:r>
              <a:endParaRPr lang="en-US" altLang="ko-KR" sz="1400" dirty="0"/>
            </a:p>
            <a:p>
              <a:r>
                <a:rPr lang="en-US" altLang="ko-KR" sz="1400" dirty="0" smtClean="0"/>
                <a:t>y</a:t>
              </a:r>
              <a:r>
                <a:rPr lang="en-US" altLang="ko-KR" sz="1400" baseline="-25000" dirty="0"/>
                <a:t>3</a:t>
              </a:r>
              <a:r>
                <a:rPr lang="en-US" altLang="ko-KR" sz="1400" dirty="0" smtClean="0"/>
                <a:t>   </a:t>
              </a:r>
              <a:endParaRPr lang="ko-KR" altLang="en-US" sz="1400" dirty="0"/>
            </a:p>
          </p:txBody>
        </p:sp>
        <p:sp>
          <p:nvSpPr>
            <p:cNvPr id="29" name="양쪽 대괄호 28"/>
            <p:cNvSpPr/>
            <p:nvPr/>
          </p:nvSpPr>
          <p:spPr>
            <a:xfrm>
              <a:off x="6835322" y="5351500"/>
              <a:ext cx="429078" cy="723565"/>
            </a:xfrm>
            <a:prstGeom prst="bracketPair">
              <a:avLst>
                <a:gd name="adj" fmla="val 125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428293" y="1485042"/>
            <a:ext cx="2543572" cy="923330"/>
            <a:chOff x="774700" y="3960167"/>
            <a:chExt cx="2543572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774700" y="4191000"/>
              <a:ext cx="779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/>
                <a:t>L  = </a:t>
              </a:r>
              <a:endParaRPr lang="ko-KR" altLang="en-US" sz="2400" dirty="0"/>
            </a:p>
          </p:txBody>
        </p:sp>
        <p:grpSp>
          <p:nvGrpSpPr>
            <p:cNvPr id="30" name="그룹 29"/>
            <p:cNvGrpSpPr/>
            <p:nvPr/>
          </p:nvGrpSpPr>
          <p:grpSpPr>
            <a:xfrm>
              <a:off x="1705372" y="3960167"/>
              <a:ext cx="1612900" cy="923330"/>
              <a:chOff x="2222500" y="4191000"/>
              <a:chExt cx="1612900" cy="923330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2409229" y="4191000"/>
                <a:ext cx="126829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1     0     0</a:t>
                </a:r>
              </a:p>
              <a:p>
                <a:r>
                  <a:rPr lang="en-US" altLang="ko-KR" dirty="0"/>
                  <a:t>l</a:t>
                </a:r>
                <a:r>
                  <a:rPr lang="en-US" altLang="ko-KR" baseline="-25000" dirty="0" smtClean="0"/>
                  <a:t>21</a:t>
                </a:r>
                <a:r>
                  <a:rPr lang="en-US" altLang="ko-KR" dirty="0" smtClean="0"/>
                  <a:t>   1      0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l</a:t>
                </a:r>
                <a:r>
                  <a:rPr lang="en-US" altLang="ko-KR" baseline="-25000" dirty="0" smtClean="0"/>
                  <a:t>31</a:t>
                </a:r>
                <a:r>
                  <a:rPr lang="en-US" altLang="ko-KR" dirty="0" smtClean="0"/>
                  <a:t>    l</a:t>
                </a:r>
                <a:r>
                  <a:rPr lang="en-US" altLang="ko-KR" baseline="-25000" dirty="0" smtClean="0"/>
                  <a:t>32</a:t>
                </a:r>
                <a:r>
                  <a:rPr lang="en-US" altLang="ko-KR" dirty="0" smtClean="0"/>
                  <a:t>   1</a:t>
                </a:r>
                <a:endParaRPr lang="ko-KR" altLang="en-US" dirty="0"/>
              </a:p>
            </p:txBody>
          </p:sp>
          <p:sp>
            <p:nvSpPr>
              <p:cNvPr id="32" name="양쪽 대괄호 31"/>
              <p:cNvSpPr/>
              <p:nvPr/>
            </p:nvSpPr>
            <p:spPr>
              <a:xfrm>
                <a:off x="2222500" y="4191000"/>
                <a:ext cx="1612900" cy="923330"/>
              </a:xfrm>
              <a:prstGeom prst="bracketPair">
                <a:avLst>
                  <a:gd name="adj" fmla="val 125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" name="그룹 12"/>
          <p:cNvGrpSpPr/>
          <p:nvPr/>
        </p:nvGrpSpPr>
        <p:grpSpPr>
          <a:xfrm>
            <a:off x="945857" y="3722689"/>
            <a:ext cx="3326552" cy="923330"/>
            <a:chOff x="7321257" y="3984299"/>
            <a:chExt cx="3326552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8067371" y="418435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21257" y="3984299"/>
              <a:ext cx="33265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U</a:t>
              </a:r>
              <a:r>
                <a:rPr lang="en-US" altLang="ko-KR" baseline="-25000" dirty="0" smtClean="0"/>
                <a:t>11</a:t>
              </a:r>
              <a:r>
                <a:rPr lang="en-US" altLang="ko-KR" dirty="0" smtClean="0"/>
                <a:t> = 3, U</a:t>
              </a:r>
              <a:r>
                <a:rPr lang="en-US" altLang="ko-KR" baseline="-25000" dirty="0" smtClean="0"/>
                <a:t>12</a:t>
              </a:r>
              <a:r>
                <a:rPr lang="en-US" altLang="ko-KR" dirty="0" smtClean="0"/>
                <a:t> = 4, U</a:t>
              </a:r>
              <a:r>
                <a:rPr lang="en-US" altLang="ko-KR" baseline="-25000" dirty="0" smtClean="0"/>
                <a:t>13</a:t>
              </a:r>
              <a:r>
                <a:rPr lang="en-US" altLang="ko-KR" dirty="0" smtClean="0"/>
                <a:t> = 2</a:t>
              </a:r>
              <a:br>
                <a:rPr lang="en-US" altLang="ko-KR" dirty="0" smtClean="0"/>
              </a:br>
              <a:r>
                <a:rPr lang="en-US" altLang="ko-KR" dirty="0" smtClean="0"/>
                <a:t>l</a:t>
              </a:r>
              <a:r>
                <a:rPr lang="en-US" altLang="ko-KR" baseline="-25000" dirty="0" smtClean="0"/>
                <a:t>21 </a:t>
              </a:r>
              <a:r>
                <a:rPr lang="en-US" altLang="ko-KR" dirty="0" smtClean="0"/>
                <a:t>= 5/3, U</a:t>
              </a:r>
              <a:r>
                <a:rPr lang="en-US" altLang="ko-KR" baseline="-25000" dirty="0" smtClean="0"/>
                <a:t>22 </a:t>
              </a:r>
              <a:r>
                <a:rPr lang="en-US" altLang="ko-KR" dirty="0"/>
                <a:t>= </a:t>
              </a:r>
              <a:r>
                <a:rPr lang="en-US" altLang="ko-KR" dirty="0" smtClean="0"/>
                <a:t>-14/3, U</a:t>
              </a:r>
              <a:r>
                <a:rPr lang="en-US" altLang="ko-KR" baseline="-25000" dirty="0" smtClean="0"/>
                <a:t>23</a:t>
              </a:r>
              <a:r>
                <a:rPr lang="en-US" altLang="ko-KR" dirty="0" smtClean="0"/>
                <a:t> = -7/3</a:t>
              </a:r>
              <a:br>
                <a:rPr lang="en-US" altLang="ko-KR" dirty="0" smtClean="0"/>
              </a:br>
              <a:r>
                <a:rPr lang="en-US" altLang="ko-KR" dirty="0" smtClean="0"/>
                <a:t>l</a:t>
              </a:r>
              <a:r>
                <a:rPr lang="en-US" altLang="ko-KR" baseline="-25000" dirty="0" smtClean="0"/>
                <a:t>31 </a:t>
              </a:r>
              <a:r>
                <a:rPr lang="en-US" altLang="ko-KR" dirty="0"/>
                <a:t>= </a:t>
              </a:r>
              <a:r>
                <a:rPr lang="en-US" altLang="ko-KR" dirty="0" smtClean="0"/>
                <a:t>2/3, l</a:t>
              </a:r>
              <a:r>
                <a:rPr lang="en-US" altLang="ko-KR" baseline="-25000" dirty="0" smtClean="0"/>
                <a:t>32 </a:t>
              </a:r>
              <a:r>
                <a:rPr lang="en-US" altLang="ko-KR" dirty="0"/>
                <a:t>= </a:t>
              </a:r>
              <a:r>
                <a:rPr lang="en-US" altLang="ko-KR" dirty="0" smtClean="0"/>
                <a:t>-1/14,</a:t>
              </a:r>
              <a:r>
                <a:rPr lang="en-US" altLang="ko-KR" dirty="0"/>
                <a:t> </a:t>
              </a:r>
              <a:r>
                <a:rPr lang="en-US" altLang="ko-KR" dirty="0" smtClean="0"/>
                <a:t>U</a:t>
              </a:r>
              <a:r>
                <a:rPr lang="en-US" altLang="ko-KR" baseline="-25000" dirty="0" smtClean="0"/>
                <a:t>33</a:t>
              </a:r>
              <a:r>
                <a:rPr lang="en-US" altLang="ko-KR" dirty="0" smtClean="0"/>
                <a:t> </a:t>
              </a:r>
              <a:r>
                <a:rPr lang="en-US" altLang="ko-KR" dirty="0"/>
                <a:t>= 1</a:t>
              </a:r>
              <a:r>
                <a:rPr lang="en-US" altLang="ko-KR" dirty="0" smtClean="0"/>
                <a:t>/2</a:t>
              </a:r>
              <a:endParaRPr lang="ko-KR" altLang="en-US" dirty="0" smtClean="0"/>
            </a:p>
          </p:txBody>
        </p:sp>
      </p:grpSp>
      <p:sp>
        <p:nvSpPr>
          <p:cNvPr id="49" name="직사각형 48"/>
          <p:cNvSpPr/>
          <p:nvPr/>
        </p:nvSpPr>
        <p:spPr>
          <a:xfrm>
            <a:off x="8692756" y="2770822"/>
            <a:ext cx="1174360" cy="289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4993034" y="4007382"/>
            <a:ext cx="2690160" cy="569387"/>
            <a:chOff x="7321257" y="3984299"/>
            <a:chExt cx="2690160" cy="569387"/>
          </a:xfrm>
        </p:grpSpPr>
        <p:sp>
          <p:nvSpPr>
            <p:cNvPr id="68" name="TextBox 67"/>
            <p:cNvSpPr txBox="1"/>
            <p:nvPr/>
          </p:nvSpPr>
          <p:spPr>
            <a:xfrm>
              <a:off x="8067371" y="4184354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dirty="0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321257" y="3984299"/>
              <a:ext cx="269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y</a:t>
              </a:r>
              <a:r>
                <a:rPr lang="en-US" altLang="ko-KR" baseline="-25000" dirty="0" smtClean="0"/>
                <a:t>1</a:t>
              </a:r>
              <a:r>
                <a:rPr lang="en-US" altLang="ko-KR" dirty="0" smtClean="0"/>
                <a:t> = 15, y</a:t>
              </a:r>
              <a:r>
                <a:rPr lang="en-US" altLang="ko-KR" baseline="-25000" dirty="0" smtClean="0"/>
                <a:t>2</a:t>
              </a:r>
              <a:r>
                <a:rPr lang="en-US" altLang="ko-KR" dirty="0" smtClean="0"/>
                <a:t> = -7, y</a:t>
              </a:r>
              <a:r>
                <a:rPr lang="en-US" altLang="ko-KR" baseline="-25000" dirty="0" smtClean="0"/>
                <a:t>3</a:t>
              </a:r>
              <a:r>
                <a:rPr lang="en-US" altLang="ko-KR" dirty="0" smtClean="0"/>
                <a:t> = -1/2</a:t>
              </a:r>
              <a:endParaRPr lang="ko-KR" altLang="en-US" dirty="0" smtClean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1083775" y="5011009"/>
            <a:ext cx="2800838" cy="923330"/>
            <a:chOff x="774700" y="3960167"/>
            <a:chExt cx="2800838" cy="923330"/>
          </a:xfrm>
        </p:grpSpPr>
        <p:sp>
          <p:nvSpPr>
            <p:cNvPr id="56" name="TextBox 55"/>
            <p:cNvSpPr txBox="1"/>
            <p:nvPr/>
          </p:nvSpPr>
          <p:spPr>
            <a:xfrm>
              <a:off x="774700" y="4191000"/>
              <a:ext cx="8418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/>
                <a:t>U</a:t>
              </a:r>
              <a:r>
                <a:rPr lang="en-US" altLang="ko-KR" sz="2400" dirty="0" smtClean="0"/>
                <a:t>  = </a:t>
              </a:r>
              <a:endParaRPr lang="ko-KR" altLang="en-US" sz="2400" dirty="0"/>
            </a:p>
          </p:txBody>
        </p:sp>
        <p:grpSp>
          <p:nvGrpSpPr>
            <p:cNvPr id="60" name="그룹 59"/>
            <p:cNvGrpSpPr/>
            <p:nvPr/>
          </p:nvGrpSpPr>
          <p:grpSpPr>
            <a:xfrm>
              <a:off x="1705371" y="3960167"/>
              <a:ext cx="1870167" cy="923330"/>
              <a:chOff x="2222499" y="4191000"/>
              <a:chExt cx="1870167" cy="923330"/>
            </a:xfrm>
          </p:grpSpPr>
          <p:sp>
            <p:nvSpPr>
              <p:cNvPr id="64" name="TextBox 63"/>
              <p:cNvSpPr txBox="1"/>
              <p:nvPr/>
            </p:nvSpPr>
            <p:spPr>
              <a:xfrm>
                <a:off x="2307629" y="4191000"/>
                <a:ext cx="168507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</a:t>
                </a:r>
                <a:r>
                  <a:rPr lang="en-US" altLang="ko-KR" dirty="0" smtClean="0"/>
                  <a:t>     4          2</a:t>
                </a:r>
              </a:p>
              <a:p>
                <a:r>
                  <a:rPr lang="en-US" altLang="ko-KR" dirty="0" smtClean="0"/>
                  <a:t>0    -14/3   -7/3</a:t>
                </a:r>
                <a:br>
                  <a:rPr lang="en-US" altLang="ko-KR" dirty="0" smtClean="0"/>
                </a:br>
                <a:r>
                  <a:rPr lang="en-US" altLang="ko-KR" dirty="0" smtClean="0"/>
                  <a:t>0     0        1/2</a:t>
                </a:r>
                <a:endParaRPr lang="ko-KR" altLang="en-US" dirty="0"/>
              </a:p>
            </p:txBody>
          </p:sp>
          <p:sp>
            <p:nvSpPr>
              <p:cNvPr id="65" name="양쪽 대괄호 64"/>
              <p:cNvSpPr/>
              <p:nvPr/>
            </p:nvSpPr>
            <p:spPr>
              <a:xfrm>
                <a:off x="2222499" y="4191000"/>
                <a:ext cx="1870167" cy="923330"/>
              </a:xfrm>
              <a:prstGeom prst="bracketPair">
                <a:avLst>
                  <a:gd name="adj" fmla="val 125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66" name="그룹 65"/>
          <p:cNvGrpSpPr/>
          <p:nvPr/>
        </p:nvGrpSpPr>
        <p:grpSpPr>
          <a:xfrm>
            <a:off x="4272409" y="4964842"/>
            <a:ext cx="657181" cy="1015663"/>
            <a:chOff x="6835321" y="5336401"/>
            <a:chExt cx="657181" cy="1015663"/>
          </a:xfrm>
        </p:grpSpPr>
        <p:sp>
          <p:nvSpPr>
            <p:cNvPr id="71" name="TextBox 70"/>
            <p:cNvSpPr txBox="1"/>
            <p:nvPr/>
          </p:nvSpPr>
          <p:spPr>
            <a:xfrm>
              <a:off x="6873422" y="5336401"/>
              <a:ext cx="619080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/>
                <a:t>x</a:t>
              </a:r>
              <a:r>
                <a:rPr lang="en-US" altLang="ko-KR" sz="2000" baseline="-25000" dirty="0" smtClean="0"/>
                <a:t>1</a:t>
              </a:r>
              <a:endParaRPr lang="en-US" altLang="ko-KR" sz="2000" dirty="0" smtClean="0"/>
            </a:p>
            <a:p>
              <a:r>
                <a:rPr lang="en-US" altLang="ko-KR" sz="2000" dirty="0"/>
                <a:t>x</a:t>
              </a:r>
              <a:r>
                <a:rPr lang="en-US" altLang="ko-KR" sz="2000" baseline="-25000" dirty="0" smtClean="0"/>
                <a:t>2</a:t>
              </a:r>
              <a:endParaRPr lang="en-US" altLang="ko-KR" sz="2000" dirty="0"/>
            </a:p>
            <a:p>
              <a:r>
                <a:rPr lang="en-US" altLang="ko-KR" sz="2000" dirty="0"/>
                <a:t>x</a:t>
              </a:r>
              <a:r>
                <a:rPr lang="en-US" altLang="ko-KR" sz="2000" baseline="-25000" dirty="0" smtClean="0"/>
                <a:t>3</a:t>
              </a:r>
              <a:r>
                <a:rPr lang="en-US" altLang="ko-KR" sz="2000" dirty="0" smtClean="0"/>
                <a:t>   </a:t>
              </a:r>
              <a:endParaRPr lang="ko-KR" altLang="en-US" sz="2000" dirty="0"/>
            </a:p>
          </p:txBody>
        </p:sp>
        <p:sp>
          <p:nvSpPr>
            <p:cNvPr id="72" name="양쪽 대괄호 71"/>
            <p:cNvSpPr/>
            <p:nvPr/>
          </p:nvSpPr>
          <p:spPr>
            <a:xfrm>
              <a:off x="6835321" y="5351500"/>
              <a:ext cx="494357" cy="1000564"/>
            </a:xfrm>
            <a:prstGeom prst="bracketPair">
              <a:avLst>
                <a:gd name="adj" fmla="val 125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4897251" y="5276684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 smtClean="0"/>
              <a:t>= </a:t>
            </a:r>
            <a:endParaRPr lang="ko-KR" altLang="en-US" sz="2400" dirty="0"/>
          </a:p>
        </p:txBody>
      </p:sp>
      <p:grpSp>
        <p:nvGrpSpPr>
          <p:cNvPr id="75" name="그룹 74"/>
          <p:cNvGrpSpPr/>
          <p:nvPr/>
        </p:nvGrpSpPr>
        <p:grpSpPr>
          <a:xfrm>
            <a:off x="5502922" y="5005518"/>
            <a:ext cx="875190" cy="1015663"/>
            <a:chOff x="6835321" y="5336401"/>
            <a:chExt cx="875190" cy="1015663"/>
          </a:xfrm>
        </p:grpSpPr>
        <p:sp>
          <p:nvSpPr>
            <p:cNvPr id="76" name="TextBox 75"/>
            <p:cNvSpPr txBox="1"/>
            <p:nvPr/>
          </p:nvSpPr>
          <p:spPr>
            <a:xfrm>
              <a:off x="6873422" y="5336401"/>
              <a:ext cx="83708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 smtClean="0"/>
                <a:t>15</a:t>
              </a:r>
            </a:p>
            <a:p>
              <a:pPr algn="ctr"/>
              <a:r>
                <a:rPr lang="en-US" altLang="ko-KR" sz="2000" dirty="0" smtClean="0"/>
                <a:t>-7</a:t>
              </a:r>
            </a:p>
            <a:p>
              <a:r>
                <a:rPr lang="en-US" altLang="ko-KR" sz="2000" dirty="0" smtClean="0"/>
                <a:t>-1/2   </a:t>
              </a:r>
              <a:endParaRPr lang="ko-KR" altLang="en-US" sz="2000" dirty="0"/>
            </a:p>
          </p:txBody>
        </p:sp>
        <p:sp>
          <p:nvSpPr>
            <p:cNvPr id="77" name="양쪽 대괄호 76"/>
            <p:cNvSpPr/>
            <p:nvPr/>
          </p:nvSpPr>
          <p:spPr>
            <a:xfrm>
              <a:off x="6835321" y="5351500"/>
              <a:ext cx="835192" cy="1000564"/>
            </a:xfrm>
            <a:prstGeom prst="bracketPair">
              <a:avLst>
                <a:gd name="adj" fmla="val 125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</p:grpSp>
      <p:sp>
        <p:nvSpPr>
          <p:cNvPr id="14" name="오른쪽 화살표 13"/>
          <p:cNvSpPr/>
          <p:nvPr/>
        </p:nvSpPr>
        <p:spPr>
          <a:xfrm>
            <a:off x="6971865" y="5372100"/>
            <a:ext cx="898999" cy="36624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8428590" y="4958834"/>
            <a:ext cx="707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x</a:t>
            </a:r>
            <a:r>
              <a:rPr lang="en-US" altLang="ko-KR" sz="2400" baseline="-25000" dirty="0" smtClean="0"/>
              <a:t>1</a:t>
            </a:r>
            <a:endParaRPr lang="en-US" altLang="ko-KR" sz="2400" dirty="0" smtClean="0"/>
          </a:p>
          <a:p>
            <a:r>
              <a:rPr lang="en-US" altLang="ko-KR" sz="2400" dirty="0"/>
              <a:t>x</a:t>
            </a:r>
            <a:r>
              <a:rPr lang="en-US" altLang="ko-KR" sz="2400" baseline="-25000" dirty="0" smtClean="0"/>
              <a:t>2</a:t>
            </a:r>
            <a:endParaRPr lang="en-US" altLang="ko-KR" sz="2400" dirty="0"/>
          </a:p>
          <a:p>
            <a:r>
              <a:rPr lang="en-US" altLang="ko-KR" sz="2400" dirty="0"/>
              <a:t>x</a:t>
            </a:r>
            <a:r>
              <a:rPr lang="en-US" altLang="ko-KR" sz="2400" baseline="-25000" dirty="0" smtClean="0"/>
              <a:t>3</a:t>
            </a:r>
            <a:r>
              <a:rPr lang="en-US" altLang="ko-KR" sz="2400" dirty="0" smtClean="0"/>
              <a:t>   </a:t>
            </a:r>
            <a:endParaRPr lang="ko-KR" altLang="en-US" sz="2400" dirty="0"/>
          </a:p>
        </p:txBody>
      </p:sp>
      <p:sp>
        <p:nvSpPr>
          <p:cNvPr id="79" name="TextBox 78"/>
          <p:cNvSpPr txBox="1"/>
          <p:nvPr/>
        </p:nvSpPr>
        <p:spPr>
          <a:xfrm>
            <a:off x="9256692" y="5020617"/>
            <a:ext cx="8835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 smtClean="0"/>
              <a:t>3</a:t>
            </a:r>
          </a:p>
          <a:p>
            <a:pPr algn="ctr"/>
            <a:r>
              <a:rPr lang="en-US" altLang="ko-KR" sz="2400" dirty="0" smtClean="0"/>
              <a:t>2</a:t>
            </a:r>
          </a:p>
          <a:p>
            <a:r>
              <a:rPr lang="en-US" altLang="ko-KR" sz="2400" dirty="0" smtClean="0"/>
              <a:t>  -1   </a:t>
            </a:r>
            <a:endParaRPr lang="ko-KR" altLang="en-US" sz="2400" dirty="0"/>
          </a:p>
        </p:txBody>
      </p:sp>
      <p:sp>
        <p:nvSpPr>
          <p:cNvPr id="80" name="TextBox 79"/>
          <p:cNvSpPr txBox="1"/>
          <p:nvPr/>
        </p:nvSpPr>
        <p:spPr>
          <a:xfrm>
            <a:off x="8872955" y="5380340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 </a:t>
            </a:r>
            <a:r>
              <a:rPr lang="en-US" altLang="ko-KR" sz="2400" dirty="0" smtClean="0"/>
              <a:t>= 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3039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 Efficient Multiplication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32" y="2462212"/>
            <a:ext cx="9347824" cy="263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4270" y="1224005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Multiplication by a constant polynomial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03904" y="2794000"/>
            <a:ext cx="312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51481" y="204470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+ x + x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 + x</a:t>
            </a:r>
            <a:r>
              <a:rPr lang="en-US" altLang="ko-KR" baseline="30000" dirty="0" smtClean="0"/>
              <a:t>3</a:t>
            </a:r>
            <a:endParaRPr lang="ko-KR" alt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0632" y="207113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+ x</a:t>
            </a:r>
            <a:r>
              <a:rPr lang="en-US" altLang="ko-KR" baseline="30000" dirty="0" smtClean="0"/>
              <a:t>2</a:t>
            </a:r>
            <a:endParaRPr lang="ko-KR" altLang="en-US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8694906" y="2794000"/>
            <a:ext cx="312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8469683" y="2092880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 + x</a:t>
            </a:r>
            <a:r>
              <a:rPr lang="en-US" altLang="ko-KR" baseline="30000" dirty="0" smtClean="0"/>
              <a:t>2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79069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 Efficient Multiplication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32" y="2462212"/>
            <a:ext cx="9347824" cy="2635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94270" y="1224005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Multiplication by a constant polynomial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903904" y="2794000"/>
            <a:ext cx="312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51481" y="2044700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+ x + x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 + x</a:t>
            </a:r>
            <a:r>
              <a:rPr lang="en-US" altLang="ko-KR" baseline="30000" dirty="0" smtClean="0"/>
              <a:t>3</a:t>
            </a:r>
            <a:endParaRPr lang="ko-KR" altLang="en-US" baseline="30000" dirty="0"/>
          </a:p>
        </p:txBody>
      </p:sp>
      <p:sp>
        <p:nvSpPr>
          <p:cNvPr id="11" name="TextBox 10"/>
          <p:cNvSpPr txBox="1"/>
          <p:nvPr/>
        </p:nvSpPr>
        <p:spPr>
          <a:xfrm>
            <a:off x="5000632" y="2071132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 + x</a:t>
            </a:r>
            <a:r>
              <a:rPr lang="en-US" altLang="ko-KR" baseline="30000" dirty="0"/>
              <a:t>3</a:t>
            </a:r>
            <a:endParaRPr lang="ko-KR" altLang="en-US" baseline="30000" dirty="0"/>
          </a:p>
        </p:txBody>
      </p:sp>
      <p:sp>
        <p:nvSpPr>
          <p:cNvPr id="13" name="TextBox 12"/>
          <p:cNvSpPr txBox="1"/>
          <p:nvPr/>
        </p:nvSpPr>
        <p:spPr>
          <a:xfrm>
            <a:off x="8694906" y="2794000"/>
            <a:ext cx="312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/>
              <a:t>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69683" y="2092880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x + x</a:t>
            </a:r>
            <a:r>
              <a:rPr lang="en-US" altLang="ko-KR" baseline="30000" dirty="0" smtClean="0"/>
              <a:t>2 </a:t>
            </a:r>
            <a:r>
              <a:rPr lang="en-US" altLang="ko-KR" dirty="0" smtClean="0"/>
              <a:t>+ x</a:t>
            </a:r>
            <a:r>
              <a:rPr lang="en-US" altLang="ko-KR" baseline="30000" dirty="0"/>
              <a:t>3</a:t>
            </a:r>
            <a:endParaRPr lang="ko-KR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81700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 Efficient Multiplication</a:t>
            </a:r>
            <a:endParaRPr lang="ko-KR" altLang="en-US" dirty="0"/>
          </a:p>
        </p:txBody>
      </p:sp>
      <p:pic>
        <p:nvPicPr>
          <p:cNvPr id="3074" name="Picture 2" descr="quantum circuits for f2n-multiplication with subquadratic gate count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681" y="1670228"/>
            <a:ext cx="8584895" cy="408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239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 Efficient Multiplication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ko-KR" altLang="en-US" sz="2400" dirty="0" err="1" smtClean="0"/>
              <a:t>유한체</a:t>
            </a:r>
            <a:r>
              <a:rPr lang="ko-KR" altLang="en-US" sz="2400" dirty="0" smtClean="0"/>
              <a:t> 상에서 다항식간의 곱셈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000" dirty="0" smtClean="0"/>
              <a:t>- </a:t>
            </a:r>
            <a:r>
              <a:rPr lang="ko-KR" altLang="en-US" sz="2000" dirty="0" smtClean="0"/>
              <a:t>일반 컴퓨터에서는 </a:t>
            </a:r>
            <a:r>
              <a:rPr lang="ko-KR" altLang="en-US" sz="2000" dirty="0" err="1" smtClean="0"/>
              <a:t>카라추바</a:t>
            </a:r>
            <a:r>
              <a:rPr lang="ko-KR" altLang="en-US" sz="2000" dirty="0" smtClean="0"/>
              <a:t> 곱셈 기법을 기반으로 한 다양한 방식이 존재</a:t>
            </a:r>
            <a:endParaRPr lang="en-US" altLang="ko-KR" sz="2000" dirty="0" smtClean="0"/>
          </a:p>
          <a:p>
            <a:pPr>
              <a:lnSpc>
                <a:spcPct val="180000"/>
              </a:lnSpc>
            </a:pPr>
            <a:r>
              <a:rPr lang="ko-KR" altLang="en-US" sz="2400" dirty="0" smtClean="0"/>
              <a:t>차수가 </a:t>
            </a:r>
            <a:r>
              <a:rPr lang="en-US" altLang="ko-KR" sz="2400" dirty="0" smtClean="0"/>
              <a:t>n</a:t>
            </a:r>
            <a:r>
              <a:rPr lang="ko-KR" altLang="en-US" sz="2400" dirty="0" smtClean="0"/>
              <a:t>인 다항식을 연산하기 위해서는 </a:t>
            </a:r>
            <a:r>
              <a:rPr lang="en-US" altLang="ko-KR" sz="2400" dirty="0" smtClean="0"/>
              <a:t>2n </a:t>
            </a:r>
            <a:r>
              <a:rPr lang="ko-KR" altLang="en-US" sz="2400" dirty="0" smtClean="0"/>
              <a:t>만큼의 공간을 사용했었음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000" dirty="0" smtClean="0"/>
              <a:t>- n </a:t>
            </a:r>
            <a:r>
              <a:rPr lang="en-US" altLang="ko-KR" sz="2000" dirty="0" smtClean="0">
                <a:sym typeface="Wingdings" pitchFamily="2" charset="2"/>
              </a:rPr>
              <a:t> O(long n)  0(</a:t>
            </a:r>
            <a:r>
              <a:rPr lang="ko-KR" altLang="en-US" sz="2000" dirty="0" smtClean="0">
                <a:sym typeface="Wingdings" pitchFamily="2" charset="2"/>
              </a:rPr>
              <a:t>본 논문</a:t>
            </a:r>
            <a:r>
              <a:rPr lang="en-US" altLang="ko-KR" sz="2000" dirty="0" smtClean="0">
                <a:sym typeface="Wingdings" pitchFamily="2" charset="2"/>
              </a:rPr>
              <a:t>)</a:t>
            </a:r>
          </a:p>
          <a:p>
            <a:pPr>
              <a:lnSpc>
                <a:spcPct val="180000"/>
              </a:lnSpc>
            </a:pPr>
            <a:r>
              <a:rPr lang="ko-KR" altLang="en-US" sz="2400" dirty="0" err="1" smtClean="0">
                <a:sym typeface="Wingdings" pitchFamily="2" charset="2"/>
              </a:rPr>
              <a:t>카라추바만큼</a:t>
            </a:r>
            <a:r>
              <a:rPr lang="ko-KR" altLang="en-US" sz="2400" dirty="0" smtClean="0">
                <a:sym typeface="Wingdings" pitchFamily="2" charset="2"/>
              </a:rPr>
              <a:t> 계산 속도라 빠른 다른 곱셈 제안 기법들은 다 추가적인 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ko-KR" altLang="en-US" sz="2400" dirty="0" smtClean="0">
                <a:sym typeface="Wingdings" pitchFamily="2" charset="2"/>
              </a:rPr>
              <a:t>공간을 사용함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- </a:t>
            </a:r>
            <a:r>
              <a:rPr lang="ko-KR" altLang="en-US" sz="2000" dirty="0" smtClean="0">
                <a:sym typeface="Wingdings" pitchFamily="2" charset="2"/>
              </a:rPr>
              <a:t>본 논문에서는 추가 공간을 사용하지 않음</a:t>
            </a:r>
            <a:endParaRPr lang="en-US" altLang="ko-KR" sz="2400" dirty="0" smtClean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4343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Karatsuba</a:t>
            </a:r>
            <a:r>
              <a:rPr lang="en-US" altLang="ko-KR" dirty="0" smtClean="0"/>
              <a:t> Algorithm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80000"/>
              </a:lnSpc>
            </a:pPr>
            <a:r>
              <a:rPr lang="ko-KR" altLang="en-US" sz="2400" dirty="0" err="1" smtClean="0">
                <a:sym typeface="Wingdings" pitchFamily="2" charset="2"/>
              </a:rPr>
              <a:t>아나톨리</a:t>
            </a:r>
            <a:r>
              <a:rPr lang="ko-KR" altLang="en-US" sz="2400" dirty="0" smtClean="0">
                <a:sym typeface="Wingdings" pitchFamily="2" charset="2"/>
              </a:rPr>
              <a:t> </a:t>
            </a:r>
            <a:r>
              <a:rPr lang="ko-KR" altLang="en-US" sz="2400" dirty="0" err="1" smtClean="0">
                <a:sym typeface="Wingdings" pitchFamily="2" charset="2"/>
              </a:rPr>
              <a:t>알렉세예비치</a:t>
            </a:r>
            <a:r>
              <a:rPr lang="ko-KR" altLang="en-US" sz="2400" dirty="0" smtClean="0">
                <a:sym typeface="Wingdings" pitchFamily="2" charset="2"/>
              </a:rPr>
              <a:t> </a:t>
            </a:r>
            <a:r>
              <a:rPr lang="ko-KR" altLang="en-US" sz="2400" dirty="0" err="1" smtClean="0">
                <a:sym typeface="Wingdings" pitchFamily="2" charset="2"/>
              </a:rPr>
              <a:t>카라추바</a:t>
            </a:r>
            <a:r>
              <a:rPr lang="en-US" altLang="ko-KR" sz="2400" dirty="0" smtClean="0">
                <a:sym typeface="Wingdings" pitchFamily="2" charset="2"/>
              </a:rPr>
              <a:t/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400" dirty="0" smtClean="0">
                <a:sym typeface="Wingdings" pitchFamily="2" charset="2"/>
              </a:rPr>
              <a:t>- </a:t>
            </a:r>
            <a:r>
              <a:rPr lang="ko-KR" altLang="en-US" sz="2400" dirty="0" smtClean="0">
                <a:sym typeface="Wingdings" pitchFamily="2" charset="2"/>
              </a:rPr>
              <a:t>큰 수들의 곱을 빠르게 진행할 수 있는 알고리즘</a:t>
            </a:r>
            <a:endParaRPr lang="en-US" altLang="ko-KR" sz="2400" dirty="0" smtClean="0">
              <a:sym typeface="Wingdings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428" y="2541720"/>
            <a:ext cx="9825925" cy="3703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dirty="0" smtClean="0"/>
              <a:t> = x</a:t>
            </a:r>
            <a:r>
              <a:rPr lang="en-US" altLang="ko-KR" sz="3200" baseline="-25000" dirty="0" smtClean="0"/>
              <a:t>1</a:t>
            </a:r>
            <a:r>
              <a:rPr lang="en-US" altLang="ko-KR" sz="3200" dirty="0" smtClean="0"/>
              <a:t>B</a:t>
            </a:r>
            <a:r>
              <a:rPr lang="en-US" altLang="ko-KR" sz="3200" baseline="30000" dirty="0" smtClean="0"/>
              <a:t>m</a:t>
            </a:r>
            <a:r>
              <a:rPr lang="en-US" altLang="ko-KR" sz="3200" dirty="0" smtClean="0"/>
              <a:t>+x</a:t>
            </a:r>
            <a:r>
              <a:rPr lang="en-US" altLang="ko-KR" sz="3200" baseline="-25000" dirty="0" smtClean="0"/>
              <a:t>0</a:t>
            </a:r>
            <a:br>
              <a:rPr lang="en-US" altLang="ko-KR" sz="3200" baseline="-25000" dirty="0" smtClean="0"/>
            </a:br>
            <a:r>
              <a:rPr lang="en-US" altLang="ko-KR" sz="3200" dirty="0" smtClean="0"/>
              <a:t>y </a:t>
            </a:r>
            <a:r>
              <a:rPr lang="en-US" altLang="ko-KR" sz="3200" dirty="0"/>
              <a:t>= </a:t>
            </a:r>
            <a:r>
              <a:rPr lang="en-US" altLang="ko-KR" sz="3200" dirty="0" smtClean="0"/>
              <a:t>y</a:t>
            </a:r>
            <a:r>
              <a:rPr lang="en-US" altLang="ko-KR" sz="3200" baseline="-25000" dirty="0" smtClean="0"/>
              <a:t>1</a:t>
            </a:r>
            <a:r>
              <a:rPr lang="en-US" altLang="ko-KR" sz="3200" dirty="0" smtClean="0"/>
              <a:t>B</a:t>
            </a:r>
            <a:r>
              <a:rPr lang="en-US" altLang="ko-KR" sz="3200" baseline="30000" dirty="0" smtClean="0"/>
              <a:t>m</a:t>
            </a:r>
            <a:r>
              <a:rPr lang="en-US" altLang="ko-KR" sz="3200" dirty="0" smtClean="0"/>
              <a:t>+y</a:t>
            </a:r>
            <a:r>
              <a:rPr lang="en-US" altLang="ko-KR" sz="3200" baseline="-25000" dirty="0" smtClean="0"/>
              <a:t>0</a:t>
            </a:r>
            <a:br>
              <a:rPr lang="en-US" altLang="ko-KR" sz="3200" baseline="-25000" dirty="0" smtClean="0"/>
            </a:br>
            <a:r>
              <a:rPr lang="en-US" altLang="ko-KR" sz="3200" baseline="-25000" dirty="0" smtClean="0"/>
              <a:t/>
            </a:r>
            <a:br>
              <a:rPr lang="en-US" altLang="ko-KR" sz="3200" baseline="-25000" dirty="0" smtClean="0"/>
            </a:br>
            <a:r>
              <a:rPr lang="en-US" altLang="ko-KR" sz="3200" dirty="0" smtClean="0"/>
              <a:t>z</a:t>
            </a:r>
            <a:r>
              <a:rPr lang="en-US" altLang="ko-KR" sz="3200" baseline="-25000" dirty="0" smtClean="0"/>
              <a:t>2</a:t>
            </a:r>
            <a:r>
              <a:rPr lang="en-US" altLang="ko-KR" sz="3200" dirty="0" smtClean="0"/>
              <a:t> = x</a:t>
            </a:r>
            <a:r>
              <a:rPr lang="en-US" altLang="ko-KR" sz="3200" baseline="-25000" dirty="0" smtClean="0"/>
              <a:t>1</a:t>
            </a:r>
            <a:r>
              <a:rPr lang="en-US" altLang="ko-KR" sz="3200" dirty="0" smtClean="0"/>
              <a:t>y</a:t>
            </a:r>
            <a:r>
              <a:rPr lang="en-US" altLang="ko-KR" sz="3200" baseline="-25000" dirty="0" smtClean="0"/>
              <a:t>1</a:t>
            </a:r>
            <a:br>
              <a:rPr lang="en-US" altLang="ko-KR" sz="3200" baseline="-25000" dirty="0" smtClean="0"/>
            </a:br>
            <a:r>
              <a:rPr lang="en-US" altLang="ko-KR" sz="3200" dirty="0" smtClean="0"/>
              <a:t>z</a:t>
            </a:r>
            <a:r>
              <a:rPr lang="en-US" altLang="ko-KR" sz="3200" baseline="-25000" dirty="0" smtClean="0"/>
              <a:t>1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= </a:t>
            </a:r>
            <a:r>
              <a:rPr lang="en-US" altLang="ko-KR" sz="3200" dirty="0" smtClean="0"/>
              <a:t>x</a:t>
            </a:r>
            <a:r>
              <a:rPr lang="en-US" altLang="ko-KR" sz="3200" baseline="-25000" dirty="0" smtClean="0"/>
              <a:t>1</a:t>
            </a:r>
            <a:r>
              <a:rPr lang="en-US" altLang="ko-KR" sz="3200" dirty="0" smtClean="0"/>
              <a:t>y</a:t>
            </a:r>
            <a:r>
              <a:rPr lang="en-US" altLang="ko-KR" sz="3200" baseline="-25000" dirty="0" smtClean="0"/>
              <a:t>0 </a:t>
            </a:r>
            <a:r>
              <a:rPr lang="en-US" altLang="ko-KR" sz="3200" dirty="0" smtClean="0"/>
              <a:t>+</a:t>
            </a:r>
            <a:r>
              <a:rPr lang="en-US" altLang="ko-KR" sz="3200" baseline="-25000" dirty="0" smtClean="0"/>
              <a:t> </a:t>
            </a:r>
            <a:r>
              <a:rPr lang="en-US" altLang="ko-KR" sz="3200" dirty="0" smtClean="0"/>
              <a:t>x</a:t>
            </a:r>
            <a:r>
              <a:rPr lang="en-US" altLang="ko-KR" sz="3200" baseline="-25000" dirty="0" smtClean="0"/>
              <a:t>0</a:t>
            </a:r>
            <a:r>
              <a:rPr lang="en-US" altLang="ko-KR" sz="3200" dirty="0" smtClean="0"/>
              <a:t>y</a:t>
            </a:r>
            <a:r>
              <a:rPr lang="en-US" altLang="ko-KR" sz="3200" baseline="-25000" dirty="0"/>
              <a:t>1</a:t>
            </a:r>
            <a:r>
              <a:rPr lang="en-US" altLang="ko-KR" sz="3200" baseline="-25000" dirty="0" smtClean="0"/>
              <a:t/>
            </a:r>
            <a:br>
              <a:rPr lang="en-US" altLang="ko-KR" sz="3200" baseline="-25000" dirty="0" smtClean="0"/>
            </a:br>
            <a:r>
              <a:rPr lang="en-US" altLang="ko-KR" sz="3200" dirty="0" smtClean="0"/>
              <a:t>z</a:t>
            </a:r>
            <a:r>
              <a:rPr lang="en-US" altLang="ko-KR" sz="3200" baseline="-25000" dirty="0" smtClean="0"/>
              <a:t>0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= </a:t>
            </a:r>
            <a:r>
              <a:rPr lang="en-US" altLang="ko-KR" sz="3200" dirty="0" smtClean="0"/>
              <a:t>x</a:t>
            </a:r>
            <a:r>
              <a:rPr lang="en-US" altLang="ko-KR" sz="3200" baseline="-25000" dirty="0" smtClean="0"/>
              <a:t>0</a:t>
            </a:r>
            <a:r>
              <a:rPr lang="en-US" altLang="ko-KR" sz="3200" dirty="0" smtClean="0"/>
              <a:t>y</a:t>
            </a:r>
            <a:r>
              <a:rPr lang="en-US" altLang="ko-KR" sz="3200" baseline="-25000" dirty="0" smtClean="0"/>
              <a:t>0</a:t>
            </a:r>
            <a:br>
              <a:rPr lang="en-US" altLang="ko-KR" sz="3200" baseline="-25000" dirty="0" smtClean="0"/>
            </a:br>
            <a:r>
              <a:rPr lang="en-US" altLang="ko-KR" sz="3200" baseline="-25000" dirty="0" smtClean="0"/>
              <a:t/>
            </a:r>
            <a:br>
              <a:rPr lang="en-US" altLang="ko-KR" sz="3200" baseline="-25000" dirty="0" smtClean="0"/>
            </a:br>
            <a:r>
              <a:rPr lang="en-US" altLang="ko-KR" sz="3200" dirty="0" err="1" smtClean="0"/>
              <a:t>xy</a:t>
            </a:r>
            <a:r>
              <a:rPr lang="en-US" altLang="ko-KR" sz="3200" dirty="0" smtClean="0"/>
              <a:t> = (x</a:t>
            </a:r>
            <a:r>
              <a:rPr lang="en-US" altLang="ko-KR" sz="3200" baseline="-25000" dirty="0" smtClean="0"/>
              <a:t>1</a:t>
            </a:r>
            <a:r>
              <a:rPr lang="en-US" altLang="ko-KR" sz="3200" dirty="0" smtClean="0"/>
              <a:t>B</a:t>
            </a:r>
            <a:r>
              <a:rPr lang="en-US" altLang="ko-KR" sz="3200" baseline="30000" dirty="0" smtClean="0"/>
              <a:t>m</a:t>
            </a:r>
            <a:r>
              <a:rPr lang="en-US" altLang="ko-KR" sz="3200" dirty="0" smtClean="0"/>
              <a:t>+x</a:t>
            </a:r>
            <a:r>
              <a:rPr lang="en-US" altLang="ko-KR" sz="3200" baseline="-25000" dirty="0" smtClean="0"/>
              <a:t>0</a:t>
            </a:r>
            <a:r>
              <a:rPr lang="en-US" altLang="ko-KR" sz="3200" dirty="0" smtClean="0"/>
              <a:t>)(</a:t>
            </a:r>
            <a:r>
              <a:rPr lang="en-US" altLang="ko-KR" sz="3200" dirty="0"/>
              <a:t>y</a:t>
            </a:r>
            <a:r>
              <a:rPr lang="en-US" altLang="ko-KR" sz="3200" baseline="-25000" dirty="0"/>
              <a:t>1</a:t>
            </a:r>
            <a:r>
              <a:rPr lang="en-US" altLang="ko-KR" sz="3200" dirty="0"/>
              <a:t>B</a:t>
            </a:r>
            <a:r>
              <a:rPr lang="en-US" altLang="ko-KR" sz="3200" baseline="30000" dirty="0"/>
              <a:t>m</a:t>
            </a:r>
            <a:r>
              <a:rPr lang="en-US" altLang="ko-KR" sz="3200" dirty="0"/>
              <a:t>+y</a:t>
            </a:r>
            <a:r>
              <a:rPr lang="en-US" altLang="ko-KR" sz="3200" baseline="-25000" dirty="0"/>
              <a:t>0</a:t>
            </a:r>
            <a:r>
              <a:rPr lang="en-US" altLang="ko-KR" sz="3200" dirty="0" smtClean="0"/>
              <a:t>) = z</a:t>
            </a:r>
            <a:r>
              <a:rPr lang="en-US" altLang="ko-KR" sz="3200" baseline="-25000" dirty="0" smtClean="0"/>
              <a:t>2</a:t>
            </a:r>
            <a:r>
              <a:rPr lang="en-US" altLang="ko-KR" sz="3200" dirty="0" smtClean="0"/>
              <a:t>B</a:t>
            </a:r>
            <a:r>
              <a:rPr lang="en-US" altLang="ko-KR" sz="3200" baseline="30000" dirty="0" smtClean="0"/>
              <a:t>2m</a:t>
            </a:r>
            <a:r>
              <a:rPr lang="en-US" altLang="ko-KR" sz="3200" dirty="0" smtClean="0"/>
              <a:t> + z</a:t>
            </a:r>
            <a:r>
              <a:rPr lang="en-US" altLang="ko-KR" sz="3200" baseline="-25000" dirty="0" smtClean="0"/>
              <a:t>1</a:t>
            </a:r>
            <a:r>
              <a:rPr lang="en-US" altLang="ko-KR" sz="3200" dirty="0" smtClean="0"/>
              <a:t>B</a:t>
            </a:r>
            <a:r>
              <a:rPr lang="en-US" altLang="ko-KR" sz="3200" baseline="30000" dirty="0" smtClean="0"/>
              <a:t>m</a:t>
            </a:r>
            <a:r>
              <a:rPr lang="en-US" altLang="ko-KR" sz="3200" dirty="0" smtClean="0"/>
              <a:t>+z</a:t>
            </a:r>
            <a:r>
              <a:rPr lang="en-US" altLang="ko-KR" sz="3200" baseline="-25000" dirty="0" smtClean="0"/>
              <a:t>0</a:t>
            </a:r>
            <a:endParaRPr lang="ko-KR" altLang="en-US" sz="3200" baseline="-250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1552252" y="4409007"/>
            <a:ext cx="7337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1552252" y="5399607"/>
            <a:ext cx="7337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552252" y="4904307"/>
            <a:ext cx="7337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2628577" y="4904307"/>
            <a:ext cx="7337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857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Karatsuba</a:t>
            </a:r>
            <a:r>
              <a:rPr lang="en-US" altLang="ko-KR" dirty="0"/>
              <a:t> Algorithm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6428" y="1380578"/>
            <a:ext cx="11525572" cy="386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x</a:t>
            </a:r>
            <a:r>
              <a:rPr lang="en-US" altLang="ko-KR" sz="3200" dirty="0" smtClean="0"/>
              <a:t> = x</a:t>
            </a:r>
            <a:r>
              <a:rPr lang="en-US" altLang="ko-KR" sz="3200" baseline="-25000" dirty="0" smtClean="0"/>
              <a:t>1</a:t>
            </a:r>
            <a:r>
              <a:rPr lang="en-US" altLang="ko-KR" sz="3200" dirty="0" smtClean="0"/>
              <a:t>B</a:t>
            </a:r>
            <a:r>
              <a:rPr lang="en-US" altLang="ko-KR" sz="3200" baseline="30000" dirty="0" smtClean="0"/>
              <a:t>m</a:t>
            </a:r>
            <a:r>
              <a:rPr lang="en-US" altLang="ko-KR" sz="3200" dirty="0" smtClean="0"/>
              <a:t>+x</a:t>
            </a:r>
            <a:r>
              <a:rPr lang="en-US" altLang="ko-KR" sz="3200" baseline="-25000" dirty="0" smtClean="0"/>
              <a:t>0</a:t>
            </a:r>
            <a:br>
              <a:rPr lang="en-US" altLang="ko-KR" sz="3200" baseline="-25000" dirty="0" smtClean="0"/>
            </a:br>
            <a:r>
              <a:rPr lang="en-US" altLang="ko-KR" sz="3200" dirty="0" smtClean="0"/>
              <a:t>y </a:t>
            </a:r>
            <a:r>
              <a:rPr lang="en-US" altLang="ko-KR" sz="3200" dirty="0"/>
              <a:t>= </a:t>
            </a:r>
            <a:r>
              <a:rPr lang="en-US" altLang="ko-KR" sz="3200" dirty="0" smtClean="0"/>
              <a:t>y</a:t>
            </a:r>
            <a:r>
              <a:rPr lang="en-US" altLang="ko-KR" sz="3200" baseline="-25000" dirty="0" smtClean="0"/>
              <a:t>1</a:t>
            </a:r>
            <a:r>
              <a:rPr lang="en-US" altLang="ko-KR" sz="3200" dirty="0" smtClean="0"/>
              <a:t>B</a:t>
            </a:r>
            <a:r>
              <a:rPr lang="en-US" altLang="ko-KR" sz="3200" baseline="30000" dirty="0" smtClean="0"/>
              <a:t>m</a:t>
            </a:r>
            <a:r>
              <a:rPr lang="en-US" altLang="ko-KR" sz="3200" dirty="0" smtClean="0"/>
              <a:t>+y</a:t>
            </a:r>
            <a:r>
              <a:rPr lang="en-US" altLang="ko-KR" sz="3200" baseline="-25000" dirty="0" smtClean="0"/>
              <a:t>0</a:t>
            </a:r>
            <a:br>
              <a:rPr lang="en-US" altLang="ko-KR" sz="3200" baseline="-25000" dirty="0" smtClean="0"/>
            </a:br>
            <a:r>
              <a:rPr lang="en-US" altLang="ko-KR" sz="3200" baseline="-25000" dirty="0" smtClean="0"/>
              <a:t/>
            </a:r>
            <a:br>
              <a:rPr lang="en-US" altLang="ko-KR" sz="3200" baseline="-25000" dirty="0" smtClean="0"/>
            </a:br>
            <a:r>
              <a:rPr lang="en-US" altLang="ko-KR" sz="3200" dirty="0" smtClean="0"/>
              <a:t>z</a:t>
            </a:r>
            <a:r>
              <a:rPr lang="en-US" altLang="ko-KR" sz="3200" baseline="-25000" dirty="0" smtClean="0"/>
              <a:t>2</a:t>
            </a:r>
            <a:r>
              <a:rPr lang="en-US" altLang="ko-KR" sz="3200" dirty="0" smtClean="0"/>
              <a:t> = x</a:t>
            </a:r>
            <a:r>
              <a:rPr lang="en-US" altLang="ko-KR" sz="3200" baseline="-25000" dirty="0" smtClean="0"/>
              <a:t>1</a:t>
            </a:r>
            <a:r>
              <a:rPr lang="en-US" altLang="ko-KR" sz="3200" dirty="0" smtClean="0"/>
              <a:t>y</a:t>
            </a:r>
            <a:r>
              <a:rPr lang="en-US" altLang="ko-KR" sz="3200" baseline="-25000" dirty="0" smtClean="0"/>
              <a:t>1</a:t>
            </a:r>
            <a:br>
              <a:rPr lang="en-US" altLang="ko-KR" sz="3200" baseline="-25000" dirty="0" smtClean="0"/>
            </a:br>
            <a:r>
              <a:rPr lang="en-US" altLang="ko-KR" sz="3200" dirty="0" smtClean="0"/>
              <a:t>z</a:t>
            </a:r>
            <a:r>
              <a:rPr lang="en-US" altLang="ko-KR" sz="3200" baseline="-25000" dirty="0" smtClean="0"/>
              <a:t>0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= </a:t>
            </a:r>
            <a:r>
              <a:rPr lang="en-US" altLang="ko-KR" sz="3200" dirty="0" smtClean="0"/>
              <a:t>x</a:t>
            </a:r>
            <a:r>
              <a:rPr lang="en-US" altLang="ko-KR" sz="3200" baseline="-25000" dirty="0" smtClean="0"/>
              <a:t>0</a:t>
            </a:r>
            <a:r>
              <a:rPr lang="en-US" altLang="ko-KR" sz="3200" dirty="0" smtClean="0"/>
              <a:t>y</a:t>
            </a:r>
            <a:r>
              <a:rPr lang="en-US" altLang="ko-KR" sz="3200" baseline="-25000" dirty="0" smtClean="0"/>
              <a:t>0</a:t>
            </a:r>
            <a:br>
              <a:rPr lang="en-US" altLang="ko-KR" sz="3200" baseline="-25000" dirty="0" smtClean="0"/>
            </a:br>
            <a:r>
              <a:rPr lang="en-US" altLang="ko-KR" sz="3200" dirty="0"/>
              <a:t>z</a:t>
            </a:r>
            <a:r>
              <a:rPr lang="en-US" altLang="ko-KR" sz="3200" baseline="-25000" dirty="0"/>
              <a:t>1</a:t>
            </a:r>
            <a:r>
              <a:rPr lang="en-US" altLang="ko-KR" sz="3200" dirty="0"/>
              <a:t> = x</a:t>
            </a:r>
            <a:r>
              <a:rPr lang="en-US" altLang="ko-KR" sz="3200" baseline="-25000" dirty="0"/>
              <a:t>1</a:t>
            </a:r>
            <a:r>
              <a:rPr lang="en-US" altLang="ko-KR" sz="3200" dirty="0"/>
              <a:t>y</a:t>
            </a:r>
            <a:r>
              <a:rPr lang="en-US" altLang="ko-KR" sz="3200" baseline="-25000" dirty="0"/>
              <a:t>0 </a:t>
            </a:r>
            <a:r>
              <a:rPr lang="en-US" altLang="ko-KR" sz="3200" dirty="0"/>
              <a:t>+</a:t>
            </a:r>
            <a:r>
              <a:rPr lang="en-US" altLang="ko-KR" sz="3200" baseline="-25000" dirty="0"/>
              <a:t> </a:t>
            </a:r>
            <a:r>
              <a:rPr lang="en-US" altLang="ko-KR" sz="3200" dirty="0" smtClean="0"/>
              <a:t>x</a:t>
            </a:r>
            <a:r>
              <a:rPr lang="en-US" altLang="ko-KR" sz="3200" baseline="-25000" dirty="0" smtClean="0"/>
              <a:t>0</a:t>
            </a:r>
            <a:r>
              <a:rPr lang="en-US" altLang="ko-KR" sz="3200" dirty="0" smtClean="0"/>
              <a:t>y</a:t>
            </a:r>
            <a:r>
              <a:rPr lang="en-US" altLang="ko-KR" sz="3200" baseline="-25000" dirty="0" smtClean="0"/>
              <a:t>1</a:t>
            </a:r>
            <a:br>
              <a:rPr lang="en-US" altLang="ko-KR" sz="3200" baseline="-25000" dirty="0" smtClean="0"/>
            </a:br>
            <a:r>
              <a:rPr lang="en-US" altLang="ko-KR" sz="3200" baseline="-25000" dirty="0" smtClean="0"/>
              <a:t>      </a:t>
            </a:r>
            <a:r>
              <a:rPr lang="en-US" altLang="ko-KR" sz="3200" dirty="0" smtClean="0"/>
              <a:t>= (x</a:t>
            </a:r>
            <a:r>
              <a:rPr lang="en-US" altLang="ko-KR" sz="3200" baseline="-25000" dirty="0" smtClean="0"/>
              <a:t>1</a:t>
            </a:r>
            <a:r>
              <a:rPr lang="en-US" altLang="ko-KR" sz="3200" dirty="0" smtClean="0"/>
              <a:t>y</a:t>
            </a:r>
            <a:r>
              <a:rPr lang="en-US" altLang="ko-KR" sz="3200" baseline="-25000" dirty="0" smtClean="0"/>
              <a:t>1 </a:t>
            </a:r>
            <a:r>
              <a:rPr lang="en-US" altLang="ko-KR" sz="3200" dirty="0"/>
              <a:t>+</a:t>
            </a:r>
            <a:r>
              <a:rPr lang="en-US" altLang="ko-KR" sz="3200" baseline="-25000" dirty="0"/>
              <a:t> </a:t>
            </a:r>
            <a:r>
              <a:rPr lang="en-US" altLang="ko-KR" sz="3200" dirty="0" smtClean="0"/>
              <a:t>x</a:t>
            </a:r>
            <a:r>
              <a:rPr lang="en-US" altLang="ko-KR" sz="3200" baseline="-25000" dirty="0" smtClean="0"/>
              <a:t>1</a:t>
            </a:r>
            <a:r>
              <a:rPr lang="en-US" altLang="ko-KR" sz="3200" dirty="0" smtClean="0"/>
              <a:t>y</a:t>
            </a:r>
            <a:r>
              <a:rPr lang="en-US" altLang="ko-KR" sz="3200" baseline="-25000" dirty="0"/>
              <a:t>0</a:t>
            </a:r>
            <a:r>
              <a:rPr lang="en-US" altLang="ko-KR" sz="3200" baseline="-25000" dirty="0" smtClean="0"/>
              <a:t>+</a:t>
            </a:r>
            <a:r>
              <a:rPr lang="en-US" altLang="ko-KR" sz="3200" dirty="0" smtClean="0"/>
              <a:t> x</a:t>
            </a:r>
            <a:r>
              <a:rPr lang="en-US" altLang="ko-KR" sz="3200" baseline="-25000" dirty="0" smtClean="0"/>
              <a:t>0</a:t>
            </a:r>
            <a:r>
              <a:rPr lang="en-US" altLang="ko-KR" sz="3200" dirty="0" smtClean="0"/>
              <a:t>y</a:t>
            </a:r>
            <a:r>
              <a:rPr lang="en-US" altLang="ko-KR" sz="3200" baseline="-25000" dirty="0"/>
              <a:t>1</a:t>
            </a:r>
            <a:r>
              <a:rPr lang="en-US" altLang="ko-KR" sz="3200" baseline="-25000" dirty="0" smtClean="0"/>
              <a:t> </a:t>
            </a:r>
            <a:r>
              <a:rPr lang="en-US" altLang="ko-KR" sz="3200" dirty="0"/>
              <a:t>+</a:t>
            </a:r>
            <a:r>
              <a:rPr lang="en-US" altLang="ko-KR" sz="3200" baseline="-25000" dirty="0"/>
              <a:t> </a:t>
            </a:r>
            <a:r>
              <a:rPr lang="en-US" altLang="ko-KR" sz="3200" dirty="0" smtClean="0"/>
              <a:t>x</a:t>
            </a:r>
            <a:r>
              <a:rPr lang="en-US" altLang="ko-KR" sz="3200" baseline="-25000" dirty="0" smtClean="0"/>
              <a:t>0</a:t>
            </a:r>
            <a:r>
              <a:rPr lang="en-US" altLang="ko-KR" sz="3200" dirty="0" smtClean="0"/>
              <a:t>y</a:t>
            </a:r>
            <a:r>
              <a:rPr lang="en-US" altLang="ko-KR" sz="3200" baseline="-25000" dirty="0" smtClean="0"/>
              <a:t>0</a:t>
            </a:r>
            <a:r>
              <a:rPr lang="en-US" altLang="ko-KR" sz="3200" dirty="0" smtClean="0"/>
              <a:t>)-</a:t>
            </a:r>
            <a:r>
              <a:rPr lang="en-US" altLang="ko-KR" sz="3200" dirty="0"/>
              <a:t> </a:t>
            </a:r>
            <a:r>
              <a:rPr lang="en-US" altLang="ko-KR" sz="3200" dirty="0" smtClean="0"/>
              <a:t>x</a:t>
            </a:r>
            <a:r>
              <a:rPr lang="en-US" altLang="ko-KR" sz="3200" baseline="-25000" dirty="0" smtClean="0"/>
              <a:t>1</a:t>
            </a:r>
            <a:r>
              <a:rPr lang="en-US" altLang="ko-KR" sz="3200" dirty="0" smtClean="0"/>
              <a:t>y</a:t>
            </a:r>
            <a:r>
              <a:rPr lang="en-US" altLang="ko-KR" sz="3200" baseline="-25000" dirty="0" smtClean="0"/>
              <a:t>1 </a:t>
            </a:r>
            <a:r>
              <a:rPr lang="en-US" altLang="ko-KR" sz="3200" dirty="0"/>
              <a:t>+</a:t>
            </a:r>
            <a:r>
              <a:rPr lang="en-US" altLang="ko-KR" sz="3200" baseline="-25000" dirty="0"/>
              <a:t> </a:t>
            </a:r>
            <a:r>
              <a:rPr lang="en-US" altLang="ko-KR" sz="3200" dirty="0" smtClean="0"/>
              <a:t>x</a:t>
            </a:r>
            <a:r>
              <a:rPr lang="en-US" altLang="ko-KR" sz="3200" baseline="-25000" dirty="0" smtClean="0"/>
              <a:t>0</a:t>
            </a:r>
            <a:r>
              <a:rPr lang="en-US" altLang="ko-KR" sz="3200" dirty="0" smtClean="0"/>
              <a:t>y</a:t>
            </a:r>
            <a:r>
              <a:rPr lang="en-US" altLang="ko-KR" sz="3200" baseline="-25000" dirty="0" smtClean="0"/>
              <a:t>0</a:t>
            </a:r>
            <a:br>
              <a:rPr lang="en-US" altLang="ko-KR" sz="3200" baseline="-25000" dirty="0" smtClean="0"/>
            </a:br>
            <a:r>
              <a:rPr lang="en-US" altLang="ko-KR" sz="3200" baseline="-25000" dirty="0" smtClean="0"/>
              <a:t>      </a:t>
            </a:r>
            <a:r>
              <a:rPr lang="en-US" altLang="ko-KR" sz="3200" dirty="0" smtClean="0"/>
              <a:t>= (x</a:t>
            </a:r>
            <a:r>
              <a:rPr lang="en-US" altLang="ko-KR" sz="3200" baseline="-25000" dirty="0" smtClean="0"/>
              <a:t>1</a:t>
            </a:r>
            <a:r>
              <a:rPr lang="en-US" altLang="ko-KR" sz="3200" dirty="0" smtClean="0"/>
              <a:t>+</a:t>
            </a:r>
            <a:r>
              <a:rPr lang="en-US" altLang="ko-KR" sz="3200" baseline="-25000" dirty="0" smtClean="0"/>
              <a:t> </a:t>
            </a:r>
            <a:r>
              <a:rPr lang="en-US" altLang="ko-KR" sz="3200" dirty="0" smtClean="0"/>
              <a:t>x</a:t>
            </a:r>
            <a:r>
              <a:rPr lang="en-US" altLang="ko-KR" sz="3200" baseline="-25000" dirty="0" smtClean="0"/>
              <a:t>0</a:t>
            </a:r>
            <a:r>
              <a:rPr lang="en-US" altLang="ko-KR" sz="3200" dirty="0" smtClean="0"/>
              <a:t>)(y</a:t>
            </a:r>
            <a:r>
              <a:rPr lang="en-US" altLang="ko-KR" sz="3200" baseline="-25000" dirty="0" smtClean="0"/>
              <a:t>1 </a:t>
            </a:r>
            <a:r>
              <a:rPr lang="en-US" altLang="ko-KR" sz="3200" dirty="0"/>
              <a:t>+</a:t>
            </a:r>
            <a:r>
              <a:rPr lang="en-US" altLang="ko-KR" sz="3200" baseline="-25000" dirty="0"/>
              <a:t> </a:t>
            </a:r>
            <a:r>
              <a:rPr lang="en-US" altLang="ko-KR" sz="3200" dirty="0" smtClean="0"/>
              <a:t>y</a:t>
            </a:r>
            <a:r>
              <a:rPr lang="en-US" altLang="ko-KR" sz="3200" baseline="-25000" dirty="0"/>
              <a:t>0</a:t>
            </a:r>
            <a:r>
              <a:rPr lang="en-US" altLang="ko-KR" sz="3200" dirty="0" smtClean="0"/>
              <a:t>) </a:t>
            </a:r>
            <a:r>
              <a:rPr lang="en-US" altLang="ko-KR" sz="3200" dirty="0"/>
              <a:t>-</a:t>
            </a:r>
            <a:r>
              <a:rPr lang="en-US" altLang="ko-KR" sz="3200" dirty="0" smtClean="0"/>
              <a:t> z</a:t>
            </a:r>
            <a:r>
              <a:rPr lang="en-US" altLang="ko-KR" sz="3200" baseline="-25000" dirty="0" smtClean="0"/>
              <a:t>2 </a:t>
            </a:r>
            <a:r>
              <a:rPr lang="en-US" altLang="ko-KR" sz="3200" dirty="0" smtClean="0"/>
              <a:t>- z</a:t>
            </a:r>
            <a:r>
              <a:rPr lang="en-US" altLang="ko-KR" sz="3200" baseline="-25000" dirty="0" smtClean="0"/>
              <a:t>0</a:t>
            </a:r>
            <a:endParaRPr lang="ko-KR" altLang="en-US" sz="3200" baseline="-25000" dirty="0"/>
          </a:p>
        </p:txBody>
      </p:sp>
      <p:cxnSp>
        <p:nvCxnSpPr>
          <p:cNvPr id="11" name="직선 연결선 10"/>
          <p:cNvCxnSpPr/>
          <p:nvPr/>
        </p:nvCxnSpPr>
        <p:spPr>
          <a:xfrm>
            <a:off x="1552252" y="3314440"/>
            <a:ext cx="7337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1552252" y="3755864"/>
            <a:ext cx="7337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552252" y="5248303"/>
            <a:ext cx="272946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1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 Efficient Multiplication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79" y="2800349"/>
            <a:ext cx="3641942" cy="1610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764" y="2525486"/>
            <a:ext cx="3398456" cy="1773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8760" y="3245617"/>
            <a:ext cx="2723696" cy="1052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39980" y="442572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 smtClean="0"/>
              <a:t>xor</a:t>
            </a:r>
            <a:endParaRPr lang="ko-KR" alt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46780" y="4425723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AND</a:t>
            </a:r>
            <a:endParaRPr lang="ko-KR" alt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428206" y="4425723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INDEX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316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 Efficient Multiplication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Addition </a:t>
            </a:r>
            <a:r>
              <a:rPr lang="en-US" altLang="ko-KR" sz="2400" dirty="0" smtClean="0">
                <a:sym typeface="Wingdings" pitchFamily="2" charset="2"/>
              </a:rPr>
              <a:t> CNOT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- </a:t>
            </a:r>
            <a:r>
              <a:rPr lang="ko-KR" altLang="en-US" sz="2000" dirty="0" smtClean="0">
                <a:sym typeface="Wingdings" pitchFamily="2" charset="2"/>
              </a:rPr>
              <a:t>차수가 </a:t>
            </a:r>
            <a:r>
              <a:rPr lang="en-US" altLang="ko-KR" sz="2000" dirty="0" smtClean="0">
                <a:sym typeface="Wingdings" pitchFamily="2" charset="2"/>
              </a:rPr>
              <a:t>n</a:t>
            </a:r>
            <a:r>
              <a:rPr lang="ko-KR" altLang="en-US" sz="2000" dirty="0" smtClean="0">
                <a:sym typeface="Wingdings" pitchFamily="2" charset="2"/>
              </a:rPr>
              <a:t>인 다항식간의 덧셈은 </a:t>
            </a:r>
            <a:r>
              <a:rPr lang="en-US" altLang="ko-KR" sz="2000" dirty="0" smtClean="0">
                <a:sym typeface="Wingdings" pitchFamily="2" charset="2"/>
              </a:rPr>
              <a:t>n+1</a:t>
            </a:r>
            <a:r>
              <a:rPr lang="ko-KR" altLang="en-US" sz="2000" dirty="0" smtClean="0">
                <a:sym typeface="Wingdings" pitchFamily="2" charset="2"/>
              </a:rPr>
              <a:t>개의 </a:t>
            </a:r>
            <a:r>
              <a:rPr lang="en-US" altLang="ko-KR" sz="2000" dirty="0" smtClean="0">
                <a:sym typeface="Wingdings" pitchFamily="2" charset="2"/>
              </a:rPr>
              <a:t>CNOT </a:t>
            </a:r>
            <a:r>
              <a:rPr lang="ko-KR" altLang="en-US" sz="2000" dirty="0" smtClean="0">
                <a:sym typeface="Wingdings" pitchFamily="2" charset="2"/>
              </a:rPr>
              <a:t>사용</a:t>
            </a:r>
            <a:r>
              <a:rPr lang="en-US" altLang="ko-KR" sz="2000" dirty="0" smtClean="0">
                <a:sym typeface="Wingdings" pitchFamily="2" charset="2"/>
              </a:rPr>
              <a:t/>
            </a:r>
            <a:br>
              <a:rPr lang="en-US" altLang="ko-KR" sz="20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- </a:t>
            </a:r>
            <a:r>
              <a:rPr lang="ko-KR" altLang="en-US" sz="2000" dirty="0" smtClean="0">
                <a:sym typeface="Wingdings" pitchFamily="2" charset="2"/>
              </a:rPr>
              <a:t>결과가 </a:t>
            </a:r>
            <a:r>
              <a:rPr lang="en-US" altLang="ko-KR" sz="2000" dirty="0" smtClean="0">
                <a:sym typeface="Wingdings" pitchFamily="2" charset="2"/>
              </a:rPr>
              <a:t>input </a:t>
            </a:r>
            <a:r>
              <a:rPr lang="ko-KR" altLang="en-US" sz="2000" dirty="0" smtClean="0">
                <a:sym typeface="Wingdings" pitchFamily="2" charset="2"/>
              </a:rPr>
              <a:t>자리를 대신해서 들어감</a:t>
            </a:r>
            <a:endParaRPr lang="ko-KR" altLang="en-US" sz="2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829356" y="3309253"/>
            <a:ext cx="3350035" cy="1569660"/>
            <a:chOff x="1413928" y="3643085"/>
            <a:chExt cx="3350035" cy="1569660"/>
          </a:xfrm>
        </p:grpSpPr>
        <p:grpSp>
          <p:nvGrpSpPr>
            <p:cNvPr id="9" name="그룹 8"/>
            <p:cNvGrpSpPr/>
            <p:nvPr/>
          </p:nvGrpSpPr>
          <p:grpSpPr>
            <a:xfrm>
              <a:off x="1930399" y="3938055"/>
              <a:ext cx="2229709" cy="1110345"/>
              <a:chOff x="1422398" y="3788228"/>
              <a:chExt cx="6023431" cy="1110345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1422400" y="3788228"/>
                <a:ext cx="60234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>
                <a:off x="1422399" y="4158343"/>
                <a:ext cx="60234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1422400" y="4535715"/>
                <a:ext cx="60234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1422398" y="4898573"/>
                <a:ext cx="60234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1413928" y="3643085"/>
              <a:ext cx="452368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/>
                <a:t>x</a:t>
              </a:r>
              <a:r>
                <a:rPr lang="en-US" altLang="ko-KR" sz="2400" baseline="-25000" dirty="0" smtClean="0"/>
                <a:t>0</a:t>
              </a:r>
            </a:p>
            <a:p>
              <a:pPr algn="ctr"/>
              <a:r>
                <a:rPr lang="en-US" altLang="ko-KR" sz="2400" dirty="0" smtClean="0"/>
                <a:t>x</a:t>
              </a:r>
              <a:r>
                <a:rPr lang="en-US" altLang="ko-KR" sz="2400" baseline="-25000" dirty="0" smtClean="0"/>
                <a:t>1</a:t>
              </a:r>
              <a:endParaRPr lang="ko-KR" altLang="en-US" sz="2400" baseline="-25000" dirty="0" smtClean="0"/>
            </a:p>
            <a:p>
              <a:pPr algn="ctr"/>
              <a:r>
                <a:rPr lang="en-US" altLang="ko-KR" sz="2400" dirty="0" smtClean="0"/>
                <a:t>y</a:t>
              </a:r>
              <a:r>
                <a:rPr lang="en-US" altLang="ko-KR" sz="2400" baseline="-25000" dirty="0" smtClean="0"/>
                <a:t>0</a:t>
              </a:r>
              <a:endParaRPr lang="ko-KR" altLang="en-US" sz="2400" baseline="-25000" dirty="0" smtClean="0"/>
            </a:p>
            <a:p>
              <a:pPr algn="ctr"/>
              <a:r>
                <a:rPr lang="en-US" altLang="ko-KR" sz="2400" dirty="0" smtClean="0"/>
                <a:t>y</a:t>
              </a:r>
              <a:r>
                <a:rPr lang="en-US" altLang="ko-KR" sz="2400" baseline="-25000" dirty="0" smtClean="0"/>
                <a:t>1</a:t>
              </a:r>
              <a:endParaRPr lang="ko-KR" altLang="en-US" sz="2400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62892" y="3643085"/>
              <a:ext cx="40107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 smtClean="0"/>
                <a:t>r</a:t>
              </a:r>
              <a:r>
                <a:rPr lang="en-US" altLang="ko-KR" sz="2400" baseline="-25000" dirty="0" smtClean="0"/>
                <a:t>0</a:t>
              </a:r>
            </a:p>
            <a:p>
              <a:pPr algn="ctr"/>
              <a:r>
                <a:rPr lang="en-US" altLang="ko-KR" sz="2400" dirty="0" smtClean="0"/>
                <a:t>r</a:t>
              </a:r>
              <a:r>
                <a:rPr lang="en-US" altLang="ko-KR" sz="2400" baseline="-25000" dirty="0" smtClean="0"/>
                <a:t>1</a:t>
              </a:r>
              <a:endParaRPr lang="ko-KR" altLang="en-US" sz="2400" baseline="-25000" dirty="0" smtClean="0"/>
            </a:p>
            <a:p>
              <a:pPr algn="ctr"/>
              <a:r>
                <a:rPr lang="en-US" altLang="ko-KR" sz="2400" dirty="0" smtClean="0"/>
                <a:t>r</a:t>
              </a:r>
              <a:r>
                <a:rPr lang="en-US" altLang="ko-KR" sz="2400" baseline="-25000" dirty="0" smtClean="0"/>
                <a:t>0</a:t>
              </a:r>
              <a:endParaRPr lang="ko-KR" altLang="en-US" sz="2400" baseline="-25000" dirty="0" smtClean="0"/>
            </a:p>
            <a:p>
              <a:pPr algn="ctr"/>
              <a:r>
                <a:rPr lang="en-US" altLang="ko-KR" sz="2400" dirty="0" smtClean="0"/>
                <a:t>r</a:t>
              </a:r>
              <a:r>
                <a:rPr lang="en-US" altLang="ko-KR" sz="2400" baseline="-25000" dirty="0" smtClean="0"/>
                <a:t>1</a:t>
              </a:r>
              <a:endParaRPr lang="ko-KR" altLang="en-US" sz="2400" baseline="-25000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162629" y="3782026"/>
              <a:ext cx="312057" cy="312057"/>
              <a:chOff x="7199086" y="4151086"/>
              <a:chExt cx="624114" cy="624114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7199086" y="4151086"/>
                <a:ext cx="624114" cy="624114"/>
                <a:chOff x="7199086" y="4151086"/>
                <a:chExt cx="624114" cy="624114"/>
              </a:xfrm>
            </p:grpSpPr>
            <p:sp>
              <p:nvSpPr>
                <p:cNvPr id="12" name="타원 11"/>
                <p:cNvSpPr/>
                <p:nvPr/>
              </p:nvSpPr>
              <p:spPr>
                <a:xfrm>
                  <a:off x="7199086" y="4151086"/>
                  <a:ext cx="624114" cy="6241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" name="직선 연결선 13"/>
                <p:cNvCxnSpPr>
                  <a:stCxn id="12" idx="0"/>
                  <a:endCxn id="12" idx="4"/>
                </p:cNvCxnSpPr>
                <p:nvPr/>
              </p:nvCxnSpPr>
              <p:spPr>
                <a:xfrm>
                  <a:off x="7511143" y="4151086"/>
                  <a:ext cx="0" cy="62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직선 연결선 15"/>
              <p:cNvCxnSpPr>
                <a:stCxn id="12" idx="6"/>
                <a:endCxn id="12" idx="2"/>
              </p:cNvCxnSpPr>
              <p:nvPr/>
            </p:nvCxnSpPr>
            <p:spPr>
              <a:xfrm flipH="1">
                <a:off x="7199086" y="4463143"/>
                <a:ext cx="6241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2627086" y="4152141"/>
              <a:ext cx="312057" cy="312057"/>
              <a:chOff x="7199086" y="4151086"/>
              <a:chExt cx="624114" cy="624114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7199086" y="4151086"/>
                <a:ext cx="624114" cy="624114"/>
                <a:chOff x="7199086" y="4151086"/>
                <a:chExt cx="624114" cy="624114"/>
              </a:xfrm>
            </p:grpSpPr>
            <p:sp>
              <p:nvSpPr>
                <p:cNvPr id="23" name="타원 22"/>
                <p:cNvSpPr/>
                <p:nvPr/>
              </p:nvSpPr>
              <p:spPr>
                <a:xfrm>
                  <a:off x="7199086" y="4151086"/>
                  <a:ext cx="624114" cy="6241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" name="직선 연결선 23"/>
                <p:cNvCxnSpPr>
                  <a:stCxn id="23" idx="0"/>
                  <a:endCxn id="23" idx="4"/>
                </p:cNvCxnSpPr>
                <p:nvPr/>
              </p:nvCxnSpPr>
              <p:spPr>
                <a:xfrm>
                  <a:off x="7511143" y="4151086"/>
                  <a:ext cx="0" cy="62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직선 연결선 21"/>
              <p:cNvCxnSpPr>
                <a:stCxn id="23" idx="6"/>
                <a:endCxn id="23" idx="2"/>
              </p:cNvCxnSpPr>
              <p:nvPr/>
            </p:nvCxnSpPr>
            <p:spPr>
              <a:xfrm flipH="1">
                <a:off x="7199086" y="4463143"/>
                <a:ext cx="6241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직선 연결선 25"/>
            <p:cNvCxnSpPr>
              <a:stCxn id="12" idx="4"/>
            </p:cNvCxnSpPr>
            <p:nvPr/>
          </p:nvCxnSpPr>
          <p:spPr>
            <a:xfrm>
              <a:off x="2318658" y="4094083"/>
              <a:ext cx="0" cy="5914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3" idx="4"/>
            </p:cNvCxnSpPr>
            <p:nvPr/>
          </p:nvCxnSpPr>
          <p:spPr>
            <a:xfrm flipH="1">
              <a:off x="2783114" y="4464198"/>
              <a:ext cx="1" cy="5914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/>
            <p:cNvSpPr/>
            <p:nvPr/>
          </p:nvSpPr>
          <p:spPr>
            <a:xfrm>
              <a:off x="2272393" y="4639278"/>
              <a:ext cx="92528" cy="925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736851" y="5009393"/>
              <a:ext cx="92528" cy="925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4223083" y="3876675"/>
              <a:ext cx="75181" cy="1244972"/>
              <a:chOff x="4955210" y="3876675"/>
              <a:chExt cx="75181" cy="1244972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4955210" y="3876675"/>
                <a:ext cx="75181" cy="131981"/>
                <a:chOff x="4810897" y="3554162"/>
                <a:chExt cx="131216" cy="260051"/>
              </a:xfrm>
            </p:grpSpPr>
            <p:cxnSp>
              <p:nvCxnSpPr>
                <p:cNvPr id="34" name="직선 연결선 33"/>
                <p:cNvCxnSpPr/>
                <p:nvPr/>
              </p:nvCxnSpPr>
              <p:spPr>
                <a:xfrm>
                  <a:off x="4810897" y="3554162"/>
                  <a:ext cx="131216" cy="1312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 flipV="1">
                  <a:off x="4810897" y="3682997"/>
                  <a:ext cx="131216" cy="1312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/>
              <p:cNvGrpSpPr/>
              <p:nvPr/>
            </p:nvGrpSpPr>
            <p:grpSpPr>
              <a:xfrm>
                <a:off x="4955210" y="4242178"/>
                <a:ext cx="75181" cy="131981"/>
                <a:chOff x="4810897" y="3554162"/>
                <a:chExt cx="131216" cy="260051"/>
              </a:xfrm>
            </p:grpSpPr>
            <p:cxnSp>
              <p:nvCxnSpPr>
                <p:cNvPr id="38" name="직선 연결선 37"/>
                <p:cNvCxnSpPr/>
                <p:nvPr/>
              </p:nvCxnSpPr>
              <p:spPr>
                <a:xfrm>
                  <a:off x="4810897" y="3554162"/>
                  <a:ext cx="131216" cy="1312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 flipV="1">
                  <a:off x="4810897" y="3682997"/>
                  <a:ext cx="131216" cy="1312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그룹 39"/>
              <p:cNvGrpSpPr/>
              <p:nvPr/>
            </p:nvGrpSpPr>
            <p:grpSpPr>
              <a:xfrm>
                <a:off x="4955210" y="4619551"/>
                <a:ext cx="75181" cy="131981"/>
                <a:chOff x="4810897" y="3554162"/>
                <a:chExt cx="131216" cy="260051"/>
              </a:xfrm>
            </p:grpSpPr>
            <p:cxnSp>
              <p:nvCxnSpPr>
                <p:cNvPr id="41" name="직선 연결선 40"/>
                <p:cNvCxnSpPr/>
                <p:nvPr/>
              </p:nvCxnSpPr>
              <p:spPr>
                <a:xfrm>
                  <a:off x="4810897" y="3554162"/>
                  <a:ext cx="131216" cy="1312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>
                <a:xfrm flipV="1">
                  <a:off x="4810897" y="3682997"/>
                  <a:ext cx="131216" cy="1312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그룹 42"/>
              <p:cNvGrpSpPr/>
              <p:nvPr/>
            </p:nvGrpSpPr>
            <p:grpSpPr>
              <a:xfrm>
                <a:off x="4955210" y="4989666"/>
                <a:ext cx="75181" cy="131981"/>
                <a:chOff x="4810897" y="3554162"/>
                <a:chExt cx="131216" cy="260051"/>
              </a:xfrm>
            </p:grpSpPr>
            <p:cxnSp>
              <p:nvCxnSpPr>
                <p:cNvPr id="44" name="직선 연결선 43"/>
                <p:cNvCxnSpPr/>
                <p:nvPr/>
              </p:nvCxnSpPr>
              <p:spPr>
                <a:xfrm>
                  <a:off x="4810897" y="3554162"/>
                  <a:ext cx="131216" cy="1312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 flipV="1">
                  <a:off x="4810897" y="3682997"/>
                  <a:ext cx="131216" cy="1312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97134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 Efficient Multiplication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smtClean="0"/>
              <a:t>Addition </a:t>
            </a:r>
            <a:r>
              <a:rPr lang="en-US" altLang="ko-KR" sz="2400" dirty="0" smtClean="0">
                <a:sym typeface="Wingdings" pitchFamily="2" charset="2"/>
              </a:rPr>
              <a:t> CNOT</a:t>
            </a:r>
            <a:br>
              <a:rPr lang="en-US" altLang="ko-KR" sz="24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- </a:t>
            </a:r>
            <a:r>
              <a:rPr lang="ko-KR" altLang="en-US" sz="2000" dirty="0" smtClean="0">
                <a:sym typeface="Wingdings" pitchFamily="2" charset="2"/>
              </a:rPr>
              <a:t>차수가 </a:t>
            </a:r>
            <a:r>
              <a:rPr lang="en-US" altLang="ko-KR" sz="2000" dirty="0" smtClean="0">
                <a:sym typeface="Wingdings" pitchFamily="2" charset="2"/>
              </a:rPr>
              <a:t>n</a:t>
            </a:r>
            <a:r>
              <a:rPr lang="ko-KR" altLang="en-US" sz="2000" dirty="0" smtClean="0">
                <a:sym typeface="Wingdings" pitchFamily="2" charset="2"/>
              </a:rPr>
              <a:t>인 다항식간의 덧셈은 </a:t>
            </a:r>
            <a:r>
              <a:rPr lang="en-US" altLang="ko-KR" sz="2000" dirty="0" smtClean="0">
                <a:sym typeface="Wingdings" pitchFamily="2" charset="2"/>
              </a:rPr>
              <a:t>n+1</a:t>
            </a:r>
            <a:r>
              <a:rPr lang="ko-KR" altLang="en-US" sz="2000" dirty="0" smtClean="0">
                <a:sym typeface="Wingdings" pitchFamily="2" charset="2"/>
              </a:rPr>
              <a:t>개의 </a:t>
            </a:r>
            <a:r>
              <a:rPr lang="en-US" altLang="ko-KR" sz="2000" dirty="0" smtClean="0">
                <a:sym typeface="Wingdings" pitchFamily="2" charset="2"/>
              </a:rPr>
              <a:t>CNOT </a:t>
            </a:r>
            <a:r>
              <a:rPr lang="ko-KR" altLang="en-US" sz="2000" dirty="0" smtClean="0">
                <a:sym typeface="Wingdings" pitchFamily="2" charset="2"/>
              </a:rPr>
              <a:t>사용</a:t>
            </a:r>
            <a:r>
              <a:rPr lang="en-US" altLang="ko-KR" sz="2000" dirty="0" smtClean="0">
                <a:sym typeface="Wingdings" pitchFamily="2" charset="2"/>
              </a:rPr>
              <a:t/>
            </a:r>
            <a:br>
              <a:rPr lang="en-US" altLang="ko-KR" sz="2000" dirty="0" smtClean="0">
                <a:sym typeface="Wingdings" pitchFamily="2" charset="2"/>
              </a:rPr>
            </a:br>
            <a:r>
              <a:rPr lang="en-US" altLang="ko-KR" sz="2000" dirty="0" smtClean="0">
                <a:sym typeface="Wingdings" pitchFamily="2" charset="2"/>
              </a:rPr>
              <a:t>- </a:t>
            </a:r>
            <a:r>
              <a:rPr lang="ko-KR" altLang="en-US" sz="2000" dirty="0" smtClean="0">
                <a:sym typeface="Wingdings" pitchFamily="2" charset="2"/>
              </a:rPr>
              <a:t>결과가 </a:t>
            </a:r>
            <a:r>
              <a:rPr lang="en-US" altLang="ko-KR" sz="2000" dirty="0" smtClean="0">
                <a:sym typeface="Wingdings" pitchFamily="2" charset="2"/>
              </a:rPr>
              <a:t>input </a:t>
            </a:r>
            <a:r>
              <a:rPr lang="ko-KR" altLang="en-US" sz="2000" dirty="0" smtClean="0">
                <a:sym typeface="Wingdings" pitchFamily="2" charset="2"/>
              </a:rPr>
              <a:t>자리를 대신해서 들어감</a:t>
            </a:r>
            <a:endParaRPr lang="ko-KR" altLang="en-US" sz="2400" dirty="0"/>
          </a:p>
        </p:txBody>
      </p:sp>
      <p:grpSp>
        <p:nvGrpSpPr>
          <p:cNvPr id="47" name="그룹 46"/>
          <p:cNvGrpSpPr/>
          <p:nvPr/>
        </p:nvGrpSpPr>
        <p:grpSpPr>
          <a:xfrm>
            <a:off x="3474868" y="3435306"/>
            <a:ext cx="3279503" cy="1569660"/>
            <a:chOff x="1462018" y="3643085"/>
            <a:chExt cx="3279503" cy="1569660"/>
          </a:xfrm>
        </p:grpSpPr>
        <p:grpSp>
          <p:nvGrpSpPr>
            <p:cNvPr id="9" name="그룹 8"/>
            <p:cNvGrpSpPr/>
            <p:nvPr/>
          </p:nvGrpSpPr>
          <p:grpSpPr>
            <a:xfrm>
              <a:off x="1930399" y="3938055"/>
              <a:ext cx="2229709" cy="1110345"/>
              <a:chOff x="1422398" y="3788228"/>
              <a:chExt cx="6023431" cy="1110345"/>
            </a:xfrm>
          </p:grpSpPr>
          <p:cxnSp>
            <p:nvCxnSpPr>
              <p:cNvPr id="5" name="직선 연결선 4"/>
              <p:cNvCxnSpPr/>
              <p:nvPr/>
            </p:nvCxnSpPr>
            <p:spPr>
              <a:xfrm>
                <a:off x="1422400" y="3788228"/>
                <a:ext cx="60234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 5"/>
              <p:cNvCxnSpPr/>
              <p:nvPr/>
            </p:nvCxnSpPr>
            <p:spPr>
              <a:xfrm>
                <a:off x="1422399" y="4158343"/>
                <a:ext cx="60234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 6"/>
              <p:cNvCxnSpPr/>
              <p:nvPr/>
            </p:nvCxnSpPr>
            <p:spPr>
              <a:xfrm>
                <a:off x="1422400" y="4535715"/>
                <a:ext cx="60234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 7"/>
              <p:cNvCxnSpPr/>
              <p:nvPr/>
            </p:nvCxnSpPr>
            <p:spPr>
              <a:xfrm>
                <a:off x="1422398" y="4898573"/>
                <a:ext cx="602342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1462018" y="3643085"/>
              <a:ext cx="35618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/>
                <a:t>1</a:t>
              </a:r>
              <a:endParaRPr lang="en-US" altLang="ko-KR" sz="2400" baseline="-25000" dirty="0" smtClean="0"/>
            </a:p>
            <a:p>
              <a:pPr algn="ctr"/>
              <a:r>
                <a:rPr lang="en-US" altLang="ko-KR" sz="2400" dirty="0"/>
                <a:t>1</a:t>
              </a:r>
              <a:endParaRPr lang="ko-KR" altLang="en-US" sz="2400" baseline="-25000" dirty="0" smtClean="0"/>
            </a:p>
            <a:p>
              <a:pPr algn="ctr"/>
              <a:r>
                <a:rPr lang="en-US" altLang="ko-KR" sz="2400" dirty="0"/>
                <a:t>0</a:t>
              </a:r>
              <a:endParaRPr lang="ko-KR" altLang="en-US" sz="2400" baseline="-25000" dirty="0" smtClean="0"/>
            </a:p>
            <a:p>
              <a:pPr algn="ctr"/>
              <a:r>
                <a:rPr lang="en-US" altLang="ko-KR" sz="2400" dirty="0"/>
                <a:t>1</a:t>
              </a:r>
              <a:endParaRPr lang="ko-KR" altLang="en-US" sz="2400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385334" y="3643085"/>
              <a:ext cx="356187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dirty="0"/>
                <a:t>1</a:t>
              </a:r>
              <a:endParaRPr lang="en-US" altLang="ko-KR" sz="2400" baseline="-25000" dirty="0" smtClean="0"/>
            </a:p>
            <a:p>
              <a:pPr algn="ctr"/>
              <a:r>
                <a:rPr lang="en-US" altLang="ko-KR" sz="2400" dirty="0" smtClean="0"/>
                <a:t>0</a:t>
              </a:r>
              <a:endParaRPr lang="ko-KR" altLang="en-US" sz="2400" baseline="-25000" dirty="0" smtClean="0"/>
            </a:p>
            <a:p>
              <a:pPr algn="ctr"/>
              <a:r>
                <a:rPr lang="en-US" altLang="ko-KR" sz="2400" dirty="0"/>
                <a:t>0</a:t>
              </a:r>
              <a:endParaRPr lang="ko-KR" altLang="en-US" sz="2400" baseline="-25000" dirty="0" smtClean="0"/>
            </a:p>
            <a:p>
              <a:pPr algn="ctr"/>
              <a:r>
                <a:rPr lang="en-US" altLang="ko-KR" sz="2400" dirty="0"/>
                <a:t>1</a:t>
              </a:r>
              <a:endParaRPr lang="ko-KR" altLang="en-US" sz="2400" baseline="-25000" dirty="0"/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2162629" y="3782026"/>
              <a:ext cx="312057" cy="312057"/>
              <a:chOff x="7199086" y="4151086"/>
              <a:chExt cx="624114" cy="624114"/>
            </a:xfrm>
          </p:grpSpPr>
          <p:grpSp>
            <p:nvGrpSpPr>
              <p:cNvPr id="15" name="그룹 14"/>
              <p:cNvGrpSpPr/>
              <p:nvPr/>
            </p:nvGrpSpPr>
            <p:grpSpPr>
              <a:xfrm>
                <a:off x="7199086" y="4151086"/>
                <a:ext cx="624114" cy="624114"/>
                <a:chOff x="7199086" y="4151086"/>
                <a:chExt cx="624114" cy="624114"/>
              </a:xfrm>
            </p:grpSpPr>
            <p:sp>
              <p:nvSpPr>
                <p:cNvPr id="12" name="타원 11"/>
                <p:cNvSpPr/>
                <p:nvPr/>
              </p:nvSpPr>
              <p:spPr>
                <a:xfrm>
                  <a:off x="7199086" y="4151086"/>
                  <a:ext cx="624114" cy="6241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4" name="직선 연결선 13"/>
                <p:cNvCxnSpPr>
                  <a:stCxn id="12" idx="0"/>
                  <a:endCxn id="12" idx="4"/>
                </p:cNvCxnSpPr>
                <p:nvPr/>
              </p:nvCxnSpPr>
              <p:spPr>
                <a:xfrm>
                  <a:off x="7511143" y="4151086"/>
                  <a:ext cx="0" cy="62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직선 연결선 15"/>
              <p:cNvCxnSpPr>
                <a:stCxn id="12" idx="6"/>
                <a:endCxn id="12" idx="2"/>
              </p:cNvCxnSpPr>
              <p:nvPr/>
            </p:nvCxnSpPr>
            <p:spPr>
              <a:xfrm flipH="1">
                <a:off x="7199086" y="4463143"/>
                <a:ext cx="6241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그룹 19"/>
            <p:cNvGrpSpPr/>
            <p:nvPr/>
          </p:nvGrpSpPr>
          <p:grpSpPr>
            <a:xfrm>
              <a:off x="2627086" y="4152141"/>
              <a:ext cx="312057" cy="312057"/>
              <a:chOff x="7199086" y="4151086"/>
              <a:chExt cx="624114" cy="624114"/>
            </a:xfrm>
          </p:grpSpPr>
          <p:grpSp>
            <p:nvGrpSpPr>
              <p:cNvPr id="21" name="그룹 20"/>
              <p:cNvGrpSpPr/>
              <p:nvPr/>
            </p:nvGrpSpPr>
            <p:grpSpPr>
              <a:xfrm>
                <a:off x="7199086" y="4151086"/>
                <a:ext cx="624114" cy="624114"/>
                <a:chOff x="7199086" y="4151086"/>
                <a:chExt cx="624114" cy="624114"/>
              </a:xfrm>
            </p:grpSpPr>
            <p:sp>
              <p:nvSpPr>
                <p:cNvPr id="23" name="타원 22"/>
                <p:cNvSpPr/>
                <p:nvPr/>
              </p:nvSpPr>
              <p:spPr>
                <a:xfrm>
                  <a:off x="7199086" y="4151086"/>
                  <a:ext cx="624114" cy="6241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24" name="직선 연결선 23"/>
                <p:cNvCxnSpPr>
                  <a:stCxn id="23" idx="0"/>
                  <a:endCxn id="23" idx="4"/>
                </p:cNvCxnSpPr>
                <p:nvPr/>
              </p:nvCxnSpPr>
              <p:spPr>
                <a:xfrm>
                  <a:off x="7511143" y="4151086"/>
                  <a:ext cx="0" cy="6241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직선 연결선 21"/>
              <p:cNvCxnSpPr>
                <a:stCxn id="23" idx="6"/>
                <a:endCxn id="23" idx="2"/>
              </p:cNvCxnSpPr>
              <p:nvPr/>
            </p:nvCxnSpPr>
            <p:spPr>
              <a:xfrm flipH="1">
                <a:off x="7199086" y="4463143"/>
                <a:ext cx="62411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직선 연결선 25"/>
            <p:cNvCxnSpPr>
              <a:stCxn id="12" idx="4"/>
            </p:cNvCxnSpPr>
            <p:nvPr/>
          </p:nvCxnSpPr>
          <p:spPr>
            <a:xfrm>
              <a:off x="2318658" y="4094083"/>
              <a:ext cx="0" cy="5914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3" idx="4"/>
            </p:cNvCxnSpPr>
            <p:nvPr/>
          </p:nvCxnSpPr>
          <p:spPr>
            <a:xfrm flipH="1">
              <a:off x="2783114" y="4464198"/>
              <a:ext cx="1" cy="5914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타원 30"/>
            <p:cNvSpPr/>
            <p:nvPr/>
          </p:nvSpPr>
          <p:spPr>
            <a:xfrm>
              <a:off x="2272393" y="4639278"/>
              <a:ext cx="92528" cy="925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736851" y="5009393"/>
              <a:ext cx="92528" cy="9252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6" name="그룹 45"/>
            <p:cNvGrpSpPr/>
            <p:nvPr/>
          </p:nvGrpSpPr>
          <p:grpSpPr>
            <a:xfrm>
              <a:off x="4223083" y="3876675"/>
              <a:ext cx="75181" cy="1244972"/>
              <a:chOff x="4955210" y="3876675"/>
              <a:chExt cx="75181" cy="1244972"/>
            </a:xfrm>
          </p:grpSpPr>
          <p:grpSp>
            <p:nvGrpSpPr>
              <p:cNvPr id="36" name="그룹 35"/>
              <p:cNvGrpSpPr/>
              <p:nvPr/>
            </p:nvGrpSpPr>
            <p:grpSpPr>
              <a:xfrm>
                <a:off x="4955210" y="3876675"/>
                <a:ext cx="75181" cy="131981"/>
                <a:chOff x="4810897" y="3554162"/>
                <a:chExt cx="131216" cy="260051"/>
              </a:xfrm>
            </p:grpSpPr>
            <p:cxnSp>
              <p:nvCxnSpPr>
                <p:cNvPr id="34" name="직선 연결선 33"/>
                <p:cNvCxnSpPr/>
                <p:nvPr/>
              </p:nvCxnSpPr>
              <p:spPr>
                <a:xfrm>
                  <a:off x="4810897" y="3554162"/>
                  <a:ext cx="131216" cy="1312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/>
                <p:cNvCxnSpPr/>
                <p:nvPr/>
              </p:nvCxnSpPr>
              <p:spPr>
                <a:xfrm flipV="1">
                  <a:off x="4810897" y="3682997"/>
                  <a:ext cx="131216" cy="1312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/>
              <p:cNvGrpSpPr/>
              <p:nvPr/>
            </p:nvGrpSpPr>
            <p:grpSpPr>
              <a:xfrm>
                <a:off x="4955210" y="4242178"/>
                <a:ext cx="75181" cy="131981"/>
                <a:chOff x="4810897" y="3554162"/>
                <a:chExt cx="131216" cy="260051"/>
              </a:xfrm>
            </p:grpSpPr>
            <p:cxnSp>
              <p:nvCxnSpPr>
                <p:cNvPr id="38" name="직선 연결선 37"/>
                <p:cNvCxnSpPr/>
                <p:nvPr/>
              </p:nvCxnSpPr>
              <p:spPr>
                <a:xfrm>
                  <a:off x="4810897" y="3554162"/>
                  <a:ext cx="131216" cy="1312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>
                <a:xfrm flipV="1">
                  <a:off x="4810897" y="3682997"/>
                  <a:ext cx="131216" cy="1312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그룹 39"/>
              <p:cNvGrpSpPr/>
              <p:nvPr/>
            </p:nvGrpSpPr>
            <p:grpSpPr>
              <a:xfrm>
                <a:off x="4955210" y="4619551"/>
                <a:ext cx="75181" cy="131981"/>
                <a:chOff x="4810897" y="3554162"/>
                <a:chExt cx="131216" cy="260051"/>
              </a:xfrm>
            </p:grpSpPr>
            <p:cxnSp>
              <p:nvCxnSpPr>
                <p:cNvPr id="41" name="직선 연결선 40"/>
                <p:cNvCxnSpPr/>
                <p:nvPr/>
              </p:nvCxnSpPr>
              <p:spPr>
                <a:xfrm>
                  <a:off x="4810897" y="3554162"/>
                  <a:ext cx="131216" cy="1312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>
                <a:xfrm flipV="1">
                  <a:off x="4810897" y="3682997"/>
                  <a:ext cx="131216" cy="1312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그룹 42"/>
              <p:cNvGrpSpPr/>
              <p:nvPr/>
            </p:nvGrpSpPr>
            <p:grpSpPr>
              <a:xfrm>
                <a:off x="4955210" y="4989666"/>
                <a:ext cx="75181" cy="131981"/>
                <a:chOff x="4810897" y="3554162"/>
                <a:chExt cx="131216" cy="260051"/>
              </a:xfrm>
            </p:grpSpPr>
            <p:cxnSp>
              <p:nvCxnSpPr>
                <p:cNvPr id="44" name="직선 연결선 43"/>
                <p:cNvCxnSpPr/>
                <p:nvPr/>
              </p:nvCxnSpPr>
              <p:spPr>
                <a:xfrm>
                  <a:off x="4810897" y="3554162"/>
                  <a:ext cx="131216" cy="1312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/>
                <p:cNvCxnSpPr/>
                <p:nvPr/>
              </p:nvCxnSpPr>
              <p:spPr>
                <a:xfrm flipV="1">
                  <a:off x="4810897" y="3682997"/>
                  <a:ext cx="131216" cy="1312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" name="TextBox 3"/>
          <p:cNvSpPr txBox="1"/>
          <p:nvPr/>
        </p:nvSpPr>
        <p:spPr>
          <a:xfrm>
            <a:off x="807308" y="3148574"/>
            <a:ext cx="9781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/>
              <a:t>x+1</a:t>
            </a:r>
            <a:endParaRPr lang="en-US" altLang="ko-KR" sz="2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altLang="ko-KR" sz="2400" dirty="0" smtClean="0"/>
              <a:t>x</a:t>
            </a:r>
            <a:endParaRPr lang="ko-KR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807308" y="4190271"/>
            <a:ext cx="12490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(x+1) + (x)</a:t>
            </a:r>
            <a:br>
              <a:rPr lang="en-US" altLang="ko-KR" dirty="0" smtClean="0"/>
            </a:br>
            <a:r>
              <a:rPr lang="en-US" altLang="ko-KR" dirty="0" smtClean="0"/>
              <a:t>= 2x</a:t>
            </a:r>
            <a:br>
              <a:rPr lang="en-US" altLang="ko-KR" dirty="0" smtClean="0"/>
            </a:br>
            <a:r>
              <a:rPr lang="en-US" altLang="ko-KR" dirty="0" smtClean="0"/>
              <a:t>= 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398184" y="3533056"/>
            <a:ext cx="356187" cy="6458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38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Space Efficient Multiplication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736" y="1337128"/>
            <a:ext cx="8728529" cy="4514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452537" y="5559680"/>
            <a:ext cx="91387" cy="123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i="1" dirty="0" smtClean="0">
                <a:solidFill>
                  <a:schemeClr val="tx1"/>
                </a:solidFill>
              </a:rPr>
              <a:t>8</a:t>
            </a:r>
            <a:endParaRPr lang="ko-KR" altLang="en-US" b="1" i="1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4270" y="1224005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Binary Shift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6707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836</Words>
  <Application>Microsoft Office PowerPoint</Application>
  <PresentationFormat>사용자 지정</PresentationFormat>
  <Paragraphs>318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6" baseType="lpstr">
      <vt:lpstr>CryptoCraft 테마</vt:lpstr>
      <vt:lpstr>제목 테마</vt:lpstr>
      <vt:lpstr>Space-efficient quantum multiplication of  polynomials for binary finite fields</vt:lpstr>
      <vt:lpstr>Space Efficient Multiplication</vt:lpstr>
      <vt:lpstr>Space Efficient Multiplication</vt:lpstr>
      <vt:lpstr>Karatsuba Algorithm</vt:lpstr>
      <vt:lpstr>Karatsuba Algorithm</vt:lpstr>
      <vt:lpstr>Space Efficient Multiplication</vt:lpstr>
      <vt:lpstr>Space Efficient Multiplication</vt:lpstr>
      <vt:lpstr>Space Efficient Multiplication</vt:lpstr>
      <vt:lpstr>Space Efficient Multiplication</vt:lpstr>
      <vt:lpstr>Space Efficient Multiplication</vt:lpstr>
      <vt:lpstr>Space Efficient Multiplication</vt:lpstr>
      <vt:lpstr>Space Efficient Multiplication</vt:lpstr>
      <vt:lpstr>Space Efficient Multiplication</vt:lpstr>
      <vt:lpstr>Space Efficient Multiplication</vt:lpstr>
      <vt:lpstr>Space Efficient Multiplication</vt:lpstr>
      <vt:lpstr>Space Efficient Multiplication</vt:lpstr>
      <vt:lpstr>Space Efficient Multiplication</vt:lpstr>
      <vt:lpstr>Space Efficient Multiplication</vt:lpstr>
      <vt:lpstr>Space Efficient Multiplication</vt:lpstr>
      <vt:lpstr>Space Efficient Multiplication</vt:lpstr>
      <vt:lpstr>Space Efficient Multiplication</vt:lpstr>
      <vt:lpstr>Space Efficient Multiplication</vt:lpstr>
      <vt:lpstr>Space Efficient Multiplication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Owner</cp:lastModifiedBy>
  <cp:revision>91</cp:revision>
  <dcterms:created xsi:type="dcterms:W3CDTF">2019-03-05T04:29:07Z</dcterms:created>
  <dcterms:modified xsi:type="dcterms:W3CDTF">2020-01-19T19:23:04Z</dcterms:modified>
</cp:coreProperties>
</file>