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97" r:id="rId4"/>
    <p:sldId id="289" r:id="rId5"/>
    <p:sldId id="288" r:id="rId6"/>
    <p:sldId id="293" r:id="rId7"/>
    <p:sldId id="292" r:id="rId8"/>
    <p:sldId id="294" r:id="rId9"/>
    <p:sldId id="295" r:id="rId10"/>
    <p:sldId id="29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3875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8" autoAdjust="0"/>
    <p:restoredTop sz="95552"/>
  </p:normalViewPr>
  <p:slideViewPr>
    <p:cSldViewPr snapToGrid="0">
      <p:cViewPr>
        <p:scale>
          <a:sx n="114" d="100"/>
          <a:sy n="114" d="100"/>
        </p:scale>
        <p:origin x="544" y="5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2024. 6. 2.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2024. 6. 2.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766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2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151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867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09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55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65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risc</a:t>
            </a:r>
            <a:r>
              <a:rPr lang="ko-KR" altLang="en-US" dirty="0"/>
              <a:t>란 해석해보자면 축소 명령어 집합 컴퓨터라고 해석할 수 있고요</a:t>
            </a:r>
            <a:r>
              <a:rPr lang="en-US" altLang="ko-KR" dirty="0"/>
              <a:t>, 1980</a:t>
            </a:r>
            <a:r>
              <a:rPr lang="ko-KR" altLang="en-US" dirty="0"/>
              <a:t>년 </a:t>
            </a:r>
            <a:r>
              <a:rPr lang="en-US" dirty="0"/>
              <a:t>IBM</a:t>
            </a:r>
            <a:r>
              <a:rPr lang="ko-KR" altLang="en-US" dirty="0"/>
              <a:t>애서 발표된 </a:t>
            </a:r>
            <a:r>
              <a:rPr lang="en-US" dirty="0"/>
              <a:t>CPU</a:t>
            </a:r>
            <a:r>
              <a:rPr lang="ko-KR" altLang="en-US" dirty="0"/>
              <a:t>의 명령어셋 아키텍처와 마이크로 아키텍처 설계에 대해 새로 제시한 개념이라고 볼 수 있습니다</a:t>
            </a:r>
            <a:r>
              <a:rPr lang="en-US" altLang="ko-KR" dirty="0"/>
              <a:t>. </a:t>
            </a:r>
            <a:r>
              <a:rPr lang="ko-KR" altLang="en-US" dirty="0" err="1"/>
              <a:t>특징이라고하면</a:t>
            </a:r>
            <a:r>
              <a:rPr lang="ko-KR" altLang="en-US" dirty="0"/>
              <a:t> </a:t>
            </a:r>
            <a:r>
              <a:rPr lang="en-US" altLang="ko-KR" dirty="0"/>
              <a:t>1980</a:t>
            </a:r>
            <a:r>
              <a:rPr lang="ko-KR" altLang="en-US" dirty="0"/>
              <a:t>년 이전에는 </a:t>
            </a:r>
            <a:r>
              <a:rPr lang="en-US" dirty="0"/>
              <a:t>CPU </a:t>
            </a:r>
            <a:r>
              <a:rPr lang="ko-KR" altLang="en-US" dirty="0"/>
              <a:t>명령어셋을 </a:t>
            </a:r>
            <a:r>
              <a:rPr lang="ko-KR" altLang="en-US" dirty="0" err="1"/>
              <a:t>만들때</a:t>
            </a:r>
            <a:r>
              <a:rPr lang="ko-KR" altLang="en-US" dirty="0"/>
              <a:t> 특정한 기준이 없이 만들기만 해왔는데 </a:t>
            </a:r>
            <a:r>
              <a:rPr lang="en-US" dirty="0"/>
              <a:t>RISC</a:t>
            </a:r>
            <a:r>
              <a:rPr lang="ko-KR" altLang="en-US" dirty="0"/>
              <a:t>는 </a:t>
            </a:r>
            <a:r>
              <a:rPr lang="en-US" dirty="0"/>
              <a:t>CPU</a:t>
            </a:r>
            <a:r>
              <a:rPr lang="ko-KR" altLang="en-US" dirty="0" err="1"/>
              <a:t>를</a:t>
            </a:r>
            <a:r>
              <a:rPr lang="ko-KR" altLang="en-US" dirty="0"/>
              <a:t> 고속화 시키기 위해 </a:t>
            </a:r>
            <a:r>
              <a:rPr lang="en-US" dirty="0"/>
              <a:t>CPU</a:t>
            </a:r>
            <a:r>
              <a:rPr lang="ko-KR" altLang="en-US" dirty="0"/>
              <a:t>에 같은 트랜지스터 숫자를 투입하면서도 더 높은 성능의 </a:t>
            </a:r>
            <a:r>
              <a:rPr lang="en-US" dirty="0"/>
              <a:t>CPU</a:t>
            </a:r>
            <a:r>
              <a:rPr lang="ko-KR" altLang="en-US" dirty="0"/>
              <a:t>가 만들어 질 수 있도록 설계했다는 점입니다</a:t>
            </a:r>
            <a:r>
              <a:rPr lang="en-US" altLang="ko-KR" dirty="0"/>
              <a:t>. </a:t>
            </a:r>
            <a:r>
              <a:rPr lang="en-US" dirty="0"/>
              <a:t>AVR</a:t>
            </a:r>
            <a:r>
              <a:rPr lang="ko-KR" altLang="en-US" dirty="0"/>
              <a:t>은 </a:t>
            </a:r>
            <a:r>
              <a:rPr lang="en-US" altLang="ko-KR" dirty="0"/>
              <a:t>8</a:t>
            </a:r>
            <a:r>
              <a:rPr lang="ko-KR" altLang="en-US" dirty="0"/>
              <a:t>비트 프로세스로서 소모하는 전력이 굉장히 적습니다</a:t>
            </a:r>
            <a:r>
              <a:rPr lang="en-US" altLang="ko-KR" dirty="0"/>
              <a:t>. </a:t>
            </a:r>
            <a:r>
              <a:rPr lang="ko-KR" altLang="en-US" dirty="0"/>
              <a:t>그래서 소형전자제품이나 </a:t>
            </a:r>
            <a:r>
              <a:rPr lang="ko-KR" altLang="en-US" dirty="0" err="1"/>
              <a:t>센서같은</a:t>
            </a:r>
            <a:r>
              <a:rPr lang="ko-KR" altLang="en-US" dirty="0"/>
              <a:t> 저전력 운영이 필요한 장치에 적합합니다</a:t>
            </a:r>
            <a:r>
              <a:rPr lang="en-US" altLang="ko-KR" dirty="0"/>
              <a:t>.</a:t>
            </a:r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62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r>
              <a:rPr lang="ko-KR" altLang="en-US" dirty="0"/>
              <a:t> 기술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/DpyJIiyYvo4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r>
              <a:rPr lang="ko-KR" altLang="en-US" dirty="0"/>
              <a:t> 관련 연구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09728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Helvetica" pitchFamily="2" charset="0"/>
              </a:rPr>
              <a:t>Rust vs C++, a Battle of Speed and Efficiency.</a:t>
            </a:r>
          </a:p>
          <a:p>
            <a:pPr algn="just"/>
            <a:endParaRPr lang="en-US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C++</a:t>
            </a:r>
            <a:r>
              <a:rPr lang="ko-KR" altLang="en-US" sz="2000" dirty="0">
                <a:effectLst/>
                <a:latin typeface="Helvetica" pitchFamily="2" charset="0"/>
              </a:rPr>
              <a:t>와 </a:t>
            </a:r>
            <a:r>
              <a:rPr lang="en-US" sz="2000" dirty="0">
                <a:effectLst/>
                <a:latin typeface="Helvetica" pitchFamily="2" charset="0"/>
              </a:rPr>
              <a:t>Rust</a:t>
            </a:r>
            <a:r>
              <a:rPr lang="ko-KR" altLang="en-US" sz="2000" dirty="0">
                <a:effectLst/>
                <a:latin typeface="Helvetica" pitchFamily="2" charset="0"/>
              </a:rPr>
              <a:t>로 작성된 코드의 속도와 효율성을 비교 분석한 연구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elvetica" pitchFamily="2" charset="0"/>
              </a:rPr>
              <a:t>정렬 알고리즘인 </a:t>
            </a:r>
            <a:r>
              <a:rPr lang="en-US" altLang="ko-KR" sz="2000" dirty="0">
                <a:latin typeface="Helvetica" pitchFamily="2" charset="0"/>
              </a:rPr>
              <a:t>Counting Sort</a:t>
            </a:r>
            <a:r>
              <a:rPr lang="ko-KR" altLang="en-US" sz="2000" dirty="0">
                <a:latin typeface="Helvetica" pitchFamily="2" charset="0"/>
              </a:rPr>
              <a:t>와 </a:t>
            </a:r>
            <a:r>
              <a:rPr lang="en-US" altLang="ko-KR" sz="2000" dirty="0">
                <a:latin typeface="Helvetica" pitchFamily="2" charset="0"/>
              </a:rPr>
              <a:t>Bubble</a:t>
            </a:r>
            <a:r>
              <a:rPr lang="ko-KR" altLang="en-US" sz="2000" dirty="0">
                <a:latin typeface="Helvetica" pitchFamily="2" charset="0"/>
              </a:rPr>
              <a:t> </a:t>
            </a:r>
            <a:r>
              <a:rPr lang="en-US" altLang="ko-KR" sz="2000" dirty="0">
                <a:latin typeface="Helvetica" pitchFamily="2" charset="0"/>
              </a:rPr>
              <a:t>Sort</a:t>
            </a:r>
            <a:r>
              <a:rPr lang="ko-KR" altLang="en-US" sz="2000" dirty="0">
                <a:latin typeface="Helvetica" pitchFamily="2" charset="0"/>
              </a:rPr>
              <a:t> 기법을 비교에 사용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Rust</a:t>
            </a:r>
            <a:r>
              <a:rPr lang="ko-KR" altLang="en-US" sz="2000" dirty="0">
                <a:effectLst/>
                <a:latin typeface="Helvetica" pitchFamily="2" charset="0"/>
              </a:rPr>
              <a:t>는 컴파일 시간이 짧고 메모리 안전성이 뛰어난 것으로 나타남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effectLst/>
                <a:latin typeface="Helvetica" pitchFamily="2" charset="0"/>
              </a:rPr>
              <a:t>C++</a:t>
            </a:r>
            <a:r>
              <a:rPr lang="ko-KR" altLang="en-US" sz="2000" dirty="0">
                <a:effectLst/>
                <a:latin typeface="Helvetica" pitchFamily="2" charset="0"/>
              </a:rPr>
              <a:t>과 비교 했을 때 </a:t>
            </a:r>
            <a:r>
              <a:rPr lang="ko-KR" altLang="en-US" sz="2000" dirty="0">
                <a:latin typeface="Helvetica" pitchFamily="2" charset="0"/>
              </a:rPr>
              <a:t>거의 비슷한 성능을 보여줌</a:t>
            </a:r>
            <a:endParaRPr lang="en-US" altLang="ko-KR" sz="2000" dirty="0">
              <a:latin typeface="Helvetica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42CFA0-79ED-D2EF-CF00-79C391F4B4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0" r="2156"/>
          <a:stretch/>
        </p:blipFill>
        <p:spPr>
          <a:xfrm>
            <a:off x="6670717" y="3111190"/>
            <a:ext cx="4781585" cy="3299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1D93A3-C9AD-EB8F-A1B7-3463B8F2B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16" y="3921339"/>
            <a:ext cx="5930591" cy="10274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D619B2-A8FB-EE87-757D-445CEF5E3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216" y="5106353"/>
            <a:ext cx="5930591" cy="8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2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</a:t>
            </a:r>
            <a:r>
              <a:rPr lang="ko-KR" altLang="en-US" dirty="0"/>
              <a:t> 관련 연구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6216" y="1516828"/>
            <a:ext cx="1112386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Helvetica" pitchFamily="2" charset="0"/>
              </a:rPr>
              <a:t>Rust for secure </a:t>
            </a:r>
            <a:r>
              <a:rPr lang="en-US" sz="2400" dirty="0" err="1">
                <a:effectLst/>
                <a:latin typeface="Helvetica" pitchFamily="2" charset="0"/>
              </a:rPr>
              <a:t>iot</a:t>
            </a:r>
            <a:r>
              <a:rPr lang="en-US" sz="2400" dirty="0">
                <a:effectLst/>
                <a:latin typeface="Helvetica" pitchFamily="2" charset="0"/>
              </a:rPr>
              <a:t> applications: why c is getting rusty.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Rust</a:t>
            </a:r>
            <a:r>
              <a:rPr lang="ko-KR" altLang="en-US" sz="2000" dirty="0">
                <a:effectLst/>
                <a:latin typeface="Helvetica" pitchFamily="2" charset="0"/>
              </a:rPr>
              <a:t>는 </a:t>
            </a:r>
            <a:r>
              <a:rPr lang="en-US" sz="2000" dirty="0">
                <a:effectLst/>
                <a:latin typeface="Helvetica" pitchFamily="2" charset="0"/>
              </a:rPr>
              <a:t>IoT </a:t>
            </a:r>
            <a:r>
              <a:rPr lang="ko-KR" altLang="en-US" sz="2000" dirty="0">
                <a:effectLst/>
                <a:latin typeface="Helvetica" pitchFamily="2" charset="0"/>
              </a:rPr>
              <a:t>애플리케이션 개발에서 안전성과 효율성을 크게 향상시킬 수 있는 기능을 제공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effectLst/>
                <a:latin typeface="Helvetica" pitchFamily="2" charset="0"/>
              </a:rPr>
              <a:t>외부 함수 인터페이스</a:t>
            </a:r>
            <a:r>
              <a:rPr lang="en-US" altLang="ko-KR" sz="2000" dirty="0">
                <a:effectLst/>
                <a:latin typeface="Helvetica" pitchFamily="2" charset="0"/>
              </a:rPr>
              <a:t>(</a:t>
            </a:r>
            <a:r>
              <a:rPr lang="en-US" sz="2000" dirty="0">
                <a:effectLst/>
                <a:latin typeface="Helvetica" pitchFamily="2" charset="0"/>
              </a:rPr>
              <a:t>FFI)</a:t>
            </a:r>
            <a:r>
              <a:rPr lang="ko-KR" altLang="en-US" sz="2000" dirty="0" err="1">
                <a:effectLst/>
                <a:latin typeface="Helvetica" pitchFamily="2" charset="0"/>
              </a:rPr>
              <a:t>를</a:t>
            </a:r>
            <a:r>
              <a:rPr lang="ko-KR" altLang="en-US" sz="2000" dirty="0">
                <a:effectLst/>
                <a:latin typeface="Helvetica" pitchFamily="2" charset="0"/>
              </a:rPr>
              <a:t> 활용하여 기존의 </a:t>
            </a:r>
            <a:r>
              <a:rPr lang="en-US" sz="2000" dirty="0">
                <a:effectLst/>
                <a:latin typeface="Helvetica" pitchFamily="2" charset="0"/>
              </a:rPr>
              <a:t>C/C++ </a:t>
            </a:r>
            <a:r>
              <a:rPr lang="ko-KR" altLang="en-US" sz="2000" dirty="0">
                <a:effectLst/>
                <a:latin typeface="Helvetica" pitchFamily="2" charset="0"/>
              </a:rPr>
              <a:t>시스템과의 통합을 용이하게 하며</a:t>
            </a:r>
            <a:r>
              <a:rPr lang="en-US" altLang="ko-KR" sz="2000" dirty="0">
                <a:effectLst/>
                <a:latin typeface="Helvetica" pitchFamily="2" charset="0"/>
              </a:rPr>
              <a:t>, </a:t>
            </a:r>
            <a:r>
              <a:rPr lang="ko-KR" altLang="en-US" sz="2000" dirty="0">
                <a:effectLst/>
                <a:latin typeface="Helvetica" pitchFamily="2" charset="0"/>
              </a:rPr>
              <a:t>이는 개발자들에게 더욱 유연한 프로그래밍 환경을 제공 가능케 함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Helvetica" pitchFamily="2" charset="0"/>
              </a:rPr>
              <a:t>Rust</a:t>
            </a:r>
            <a:r>
              <a:rPr lang="ko-KR" altLang="en-US" sz="2000" dirty="0">
                <a:effectLst/>
                <a:latin typeface="Helvetica" pitchFamily="2" charset="0"/>
              </a:rPr>
              <a:t>는 컴파일 시간에 대부분의 메모리 버그를 탐지하고 수정할 수 있기 때문에</a:t>
            </a:r>
            <a:r>
              <a:rPr lang="en-US" altLang="ko-KR" sz="2000" dirty="0">
                <a:effectLst/>
                <a:latin typeface="Helvetica" pitchFamily="2" charset="0"/>
              </a:rPr>
              <a:t>, </a:t>
            </a:r>
            <a:r>
              <a:rPr lang="ko-KR" altLang="en-US" sz="2000" dirty="0">
                <a:effectLst/>
                <a:latin typeface="Helvetica" pitchFamily="2" charset="0"/>
              </a:rPr>
              <a:t>런타임 중 발생할 수 있는 예외 상황을 크게 줄이고</a:t>
            </a:r>
            <a:r>
              <a:rPr lang="en-US" altLang="ko-KR" sz="2000" dirty="0">
                <a:effectLst/>
                <a:latin typeface="Helvetica" pitchFamily="2" charset="0"/>
              </a:rPr>
              <a:t>, </a:t>
            </a:r>
            <a:r>
              <a:rPr lang="ko-KR" altLang="en-US" sz="2000" dirty="0">
                <a:effectLst/>
                <a:latin typeface="Helvetica" pitchFamily="2" charset="0"/>
              </a:rPr>
              <a:t>특히 네트워크 연결이 제한적이거나 유지보수가 어려운 원격 </a:t>
            </a:r>
            <a:r>
              <a:rPr lang="en-US" sz="2000" dirty="0">
                <a:effectLst/>
                <a:latin typeface="Helvetica" pitchFamily="2" charset="0"/>
              </a:rPr>
              <a:t>IoT </a:t>
            </a:r>
            <a:r>
              <a:rPr lang="ko-KR" altLang="en-US" sz="2000" dirty="0">
                <a:effectLst/>
                <a:latin typeface="Helvetica" pitchFamily="2" charset="0"/>
              </a:rPr>
              <a:t>디바이스에서 이는 매우 중요</a:t>
            </a:r>
            <a:endParaRPr lang="en-US" altLang="ko-KR" sz="2000" dirty="0">
              <a:effectLst/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itchFamily="2" charset="0"/>
              </a:rPr>
              <a:t>IoT</a:t>
            </a:r>
            <a:r>
              <a:rPr lang="ko-KR" altLang="en-US" sz="2000" dirty="0">
                <a:latin typeface="Helvetica" pitchFamily="2" charset="0"/>
              </a:rPr>
              <a:t>에 사용되는 임베디드 기기 시스템 특성상 메모리 취약점을 통해 기기가 손상될 수 있기에 메모리 안정성을 보장하는 </a:t>
            </a:r>
            <a:r>
              <a:rPr lang="en-US" altLang="ko-KR" sz="2000" dirty="0">
                <a:latin typeface="Helvetica" pitchFamily="2" charset="0"/>
              </a:rPr>
              <a:t>Rust</a:t>
            </a:r>
            <a:r>
              <a:rPr lang="ko-KR" altLang="en-US" sz="2000" dirty="0" err="1">
                <a:latin typeface="Helvetica" pitchFamily="2" charset="0"/>
              </a:rPr>
              <a:t>를</a:t>
            </a:r>
            <a:r>
              <a:rPr lang="ko-KR" altLang="en-US" sz="2000" dirty="0">
                <a:latin typeface="Helvetica" pitchFamily="2" charset="0"/>
              </a:rPr>
              <a:t> 사용함으로써 그 한계를 최소화 할 수 있음</a:t>
            </a:r>
            <a:endParaRPr lang="en-US" altLang="ko-KR" sz="2000" dirty="0">
              <a:latin typeface="Helvetica" pitchFamily="2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Helvetica" pitchFamily="2" charset="0"/>
              </a:rPr>
              <a:t>성능에 있어서 </a:t>
            </a:r>
            <a:r>
              <a:rPr lang="en-US" altLang="ko-KR" sz="2000" dirty="0">
                <a:latin typeface="Helvetica" pitchFamily="2" charset="0"/>
              </a:rPr>
              <a:t>C</a:t>
            </a:r>
            <a:r>
              <a:rPr lang="ko-KR" altLang="en-US" sz="2000" dirty="0">
                <a:latin typeface="Helvetica" pitchFamily="2" charset="0"/>
              </a:rPr>
              <a:t>언어와 큰 차이가 없었는데 이는 배터리를 사용하는 기기에서 특히 중요함</a:t>
            </a:r>
            <a:endParaRPr lang="en-US" altLang="ko-KR" sz="2000" dirty="0">
              <a:effectLst/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6CEB1-01BB-3E8E-BCE6-8B4BA16248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13" t="18025" r="2643"/>
          <a:stretch/>
        </p:blipFill>
        <p:spPr>
          <a:xfrm>
            <a:off x="8530683" y="1124632"/>
            <a:ext cx="3005101" cy="1049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CF506F-D445-73AE-52E6-0FB6F56B5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273" y="5239739"/>
            <a:ext cx="2083420" cy="14105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1E0DB-C768-B646-E846-9B01E55993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5404" y="5239739"/>
            <a:ext cx="3785967" cy="146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3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암호구현 동향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60123"/>
            <a:ext cx="10972800" cy="5390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400" dirty="0"/>
              <a:t>LIGHTWEIGHT CRYPTOGRAPHY IN IOT: A COMPARATIVE STUDY OF</a:t>
            </a:r>
            <a:r>
              <a:rPr lang="ko-KR" altLang="en-US" sz="2400" dirty="0"/>
              <a:t> </a:t>
            </a:r>
            <a:r>
              <a:rPr lang="en-US" altLang="ko-KR" sz="2400" dirty="0"/>
              <a:t>PROGRAMMING LANGUAGES’ PERFORMANCE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4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 err="1"/>
              <a:t>TinyJAMBU</a:t>
            </a:r>
            <a:r>
              <a:rPr lang="ko-KR" altLang="en-US" sz="2000" dirty="0"/>
              <a:t>라는 경량 암호화 알고리즘을 중심으로 여러 프로그래밍 언어의 성능을 비교 분석한 논문</a:t>
            </a:r>
            <a:endParaRPr lang="en-US" altLang="ko-KR" sz="20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sz="2000" dirty="0" err="1"/>
              <a:t>TinyJAMBU</a:t>
            </a:r>
            <a:r>
              <a:rPr lang="ko-KR" altLang="en-US" sz="2000" dirty="0"/>
              <a:t>는 리소스가 제한된 </a:t>
            </a:r>
            <a:r>
              <a:rPr lang="en-US" sz="2000" dirty="0"/>
              <a:t>IoT </a:t>
            </a:r>
            <a:r>
              <a:rPr lang="ko-KR" altLang="en-US" sz="2000" dirty="0"/>
              <a:t>환경에서 사용하기 위해 설계된 알고리즘으로</a:t>
            </a:r>
            <a:r>
              <a:rPr lang="en-US" altLang="ko-KR" sz="2000" dirty="0"/>
              <a:t>, </a:t>
            </a:r>
            <a:r>
              <a:rPr lang="ko-KR" altLang="en-US" sz="2000" dirty="0"/>
              <a:t>낮은 메모리와 처리 능력 요구 사항에도 불구하고 높은 보안성을 제공</a:t>
            </a:r>
            <a:endParaRPr lang="en-US" altLang="ko-KR" sz="20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/>
              <a:t>이 연구에서 </a:t>
            </a:r>
            <a:r>
              <a:rPr lang="en-US" sz="2000" dirty="0"/>
              <a:t>Rust, C, </a:t>
            </a:r>
            <a:r>
              <a:rPr lang="ko-KR" altLang="en-US" sz="2000" dirty="0"/>
              <a:t>그리고 </a:t>
            </a:r>
            <a:r>
              <a:rPr lang="en-US" sz="2000" dirty="0"/>
              <a:t>Go </a:t>
            </a:r>
            <a:r>
              <a:rPr lang="ko-KR" altLang="en-US" sz="2000" dirty="0"/>
              <a:t>언어로 구현된 </a:t>
            </a:r>
            <a:r>
              <a:rPr lang="en-US" sz="2000" dirty="0" err="1"/>
              <a:t>TinyJAMBU</a:t>
            </a:r>
            <a:r>
              <a:rPr lang="ko-KR" altLang="en-US" sz="2000" dirty="0"/>
              <a:t>의 성능을 비교한 결과</a:t>
            </a:r>
            <a:r>
              <a:rPr lang="en-US" altLang="ko-KR" sz="2000" dirty="0"/>
              <a:t>, </a:t>
            </a:r>
            <a:r>
              <a:rPr lang="en-US" sz="2000" dirty="0"/>
              <a:t>C</a:t>
            </a:r>
            <a:r>
              <a:rPr lang="ko-KR" altLang="en-US" sz="2000" dirty="0"/>
              <a:t>와 비교했을 때</a:t>
            </a:r>
            <a:r>
              <a:rPr lang="en-US" altLang="ko-KR" sz="2000" dirty="0"/>
              <a:t>, </a:t>
            </a:r>
            <a:r>
              <a:rPr lang="en-US" sz="2000" dirty="0"/>
              <a:t>Rust</a:t>
            </a:r>
            <a:r>
              <a:rPr lang="ko-KR" altLang="en-US" sz="2000" dirty="0"/>
              <a:t>는 전력 소비 면에서는 </a:t>
            </a:r>
            <a:r>
              <a:rPr lang="en-US" sz="2000" dirty="0"/>
              <a:t>C</a:t>
            </a:r>
            <a:r>
              <a:rPr lang="ko-KR" altLang="en-US" sz="2000" dirty="0"/>
              <a:t>와 거의 비슷하고</a:t>
            </a:r>
            <a:r>
              <a:rPr lang="en-US" altLang="ko-KR" sz="2000" dirty="0"/>
              <a:t>, </a:t>
            </a:r>
            <a:r>
              <a:rPr lang="ko-KR" altLang="en-US" sz="2000" dirty="0"/>
              <a:t>성능 면에서는 약간 뒤처졌음</a:t>
            </a:r>
            <a:r>
              <a:rPr lang="en-US" altLang="ko-KR" sz="2000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/>
              <a:t>이를 다르게 보자면 </a:t>
            </a:r>
            <a:r>
              <a:rPr lang="en-US" sz="2000" dirty="0"/>
              <a:t>Rust</a:t>
            </a:r>
            <a:r>
              <a:rPr lang="ko-KR" altLang="en-US" sz="2000" dirty="0"/>
              <a:t>가 </a:t>
            </a:r>
            <a:r>
              <a:rPr lang="en-US" sz="2000" dirty="0"/>
              <a:t>C</a:t>
            </a:r>
            <a:r>
              <a:rPr lang="ko-KR" altLang="en-US" sz="2000" dirty="0"/>
              <a:t>와 비슷한 자원을 가지고 비슷한 속도를 내며 메모리 안전성까지 가질 수 있다는 것을 의미함</a:t>
            </a:r>
            <a:endParaRPr lang="en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FF773-5E1E-0A7F-9A46-878362DC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2111" y="1902886"/>
            <a:ext cx="1854864" cy="98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56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암호구현 동향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60123"/>
            <a:ext cx="10972800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400" dirty="0"/>
              <a:t>LIGHTWEIGHT CRYPTOGRAPHY IN IOT: A COMPARATIVE STUDY OF</a:t>
            </a:r>
            <a:r>
              <a:rPr lang="ko-KR" altLang="en-US" sz="2400" dirty="0"/>
              <a:t> </a:t>
            </a:r>
            <a:r>
              <a:rPr lang="en-US" altLang="ko-KR" sz="2400" dirty="0"/>
              <a:t>PROGRAMMING LANGUAGES’ PERFORMANCE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endParaRPr lang="en-US" altLang="ko-K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C3AB82-249D-4B1D-CD34-922ACE39CD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278" y="2864980"/>
            <a:ext cx="4589810" cy="32084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C3974F-5C86-F85F-0673-2275A81D29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8622" y="2864980"/>
            <a:ext cx="4923778" cy="3145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72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암호구현 동향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60123"/>
            <a:ext cx="10972800" cy="4703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 dirty="0"/>
              <a:t>RUST-Encoded Stream Ciphers on a RISC-V Parallel Ultra-Low-Power Processor.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/>
              <a:t>사이버 물리 시스템</a:t>
            </a:r>
            <a:r>
              <a:rPr lang="en-US" altLang="ko-KR" dirty="0"/>
              <a:t>(CPS)</a:t>
            </a:r>
            <a:r>
              <a:rPr lang="ko-KR" altLang="en-US" dirty="0"/>
              <a:t>와 사물인터넷</a:t>
            </a:r>
            <a:r>
              <a:rPr lang="en-US" altLang="ko-KR" dirty="0"/>
              <a:t>(IoT)</a:t>
            </a:r>
            <a:r>
              <a:rPr lang="ko-KR" altLang="en-US" dirty="0"/>
              <a:t>의 보안과 관련된 </a:t>
            </a:r>
            <a:r>
              <a:rPr lang="en-US" altLang="ko-KR" dirty="0"/>
              <a:t>RISC-V </a:t>
            </a:r>
            <a:r>
              <a:rPr lang="ko-KR" altLang="en-US" dirty="0"/>
              <a:t>병렬 저전력 아키텍처</a:t>
            </a:r>
            <a:r>
              <a:rPr lang="en-US" altLang="ko-KR" dirty="0"/>
              <a:t>(PULP)</a:t>
            </a:r>
            <a:r>
              <a:rPr lang="ko-KR" altLang="en-US" dirty="0" err="1"/>
              <a:t>를</a:t>
            </a:r>
            <a:r>
              <a:rPr lang="ko-KR" altLang="en-US" dirty="0"/>
              <a:t> 활용한 연구</a:t>
            </a:r>
            <a:r>
              <a:rPr lang="en-US" altLang="ko-KR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/>
              <a:t>특히</a:t>
            </a:r>
            <a:r>
              <a:rPr lang="en-US" altLang="ko-KR" dirty="0"/>
              <a:t>, </a:t>
            </a:r>
            <a:r>
              <a:rPr lang="ko-KR" altLang="en-US" dirty="0"/>
              <a:t>이 연구에서는 비디오 스트림의 보안을 강화하기 위해 스트림 암호화 기법을 적용하고</a:t>
            </a:r>
            <a:r>
              <a:rPr lang="en-US" altLang="ko-KR" dirty="0"/>
              <a:t>, Rust </a:t>
            </a:r>
            <a:r>
              <a:rPr lang="ko-KR" altLang="en-US" dirty="0"/>
              <a:t>코드 안전성을 활용하여 </a:t>
            </a:r>
            <a:r>
              <a:rPr lang="en-US" altLang="ko-KR" dirty="0"/>
              <a:t>ChaCha20 </a:t>
            </a:r>
            <a:r>
              <a:rPr lang="ko-KR" altLang="en-US" dirty="0"/>
              <a:t>및 </a:t>
            </a:r>
            <a:r>
              <a:rPr lang="en-US" altLang="ko-KR" dirty="0"/>
              <a:t>AES-CTR </a:t>
            </a:r>
            <a:r>
              <a:rPr lang="ko-KR" altLang="en-US" dirty="0"/>
              <a:t>스트림 암호화 알고리즘을 효율적으로 구현</a:t>
            </a:r>
            <a:endParaRPr lang="en-US" altLang="ko-KR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dirty="0"/>
              <a:t>Rust</a:t>
            </a:r>
            <a:r>
              <a:rPr lang="ko-KR" altLang="en-US" dirty="0"/>
              <a:t>의 외부 함수 인터페이스</a:t>
            </a:r>
            <a:r>
              <a:rPr lang="en-US" altLang="ko-KR" dirty="0"/>
              <a:t>(FFI)</a:t>
            </a:r>
            <a:r>
              <a:rPr lang="ko-KR" altLang="en-US" dirty="0" err="1"/>
              <a:t>를</a:t>
            </a:r>
            <a:r>
              <a:rPr lang="ko-KR" altLang="en-US" dirty="0"/>
              <a:t> 사용하여 기존의 </a:t>
            </a:r>
            <a:r>
              <a:rPr lang="en-US" altLang="ko-KR" dirty="0"/>
              <a:t>C </a:t>
            </a:r>
            <a:r>
              <a:rPr lang="ko-KR" altLang="en-US" dirty="0"/>
              <a:t>언어로 작성된 </a:t>
            </a:r>
            <a:r>
              <a:rPr lang="en-US" altLang="ko-KR" dirty="0"/>
              <a:t>PULP SDK</a:t>
            </a:r>
            <a:r>
              <a:rPr lang="ko-KR" altLang="en-US" dirty="0" err="1"/>
              <a:t>와의</a:t>
            </a:r>
            <a:r>
              <a:rPr lang="ko-KR" altLang="en-US" dirty="0"/>
              <a:t> 연동을 가능하게 하며</a:t>
            </a:r>
            <a:r>
              <a:rPr lang="en-US" altLang="ko-KR" dirty="0"/>
              <a:t>, PULP </a:t>
            </a:r>
            <a:r>
              <a:rPr lang="ko-KR" altLang="en-US" dirty="0"/>
              <a:t>아키텍처의 병렬 처리 능력을 최대한 활용하여 암호화 알고리즘의 성능을 향상시킴</a:t>
            </a:r>
            <a:r>
              <a:rPr lang="en-US" altLang="ko-KR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/>
              <a:t>이로 인해</a:t>
            </a:r>
            <a:r>
              <a:rPr lang="en-US" altLang="ko-KR" dirty="0"/>
              <a:t>, PULP </a:t>
            </a:r>
            <a:r>
              <a:rPr lang="ko-KR" altLang="en-US" dirty="0"/>
              <a:t>아키텍처에서 스트림 암호화를 구현할 때 발생할 수 있는 보안 취약점을 최소화할 수 있게 됨</a:t>
            </a:r>
            <a:endParaRPr lang="en-US" altLang="ko-KR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dirty="0"/>
              <a:t>결과적으로</a:t>
            </a:r>
            <a:r>
              <a:rPr lang="en-US" altLang="ko-KR" dirty="0"/>
              <a:t>, </a:t>
            </a:r>
            <a:r>
              <a:rPr lang="ko-KR" altLang="en-US" dirty="0"/>
              <a:t>이 연구는 저전력이면서 고성능을 요구하는 임베디드 시스템에서의 스트림 암호화 구현에 있어 </a:t>
            </a:r>
            <a:r>
              <a:rPr lang="en-US" altLang="ko-KR" dirty="0"/>
              <a:t>Rust</a:t>
            </a:r>
            <a:r>
              <a:rPr lang="ko-KR" altLang="en-US" dirty="0"/>
              <a:t>의 유용성을 입증함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408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암호구현 동향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60123"/>
            <a:ext cx="10972800" cy="2850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 dirty="0"/>
              <a:t>High-Assurance, High-Speed Post-Quantum Cryptography in Safe Rust.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 err="1"/>
              <a:t>양자내성암호</a:t>
            </a:r>
            <a:r>
              <a:rPr lang="ko-KR" altLang="en-US" sz="2000" dirty="0"/>
              <a:t> 분야에서도 </a:t>
            </a:r>
            <a:r>
              <a:rPr lang="en-US" altLang="ko-KR" sz="2000" dirty="0"/>
              <a:t>Rust</a:t>
            </a:r>
            <a:r>
              <a:rPr lang="ko-KR" altLang="en-US" sz="2000" dirty="0"/>
              <a:t>가 사용 되는 중</a:t>
            </a:r>
            <a:endParaRPr lang="en-US" altLang="ko-KR" sz="20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/>
              <a:t>이 연구에서는 </a:t>
            </a:r>
            <a:r>
              <a:rPr lang="en-US" altLang="ko-KR" sz="2000" dirty="0"/>
              <a:t>Jasmin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구현된 기존의 </a:t>
            </a:r>
            <a:r>
              <a:rPr lang="en-US" altLang="ko-KR" sz="2000" dirty="0" err="1"/>
              <a:t>Kyber</a:t>
            </a:r>
            <a:r>
              <a:rPr lang="en-US" altLang="ko-KR" sz="2000" dirty="0"/>
              <a:t> </a:t>
            </a:r>
            <a:r>
              <a:rPr lang="ko-KR" altLang="en-US" sz="2000" dirty="0"/>
              <a:t>알고리즘을 </a:t>
            </a:r>
            <a:r>
              <a:rPr lang="en-US" altLang="ko-KR" sz="2000" dirty="0"/>
              <a:t>Rust</a:t>
            </a:r>
            <a:r>
              <a:rPr lang="ko-KR" altLang="en-US" sz="2000" dirty="0"/>
              <a:t>로 확장하여</a:t>
            </a:r>
            <a:r>
              <a:rPr lang="en-US" altLang="ko-KR" sz="2000" dirty="0"/>
              <a:t>, Rust </a:t>
            </a:r>
            <a:r>
              <a:rPr lang="ko-KR" altLang="en-US" sz="2000" dirty="0"/>
              <a:t>프로그램에서 안전하게 호출할 수 있는 고효율의 </a:t>
            </a:r>
            <a:r>
              <a:rPr lang="en-US" altLang="ko-KR" sz="2000" dirty="0" err="1"/>
              <a:t>Kyber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RjKyber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제공함</a:t>
            </a:r>
            <a:endParaRPr lang="en-US" altLang="ko-KR" sz="20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/>
              <a:t>이 과정에서 </a:t>
            </a:r>
            <a:r>
              <a:rPr lang="en-US" altLang="ko-KR" sz="2000" dirty="0"/>
              <a:t>Jasmin </a:t>
            </a:r>
            <a:r>
              <a:rPr lang="ko-KR" altLang="en-US" sz="2000" dirty="0"/>
              <a:t>구현이 </a:t>
            </a:r>
            <a:r>
              <a:rPr lang="en-US" altLang="ko-KR" sz="2000" dirty="0"/>
              <a:t>Rust</a:t>
            </a:r>
            <a:r>
              <a:rPr lang="ko-KR" altLang="en-US" sz="2000" dirty="0"/>
              <a:t>에서 호출되면서 두 언어의 보안 제약을 유지하는 방법 조사</a:t>
            </a:r>
            <a:endParaRPr lang="en-US" altLang="ko-KR" sz="2000" dirty="0"/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/>
              <a:t>이를 통해 얻은 통합의 효율성</a:t>
            </a:r>
            <a:r>
              <a:rPr lang="en-US" altLang="ko-KR" sz="2000" dirty="0"/>
              <a:t>, </a:t>
            </a:r>
            <a:r>
              <a:rPr lang="ko-KR" altLang="en-US" sz="2000" dirty="0"/>
              <a:t>안전성 및 사용 용이성은 단독 언어로는 달성할 수 없는 수준</a:t>
            </a:r>
            <a:endParaRPr lang="en-US" altLang="ko-KR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465132-E0A8-55B1-6D80-83719E899D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61" r="5709"/>
          <a:stretch/>
        </p:blipFill>
        <p:spPr>
          <a:xfrm>
            <a:off x="8909824" y="4125825"/>
            <a:ext cx="1795347" cy="273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71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암호구현 동향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60123"/>
            <a:ext cx="10972800" cy="5373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200" dirty="0"/>
              <a:t>High-Assurance, High-Speed Post-Quantum Cryptography in Safe Rust.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434C58-3BC4-743B-EEC6-A5F7B15C9D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968915"/>
            <a:ext cx="4865649" cy="21352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C92E22-FA3B-4E78-2787-B3D30D9B2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4431" y="1802937"/>
            <a:ext cx="4869826" cy="2135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0B540B-20CE-5486-AD50-35E4195033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3088"/>
          <a:stretch/>
        </p:blipFill>
        <p:spPr>
          <a:xfrm>
            <a:off x="609601" y="4270450"/>
            <a:ext cx="5133278" cy="19245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808B8-9D8F-6487-6D7A-265BB742BB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840" y="4334282"/>
            <a:ext cx="5791015" cy="18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407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Rust </a:t>
            </a:r>
            <a:r>
              <a:rPr lang="ko-KR" altLang="en-US" dirty="0"/>
              <a:t>암호구현 동향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260123"/>
            <a:ext cx="10972800" cy="3728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dirty="0"/>
              <a:t>Analysis and Contributions to a Post-Quantum Cryptography Library written in Rust for a ARM Cortex-M4 board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dirty="0"/>
              <a:t>ARM Cortex M4 </a:t>
            </a:r>
            <a:r>
              <a:rPr lang="ko-KR" altLang="en-US" sz="2000" dirty="0" err="1"/>
              <a:t>마이크로컨트롤러에서</a:t>
            </a:r>
            <a:r>
              <a:rPr lang="ko-KR" altLang="en-US" sz="2000" dirty="0"/>
              <a:t> 효율적이고 실용적인 </a:t>
            </a:r>
            <a:r>
              <a:rPr lang="en-US" altLang="ko-KR" sz="2000" dirty="0"/>
              <a:t>PQC </a:t>
            </a:r>
            <a:r>
              <a:rPr lang="ko-KR" altLang="en-US" sz="2000" dirty="0"/>
              <a:t>솔루션을 제공하기 위해 </a:t>
            </a:r>
            <a:r>
              <a:rPr lang="en-US" altLang="ko-KR" sz="2000" dirty="0"/>
              <a:t>Rust </a:t>
            </a:r>
            <a:r>
              <a:rPr lang="ko-KR" altLang="en-US" sz="2000" dirty="0"/>
              <a:t>프로그래밍 언어로 작성된 특정 </a:t>
            </a:r>
            <a:r>
              <a:rPr lang="en-US" altLang="ko-KR" sz="2000" dirty="0" err="1"/>
              <a:t>Kyber</a:t>
            </a:r>
            <a:r>
              <a:rPr lang="en-US" altLang="ko-KR" sz="2000" dirty="0"/>
              <a:t> </a:t>
            </a:r>
            <a:r>
              <a:rPr lang="ko-KR" altLang="en-US" sz="2000" dirty="0"/>
              <a:t>라이브러리를 선택하는 경우도 있음</a:t>
            </a:r>
            <a:r>
              <a:rPr lang="en-US" altLang="ko-KR" sz="2000" dirty="0"/>
              <a:t> 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dirty="0"/>
              <a:t>Rust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주로 </a:t>
            </a:r>
            <a:r>
              <a:rPr lang="en-US" altLang="ko-KR" sz="2000" dirty="0"/>
              <a:t>ARM Cortex M4 </a:t>
            </a:r>
            <a:r>
              <a:rPr lang="ko-KR" altLang="en-US" sz="2000" dirty="0" err="1"/>
              <a:t>마이크로컨트롤러에</a:t>
            </a:r>
            <a:r>
              <a:rPr lang="ko-KR" altLang="en-US" sz="2000" dirty="0"/>
              <a:t> </a:t>
            </a:r>
            <a:r>
              <a:rPr lang="ko-KR" altLang="en-US" sz="2000" dirty="0" err="1"/>
              <a:t>양자내성암호</a:t>
            </a:r>
            <a:r>
              <a:rPr lang="ko-KR" altLang="en-US" sz="2000" dirty="0"/>
              <a:t> 라이브러리를 통합하고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통해 양자 위협에 대응할 수 있는 보안을 강화하는 방식으로 사용</a:t>
            </a:r>
          </a:p>
          <a:p>
            <a:pPr marL="457200" lvl="0" indent="-45720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dirty="0"/>
              <a:t>이 연구는 라이브러리에 대한 개선과 코드 성숙도 측면에서의 기여도를 제공하며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Kyber</a:t>
            </a:r>
            <a:r>
              <a:rPr lang="en-US" altLang="ko-KR" sz="2000" dirty="0"/>
              <a:t> KEM (</a:t>
            </a:r>
            <a:r>
              <a:rPr lang="ko-KR" altLang="en-US" sz="2000" dirty="0"/>
              <a:t>키 캡슐화 메커니즘</a:t>
            </a:r>
            <a:r>
              <a:rPr lang="en-US" altLang="ko-KR" sz="2000" dirty="0"/>
              <a:t>)</a:t>
            </a:r>
            <a:r>
              <a:rPr lang="ko-KR" altLang="en-US" sz="2000" dirty="0"/>
              <a:t>을 중심으로 분석을 집중하고 있음</a:t>
            </a:r>
            <a:endParaRPr lang="en-US" altLang="ko-KR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03B4F-8A29-5111-A01C-2344E0C305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0" t="9387" b="9210"/>
          <a:stretch/>
        </p:blipFill>
        <p:spPr>
          <a:xfrm>
            <a:off x="9065942" y="4498004"/>
            <a:ext cx="1940312" cy="22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70321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8089</TotalTime>
  <Words>1322</Words>
  <Application>Microsoft Macintosh PowerPoint</Application>
  <PresentationFormat>Widescreen</PresentationFormat>
  <Paragraphs>63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Helvetica</vt:lpstr>
      <vt:lpstr>CryptoCraft 테마</vt:lpstr>
      <vt:lpstr>제목 테마</vt:lpstr>
      <vt:lpstr>Rust 기술 동향</vt:lpstr>
      <vt:lpstr>Rust 관련 연구</vt:lpstr>
      <vt:lpstr>Rust 관련 연구</vt:lpstr>
      <vt:lpstr>Rust 암호구현 동향</vt:lpstr>
      <vt:lpstr>Rust 암호구현 동향</vt:lpstr>
      <vt:lpstr>Rust 암호구현 동향</vt:lpstr>
      <vt:lpstr>Rust 암호구현 동향</vt:lpstr>
      <vt:lpstr>Rust 암호구현 동향</vt:lpstr>
      <vt:lpstr>Rust 암호구현 동향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78</cp:revision>
  <dcterms:created xsi:type="dcterms:W3CDTF">2019-03-05T04:29:07Z</dcterms:created>
  <dcterms:modified xsi:type="dcterms:W3CDTF">2024-06-02T16:15:03Z</dcterms:modified>
</cp:coreProperties>
</file>