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</p:sldMasterIdLst>
  <p:notesMasterIdLst>
    <p:notesMasterId r:id="rId17"/>
  </p:notesMasterIdLst>
  <p:handoutMasterIdLst>
    <p:handoutMasterId r:id="rId18"/>
  </p:handoutMasterIdLst>
  <p:sldIdLst>
    <p:sldId id="281" r:id="rId3"/>
    <p:sldId id="316" r:id="rId4"/>
    <p:sldId id="317" r:id="rId5"/>
    <p:sldId id="311" r:id="rId6"/>
    <p:sldId id="320" r:id="rId7"/>
    <p:sldId id="308" r:id="rId8"/>
    <p:sldId id="309" r:id="rId9"/>
    <p:sldId id="319" r:id="rId10"/>
    <p:sldId id="321" r:id="rId11"/>
    <p:sldId id="310" r:id="rId12"/>
    <p:sldId id="313" r:id="rId13"/>
    <p:sldId id="314" r:id="rId14"/>
    <p:sldId id="315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266"/>
    <a:srgbClr val="B07BD7"/>
    <a:srgbClr val="FFFF00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 autoAdjust="0"/>
    <p:restoredTop sz="88633" autoAdjust="0"/>
  </p:normalViewPr>
  <p:slideViewPr>
    <p:cSldViewPr snapToGrid="0">
      <p:cViewPr varScale="1">
        <p:scale>
          <a:sx n="100" d="100"/>
          <a:sy n="100" d="100"/>
        </p:scale>
        <p:origin x="76" y="72"/>
      </p:cViewPr>
      <p:guideLst>
        <p:guide orient="horz" pos="2228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309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6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293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Little-endian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44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769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727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2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60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067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37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029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257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7586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2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392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_rQ_0muub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SPARKLE(3)</a:t>
            </a:r>
            <a:b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en-US" altLang="ko-KR" sz="320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https://youtu.be/N_rQ_0muubY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39">
            <a:extLst>
              <a:ext uri="{FF2B5EF4-FFF2-40B4-BE49-F238E27FC236}">
                <a16:creationId xmlns:a16="http://schemas.microsoft.com/office/drawing/2014/main" id="{DEE95403-22F1-495F-99D0-D46D9CEA60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89"/>
          <a:stretch/>
        </p:blipFill>
        <p:spPr>
          <a:xfrm>
            <a:off x="2520565" y="1525441"/>
            <a:ext cx="7231762" cy="4504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SCHWAEMM256-128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구현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2) Processing of AD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7760818" y="1552575"/>
            <a:ext cx="1257300" cy="954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7A76291-B086-43B2-90F7-EF7359DBA8F2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V="1">
            <a:off x="9300801" y="1746923"/>
            <a:ext cx="606595" cy="1171960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140F76-7532-468A-9A9B-0F158E754AE6}"/>
              </a:ext>
            </a:extLst>
          </p:cNvPr>
          <p:cNvSpPr txBox="1"/>
          <p:nvPr/>
        </p:nvSpPr>
        <p:spPr>
          <a:xfrm>
            <a:off x="2337914" y="5222875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4C1DC5-8CB3-40F2-8707-6DD2206FD66D}"/>
              </a:ext>
            </a:extLst>
          </p:cNvPr>
          <p:cNvSpPr txBox="1"/>
          <p:nvPr/>
        </p:nvSpPr>
        <p:spPr>
          <a:xfrm>
            <a:off x="2326585" y="4401109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5359F35-B025-4C4D-8BFE-A83D3577D921}"/>
              </a:ext>
            </a:extLst>
          </p:cNvPr>
          <p:cNvSpPr/>
          <p:nvPr/>
        </p:nvSpPr>
        <p:spPr>
          <a:xfrm>
            <a:off x="3021705" y="4381072"/>
            <a:ext cx="288000" cy="12240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669E6FBB-CA82-4446-9EA8-E27F60039D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8577" y="4021072"/>
            <a:ext cx="5652000" cy="360000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9CA186-F000-4E81-86C8-C5D75252E3E2}"/>
              </a:ext>
            </a:extLst>
          </p:cNvPr>
          <p:cNvGrpSpPr/>
          <p:nvPr/>
        </p:nvGrpSpPr>
        <p:grpSpPr>
          <a:xfrm>
            <a:off x="498578" y="1243473"/>
            <a:ext cx="7177485" cy="1693399"/>
            <a:chOff x="620529" y="1268495"/>
            <a:chExt cx="7177485" cy="1693399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D5BBF67-BFE1-48A7-883A-CA4790DA6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29" y="1268495"/>
              <a:ext cx="7177485" cy="1693399"/>
            </a:xfrm>
            <a:prstGeom prst="rect">
              <a:avLst/>
            </a:prstGeom>
          </p:spPr>
        </p:pic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0E3BDA5-DAED-4413-A4AF-D89386337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8752" y="2775176"/>
              <a:ext cx="61200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D278FB2-5252-4CAF-A86D-70E6B5BED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39831" y="2790484"/>
              <a:ext cx="936000" cy="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A55ADD6-0D96-4232-ABF8-560E0558B772}"/>
                </a:ext>
              </a:extLst>
            </p:cNvPr>
            <p:cNvSpPr/>
            <p:nvPr/>
          </p:nvSpPr>
          <p:spPr>
            <a:xfrm>
              <a:off x="2595235" y="2515258"/>
              <a:ext cx="2888905" cy="317071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C3EA0D8A-8853-445E-BA38-E4E08DA222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4578" y="2775176"/>
              <a:ext cx="936000" cy="1"/>
            </a:xfrm>
            <a:prstGeom prst="line">
              <a:avLst/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F564461-E77B-45AD-ADA7-9D1913CC1EFB}"/>
              </a:ext>
            </a:extLst>
          </p:cNvPr>
          <p:cNvSpPr/>
          <p:nvPr/>
        </p:nvSpPr>
        <p:spPr>
          <a:xfrm>
            <a:off x="3365181" y="4225404"/>
            <a:ext cx="343796" cy="173400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3672E-1E04-445D-BAAC-9138A17921D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3084849" y="5959406"/>
            <a:ext cx="452230" cy="4371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F168DC0A-0F06-4467-A609-6FFDCB62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6287" y="6363923"/>
            <a:ext cx="2877123" cy="4319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61284E-B0EB-48AA-B348-6CF2C44CA7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2647" y="2636201"/>
            <a:ext cx="2714864" cy="48927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2EAADD0C-7DC5-4792-ABA8-6CFD78E0C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647" y="3429000"/>
            <a:ext cx="2735860" cy="228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1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EC4B010-64F6-45F6-87C5-B381C508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143" y="5856797"/>
            <a:ext cx="3833813" cy="6844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3CAF03-DFF4-47DD-AD30-E8186F1379F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473" t="49929" r="81444" b="11962"/>
          <a:stretch/>
        </p:blipFill>
        <p:spPr>
          <a:xfrm>
            <a:off x="963108" y="3389352"/>
            <a:ext cx="1314450" cy="216987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C3701E-BBAE-481B-99DB-EF6E4804DF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69" t="49929" r="-351" b="11962"/>
          <a:stretch/>
        </p:blipFill>
        <p:spPr>
          <a:xfrm>
            <a:off x="2189756" y="3389156"/>
            <a:ext cx="6741502" cy="21698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15BC58-2783-4113-9792-860935392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942" y="1088611"/>
            <a:ext cx="8059097" cy="17853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SCHWAEMM256-128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구현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3) Encrypting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1988251" y="1865983"/>
            <a:ext cx="1389950" cy="318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6712544" y="4464050"/>
            <a:ext cx="802681" cy="10552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6019800" y="5519266"/>
            <a:ext cx="1094085" cy="365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4D062C-48B3-4E27-9AA2-661B80E3E1AA}"/>
              </a:ext>
            </a:extLst>
          </p:cNvPr>
          <p:cNvSpPr/>
          <p:nvPr/>
        </p:nvSpPr>
        <p:spPr>
          <a:xfrm>
            <a:off x="1562799" y="2593391"/>
            <a:ext cx="2863151" cy="31882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05265C1-5F59-4BFB-8E15-5685A7A372E3}"/>
                  </a:ext>
                </a:extLst>
              </p:cNvPr>
              <p:cNvSpPr/>
              <p:nvPr/>
            </p:nvSpPr>
            <p:spPr>
              <a:xfrm>
                <a:off x="7749415" y="1981268"/>
                <a:ext cx="2632835" cy="30846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905265C1-5F59-4BFB-8E15-5685A7A372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9415" y="1981268"/>
                <a:ext cx="2632835" cy="308466"/>
              </a:xfrm>
              <a:prstGeom prst="rect">
                <a:avLst/>
              </a:prstGeom>
              <a:blipFill>
                <a:blip r:embed="rId6"/>
                <a:stretch>
                  <a:fillRect b="-1851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88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EB6BEA23-855F-44B0-9B1F-A8CE707BA8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473" t="49929" r="81444" b="11962"/>
          <a:stretch/>
        </p:blipFill>
        <p:spPr>
          <a:xfrm>
            <a:off x="374701" y="3058829"/>
            <a:ext cx="1314450" cy="216987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D68CB34-C188-43F5-A257-1184A060C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69" t="49929" r="-351" b="11962"/>
          <a:stretch/>
        </p:blipFill>
        <p:spPr>
          <a:xfrm>
            <a:off x="1601349" y="3058633"/>
            <a:ext cx="6741502" cy="21698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3302AB-5BDD-41A4-B0BF-EDAD96F5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49" y="1198191"/>
            <a:ext cx="8020100" cy="122756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SCHWAEMM256-128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구현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4) Finalization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7539816" y="3058633"/>
            <a:ext cx="658085" cy="689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3868988" y="2178050"/>
            <a:ext cx="728474" cy="274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0114A5D-B53E-41E6-84ED-623D5CEBC0B9}"/>
              </a:ext>
            </a:extLst>
          </p:cNvPr>
          <p:cNvCxnSpPr>
            <a:cxnSpLocks/>
            <a:stCxn id="30" idx="0"/>
            <a:endCxn id="28" idx="3"/>
          </p:cNvCxnSpPr>
          <p:nvPr/>
        </p:nvCxnSpPr>
        <p:spPr>
          <a:xfrm rot="16200000" flipV="1">
            <a:off x="5861614" y="1051387"/>
            <a:ext cx="743095" cy="3271397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</p:cNvCxnSpPr>
          <p:nvPr/>
        </p:nvCxnSpPr>
        <p:spPr>
          <a:xfrm flipV="1">
            <a:off x="2368997" y="2453025"/>
            <a:ext cx="140400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9FFAFB-1679-474B-947D-34C888AB0417}"/>
              </a:ext>
            </a:extLst>
          </p:cNvPr>
          <p:cNvSpPr/>
          <p:nvPr/>
        </p:nvSpPr>
        <p:spPr>
          <a:xfrm>
            <a:off x="7539815" y="4249924"/>
            <a:ext cx="658085" cy="3006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B929F81-41B0-43DA-A85D-5791D256D15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197901" y="3403597"/>
            <a:ext cx="216701" cy="56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E17E3D9-CF3D-4980-816E-640814B8E89C}"/>
              </a:ext>
            </a:extLst>
          </p:cNvPr>
          <p:cNvCxnSpPr>
            <a:cxnSpLocks/>
            <a:endCxn id="19" idx="3"/>
          </p:cNvCxnSpPr>
          <p:nvPr/>
        </p:nvCxnSpPr>
        <p:spPr>
          <a:xfrm rot="16200000" flipV="1">
            <a:off x="8888101" y="3710025"/>
            <a:ext cx="607940" cy="1988341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AD5A0FE6-8E96-4275-BD97-017D051F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4652" y="2743335"/>
            <a:ext cx="3423180" cy="1202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79B0543-A8EB-4E14-B3E7-DB9C0BB118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2819" y="5111559"/>
            <a:ext cx="3214480" cy="607940"/>
          </a:xfrm>
          <a:prstGeom prst="rect">
            <a:avLst/>
          </a:prstGeom>
        </p:spPr>
      </p:pic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1DB833E7-FB29-4FA3-9237-F61C3921C8A9}"/>
              </a:ext>
            </a:extLst>
          </p:cNvPr>
          <p:cNvCxnSpPr>
            <a:cxnSpLocks/>
          </p:cNvCxnSpPr>
          <p:nvPr/>
        </p:nvCxnSpPr>
        <p:spPr>
          <a:xfrm flipV="1">
            <a:off x="2723020" y="1698227"/>
            <a:ext cx="1116000" cy="1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9A5C57-92F3-4236-89FC-39060BD5CC87}"/>
              </a:ext>
            </a:extLst>
          </p:cNvPr>
          <p:cNvSpPr/>
          <p:nvPr/>
        </p:nvSpPr>
        <p:spPr>
          <a:xfrm>
            <a:off x="7064218" y="3274164"/>
            <a:ext cx="343796" cy="173400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1236690-88AC-436A-96EB-213BFB8B6D3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6783886" y="5008166"/>
            <a:ext cx="452230" cy="43713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75877A72-A828-4020-80A3-24C54A753B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324" y="5412683"/>
            <a:ext cx="2877123" cy="43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9F1EE-DA29-E94F-8F75-19802D8997FC}"/>
              </a:ext>
            </a:extLst>
          </p:cNvPr>
          <p:cNvSpPr txBox="1"/>
          <p:nvPr/>
        </p:nvSpPr>
        <p:spPr>
          <a:xfrm>
            <a:off x="1177094" y="2153212"/>
            <a:ext cx="10049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입력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  <a:p>
            <a:r>
              <a:rPr lang="en-US" altLang="ko-KR" sz="1600" dirty="0" err="1">
                <a:solidFill>
                  <a:prstClr val="black"/>
                </a:solidFill>
                <a:ea typeface="서울남산체 M" panose="02020503020101020101" pitchFamily="18" charset="-127"/>
              </a:rPr>
              <a:t>PlainText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(32-bit): </a:t>
            </a:r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0x03020100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Authenticated Data(32-bit): 0x03020100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Key(128-bit): 0x0F0E0D0C0B0A09080706050403020100</a:t>
            </a:r>
          </a:p>
          <a:p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Nonce(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256</a:t>
            </a:r>
            <a:r>
              <a:rPr lang="en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-bit): 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0x1F1E1D1C1B1A191817161514131211100F0E0D0C0B0A09080706050403020100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AA18BE-44B9-E64C-B5DA-AB2C231352E9}"/>
              </a:ext>
            </a:extLst>
          </p:cNvPr>
          <p:cNvSpPr txBox="1"/>
          <p:nvPr/>
        </p:nvSpPr>
        <p:spPr>
          <a:xfrm>
            <a:off x="1177094" y="3582152"/>
            <a:ext cx="94293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출력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  <a:p>
            <a:r>
              <a:rPr lang="en-US" altLang="ko-KR" sz="1600" dirty="0" err="1">
                <a:solidFill>
                  <a:prstClr val="black"/>
                </a:solidFill>
                <a:ea typeface="서울남산체 M" panose="02020503020101020101" pitchFamily="18" charset="-127"/>
              </a:rPr>
              <a:t>CipherText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(128-bit): 8711A728 679B5F30 A61C4712 9308B9AD 6A61C33C</a:t>
            </a:r>
          </a:p>
          <a:p>
            <a:endParaRPr lang="en-US" altLang="ko-KR" sz="1600" dirty="0">
              <a:solidFill>
                <a:prstClr val="black"/>
              </a:solidFill>
              <a:ea typeface="서울남산체 M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C26B2-49CD-E443-AA50-CF79F33D04EB}"/>
              </a:ext>
            </a:extLst>
          </p:cNvPr>
          <p:cNvSpPr txBox="1"/>
          <p:nvPr/>
        </p:nvSpPr>
        <p:spPr>
          <a:xfrm>
            <a:off x="4849971" y="5824121"/>
            <a:ext cx="19998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[python code </a:t>
            </a:r>
            <a:r>
              <a:rPr lang="ko-KR" altLang="en-US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결과</a:t>
            </a:r>
            <a:r>
              <a:rPr lang="en-US" altLang="ko-KR" sz="1600" dirty="0">
                <a:solidFill>
                  <a:prstClr val="black"/>
                </a:solidFill>
                <a:ea typeface="서울남산체 M" panose="02020503020101020101" pitchFamily="18" charset="-127"/>
              </a:rPr>
              <a:t>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960D0E-080F-4A3B-9602-97D1FD1E4417}"/>
              </a:ext>
            </a:extLst>
          </p:cNvPr>
          <p:cNvSpPr txBox="1"/>
          <p:nvPr/>
        </p:nvSpPr>
        <p:spPr>
          <a:xfrm>
            <a:off x="1177094" y="4167267"/>
            <a:ext cx="6129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600" dirty="0"/>
              <a:t>→ 28A71187 305F9B67 12471CA6 ADB90893 3CC3616A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442CE7-C030-4644-B070-5EFF0505C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67"/>
          <a:stretch/>
        </p:blipFill>
        <p:spPr>
          <a:xfrm>
            <a:off x="4143514" y="1387778"/>
            <a:ext cx="2963637" cy="3344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8C36798-9811-48AF-88BF-EE42440F8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025" y="5177882"/>
            <a:ext cx="573405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2C164C-27C2-45A5-B158-85DBEDE5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407" y="1058810"/>
            <a:ext cx="8173285" cy="5693969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171116-F624-44CC-BF4E-C8D5777BD654}"/>
              </a:ext>
            </a:extLst>
          </p:cNvPr>
          <p:cNvSpPr/>
          <p:nvPr/>
        </p:nvSpPr>
        <p:spPr>
          <a:xfrm>
            <a:off x="3351542" y="3168647"/>
            <a:ext cx="4977653" cy="260354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E0BC13A-2360-4115-86CA-64B980097DBF}"/>
              </a:ext>
            </a:extLst>
          </p:cNvPr>
          <p:cNvSpPr/>
          <p:nvPr/>
        </p:nvSpPr>
        <p:spPr>
          <a:xfrm>
            <a:off x="3351542" y="5780136"/>
            <a:ext cx="392953" cy="260354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CB1B53-9DA8-4595-BF74-9225EE04B68E}"/>
              </a:ext>
            </a:extLst>
          </p:cNvPr>
          <p:cNvSpPr/>
          <p:nvPr/>
        </p:nvSpPr>
        <p:spPr>
          <a:xfrm>
            <a:off x="4665247" y="5802363"/>
            <a:ext cx="392953" cy="260354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B6358F5-856B-47C8-9E52-F49752133466}"/>
              </a:ext>
            </a:extLst>
          </p:cNvPr>
          <p:cNvSpPr/>
          <p:nvPr/>
        </p:nvSpPr>
        <p:spPr>
          <a:xfrm>
            <a:off x="6486074" y="5802363"/>
            <a:ext cx="528671" cy="260354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AF468C2-FC80-45C3-AB3E-5E1D365BA360}"/>
              </a:ext>
            </a:extLst>
          </p:cNvPr>
          <p:cNvSpPr/>
          <p:nvPr/>
        </p:nvSpPr>
        <p:spPr>
          <a:xfrm>
            <a:off x="7800524" y="5802363"/>
            <a:ext cx="528671" cy="260354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F79CA8D-9E79-4263-91B9-0A93F32C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968" y="3111060"/>
            <a:ext cx="550827" cy="261217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937866A5-77AF-48E3-9E10-A0EB8A0C318B}"/>
              </a:ext>
            </a:extLst>
          </p:cNvPr>
          <p:cNvSpPr/>
          <p:nvPr/>
        </p:nvSpPr>
        <p:spPr>
          <a:xfrm>
            <a:off x="2064115" y="3059160"/>
            <a:ext cx="715180" cy="369841"/>
          </a:xfrm>
          <a:prstGeom prst="rect">
            <a:avLst/>
          </a:prstGeom>
          <a:solidFill>
            <a:srgbClr val="FFFF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9BE3C-B603-464B-9A00-756AC38AB287}"/>
              </a:ext>
            </a:extLst>
          </p:cNvPr>
          <p:cNvSpPr/>
          <p:nvPr/>
        </p:nvSpPr>
        <p:spPr>
          <a:xfrm>
            <a:off x="2004051" y="1454150"/>
            <a:ext cx="711744" cy="1516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C49369-DF22-4DE3-BA4A-6D1A716B358A}"/>
              </a:ext>
            </a:extLst>
          </p:cNvPr>
          <p:cNvSpPr txBox="1"/>
          <p:nvPr/>
        </p:nvSpPr>
        <p:spPr>
          <a:xfrm>
            <a:off x="1543241" y="2525008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827F2-4DB1-4668-B368-5957B8627C02}"/>
              </a:ext>
            </a:extLst>
          </p:cNvPr>
          <p:cNvSpPr txBox="1"/>
          <p:nvPr/>
        </p:nvSpPr>
        <p:spPr>
          <a:xfrm>
            <a:off x="1531912" y="1703242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847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097DF-99BC-4D45-B4D4-78FF5E02B7EA}"/>
              </a:ext>
            </a:extLst>
          </p:cNvPr>
          <p:cNvSpPr txBox="1"/>
          <p:nvPr/>
        </p:nvSpPr>
        <p:spPr>
          <a:xfrm>
            <a:off x="4225059" y="1972560"/>
            <a:ext cx="343466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Data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block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size: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256-bits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Key length: 128-bits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Nonce length: 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256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-bits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Tag length: 128-bits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plain text: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cipher text: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authenticated data: 32-bits (</a:t>
            </a:r>
            <a:r>
              <a:rPr lang="ko-KR" altLang="en-US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가정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endParaRPr lang="en-US" altLang="ko-KR" sz="1600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n(Internal state size): 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384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-bit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r(size of rate): 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256</a:t>
            </a:r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-bit</a:t>
            </a:r>
          </a:p>
          <a:p>
            <a:r>
              <a:rPr lang="en-US" altLang="ko-KR" sz="16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c(size of the capacity): 128-bit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340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3F655576-F522-4682-9BD5-E61538160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80965" b="58938"/>
          <a:stretch/>
        </p:blipFill>
        <p:spPr>
          <a:xfrm>
            <a:off x="1156800" y="3832059"/>
            <a:ext cx="1555749" cy="233803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ED6E0B-6EB7-4B14-A8ED-2004EB963D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8" b="58938"/>
          <a:stretch/>
        </p:blipFill>
        <p:spPr>
          <a:xfrm>
            <a:off x="2617299" y="3828013"/>
            <a:ext cx="6741502" cy="23380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949C4F-5F38-4AEE-BC67-7D38D5E8C7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73"/>
          <a:stretch/>
        </p:blipFill>
        <p:spPr>
          <a:xfrm>
            <a:off x="3489681" y="1405172"/>
            <a:ext cx="6203589" cy="190443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 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 Padding AD and M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7245706" y="3953617"/>
            <a:ext cx="691391" cy="3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0C44C-7CEA-4125-A5D8-83E358779949}"/>
              </a:ext>
            </a:extLst>
          </p:cNvPr>
          <p:cNvSpPr txBox="1"/>
          <p:nvPr/>
        </p:nvSpPr>
        <p:spPr>
          <a:xfrm>
            <a:off x="5812565" y="2345236"/>
            <a:ext cx="2376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1&lt;&lt;2 = 4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A86FBF4-890A-49E0-9A26-4152F361C2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41" y="1128871"/>
            <a:ext cx="3212240" cy="1124722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3FB48D-FEBB-4300-A018-C6A4AC6EBCA0}"/>
              </a:ext>
            </a:extLst>
          </p:cNvPr>
          <p:cNvCxnSpPr>
            <a:cxnSpLocks/>
          </p:cNvCxnSpPr>
          <p:nvPr/>
        </p:nvCxnSpPr>
        <p:spPr>
          <a:xfrm flipV="1">
            <a:off x="3936050" y="2345235"/>
            <a:ext cx="158400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B4937-A572-4406-9457-677E2FE27CEC}"/>
              </a:ext>
            </a:extLst>
          </p:cNvPr>
          <p:cNvSpPr/>
          <p:nvPr/>
        </p:nvSpPr>
        <p:spPr>
          <a:xfrm>
            <a:off x="3742465" y="2345236"/>
            <a:ext cx="1817316" cy="19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E9989B-6976-42CE-BEDB-E8A8DC2BA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643" y="2313033"/>
            <a:ext cx="2816392" cy="4476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E40D773-FF1F-4D2C-A92B-3A8686D4D2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26781"/>
          <a:stretch/>
        </p:blipFill>
        <p:spPr>
          <a:xfrm>
            <a:off x="315643" y="2887880"/>
            <a:ext cx="2198664" cy="69301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DB68E4B-B08C-4D75-9411-5B6FC68AF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9524" y="2642913"/>
            <a:ext cx="2499418" cy="728440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58C4A40-2666-415D-A4D5-D89D4452D49E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7591402" y="3007133"/>
            <a:ext cx="1318122" cy="94648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98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A5949C4F-5F38-4AEE-BC67-7D38D5E8C7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"/>
          <a:stretch/>
        </p:blipFill>
        <p:spPr>
          <a:xfrm>
            <a:off x="3489681" y="1405172"/>
            <a:ext cx="6203589" cy="1904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A8ABF70-F663-4AFD-B6A5-B449E315D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6236" y="1564215"/>
            <a:ext cx="5812565" cy="195974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ED6E0B-6EB7-4B14-A8ED-2004EB963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869" t="49929" r="-351" b="11962"/>
          <a:stretch/>
        </p:blipFill>
        <p:spPr>
          <a:xfrm>
            <a:off x="2617299" y="4000217"/>
            <a:ext cx="6741502" cy="216987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 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 Padding AD and M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7245706" y="3953617"/>
            <a:ext cx="691391" cy="304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00C44C-7CEA-4125-A5D8-83E358779949}"/>
              </a:ext>
            </a:extLst>
          </p:cNvPr>
          <p:cNvSpPr txBox="1"/>
          <p:nvPr/>
        </p:nvSpPr>
        <p:spPr>
          <a:xfrm>
            <a:off x="5988050" y="2528832"/>
            <a:ext cx="2376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(1&lt;&lt;2 = 4), 2^4=6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3FB48D-FEBB-4300-A018-C6A4AC6EBCA0}"/>
              </a:ext>
            </a:extLst>
          </p:cNvPr>
          <p:cNvCxnSpPr>
            <a:cxnSpLocks/>
          </p:cNvCxnSpPr>
          <p:nvPr/>
        </p:nvCxnSpPr>
        <p:spPr>
          <a:xfrm flipV="1">
            <a:off x="4111535" y="2528831"/>
            <a:ext cx="1584000" cy="1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2B4937-A572-4406-9457-677E2FE27CEC}"/>
              </a:ext>
            </a:extLst>
          </p:cNvPr>
          <p:cNvSpPr/>
          <p:nvPr/>
        </p:nvSpPr>
        <p:spPr>
          <a:xfrm>
            <a:off x="3917950" y="2528832"/>
            <a:ext cx="1817316" cy="1965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E9989B-6976-42CE-BEDB-E8A8DC2BA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52" y="2304993"/>
            <a:ext cx="2816392" cy="447676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58C4A40-2666-415D-A4D5-D89D4452D49E}"/>
              </a:ext>
            </a:extLst>
          </p:cNvPr>
          <p:cNvCxnSpPr>
            <a:cxnSpLocks/>
            <a:endCxn id="39" idx="0"/>
          </p:cNvCxnSpPr>
          <p:nvPr/>
        </p:nvCxnSpPr>
        <p:spPr>
          <a:xfrm rot="10800000" flipV="1">
            <a:off x="7591402" y="3007133"/>
            <a:ext cx="1318122" cy="946484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4C17B4B9-EDEC-4B9D-B61C-EA0C116DA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3120" y="2883103"/>
            <a:ext cx="1594666" cy="248059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43103DF-A7BD-4A79-BEF4-45AEE9E6DFF5}"/>
              </a:ext>
            </a:extLst>
          </p:cNvPr>
          <p:cNvGrpSpPr/>
          <p:nvPr/>
        </p:nvGrpSpPr>
        <p:grpSpPr>
          <a:xfrm>
            <a:off x="633052" y="2864284"/>
            <a:ext cx="2198664" cy="718589"/>
            <a:chOff x="315643" y="2887880"/>
            <a:chExt cx="2198664" cy="71858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AE40D773-FF1F-4D2C-A92B-3A8686D4D2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-1" b="48919"/>
            <a:stretch/>
          </p:blipFill>
          <p:spPr>
            <a:xfrm>
              <a:off x="315643" y="2887880"/>
              <a:ext cx="2198664" cy="483474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DC7514D-2391-4DF4-9A81-8CFB7BDD5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74488" b="671"/>
            <a:stretch/>
          </p:blipFill>
          <p:spPr>
            <a:xfrm>
              <a:off x="315643" y="3371353"/>
              <a:ext cx="2198664" cy="2351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7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BD1162D-10DA-4795-88BA-90E95335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0965" b="58938"/>
          <a:stretch/>
        </p:blipFill>
        <p:spPr>
          <a:xfrm>
            <a:off x="1854201" y="2078856"/>
            <a:ext cx="1555749" cy="233803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1) State initialization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7C50673-775B-4289-A75E-474844D889D4}"/>
              </a:ext>
            </a:extLst>
          </p:cNvPr>
          <p:cNvSpPr/>
          <p:nvPr/>
        </p:nvSpPr>
        <p:spPr>
          <a:xfrm>
            <a:off x="2019301" y="2225386"/>
            <a:ext cx="1257300" cy="22692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80B84F-4A6F-4187-B423-8BA518A388B7}"/>
              </a:ext>
            </a:extLst>
          </p:cNvPr>
          <p:cNvSpPr txBox="1"/>
          <p:nvPr/>
        </p:nvSpPr>
        <p:spPr>
          <a:xfrm>
            <a:off x="1558491" y="3519182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E5A281-DE75-4CCA-BBED-8E1C930BACFA}"/>
              </a:ext>
            </a:extLst>
          </p:cNvPr>
          <p:cNvSpPr txBox="1"/>
          <p:nvPr/>
        </p:nvSpPr>
        <p:spPr>
          <a:xfrm>
            <a:off x="1547162" y="2697416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737FC-633C-4E6E-9732-4013A5CE3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490" y="5061901"/>
            <a:ext cx="2178010" cy="7007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A2E2A9-11E3-4E22-87CD-2228EA23CD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966" y="1246350"/>
            <a:ext cx="8255000" cy="5560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F6143E7-4264-4053-9CF5-4567016D6A6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518" b="58938"/>
          <a:stretch/>
        </p:blipFill>
        <p:spPr>
          <a:xfrm>
            <a:off x="3302000" y="2081160"/>
            <a:ext cx="6741502" cy="23380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8028EC-60A0-4D72-A96E-17E031441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9301" y="5907228"/>
            <a:ext cx="2891950" cy="711459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D2AC164-2D5B-4620-B00F-A5134E4F123C}"/>
              </a:ext>
            </a:extLst>
          </p:cNvPr>
          <p:cNvSpPr txBox="1"/>
          <p:nvPr/>
        </p:nvSpPr>
        <p:spPr>
          <a:xfrm>
            <a:off x="4861401" y="6341688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SL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AC4D3E-4B34-4B0A-9601-768D62DCC2C6}"/>
              </a:ext>
            </a:extLst>
          </p:cNvPr>
          <p:cNvSpPr txBox="1"/>
          <p:nvPr/>
        </p:nvSpPr>
        <p:spPr>
          <a:xfrm>
            <a:off x="4626848" y="6119339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SR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FEA4E9D-0480-4F77-BF49-008412548358}"/>
                  </a:ext>
                </a:extLst>
              </p:cNvPr>
              <p:cNvSpPr/>
              <p:nvPr/>
            </p:nvSpPr>
            <p:spPr>
              <a:xfrm>
                <a:off x="6465087" y="5400750"/>
                <a:ext cx="2700000" cy="361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4FEA4E9D-0480-4F77-BF49-0084125483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087" y="5400750"/>
                <a:ext cx="2700000" cy="3619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62BA45-F612-4031-B090-CAC79A1B481B}"/>
                  </a:ext>
                </a:extLst>
              </p:cNvPr>
              <p:cNvSpPr/>
              <p:nvPr/>
            </p:nvSpPr>
            <p:spPr>
              <a:xfrm>
                <a:off x="9209926" y="5400750"/>
                <a:ext cx="1353479" cy="36190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262BA45-F612-4031-B090-CAC79A1B4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9926" y="5400750"/>
                <a:ext cx="1353479" cy="3619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33A3FE3-44BB-452E-81C4-ECA8B273D597}"/>
              </a:ext>
            </a:extLst>
          </p:cNvPr>
          <p:cNvSpPr txBox="1"/>
          <p:nvPr/>
        </p:nvSpPr>
        <p:spPr>
          <a:xfrm>
            <a:off x="10453011" y="5762652"/>
            <a:ext cx="431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0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4929A6-EE81-4AB6-9C1A-9DF9C18B48DD}"/>
              </a:ext>
            </a:extLst>
          </p:cNvPr>
          <p:cNvSpPr txBox="1"/>
          <p:nvPr/>
        </p:nvSpPr>
        <p:spPr>
          <a:xfrm>
            <a:off x="8949948" y="5811999"/>
            <a:ext cx="786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128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56C2D-FCA5-488E-ACEA-5213EEB2EB31}"/>
              </a:ext>
            </a:extLst>
          </p:cNvPr>
          <p:cNvSpPr txBox="1"/>
          <p:nvPr/>
        </p:nvSpPr>
        <p:spPr>
          <a:xfrm>
            <a:off x="6363072" y="5787102"/>
            <a:ext cx="786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383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4AC345-623E-487F-90D4-E81565F85470}"/>
              </a:ext>
            </a:extLst>
          </p:cNvPr>
          <p:cNvSpPr txBox="1"/>
          <p:nvPr/>
        </p:nvSpPr>
        <p:spPr>
          <a:xfrm>
            <a:off x="7421643" y="5146523"/>
            <a:ext cx="786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256-bit</a:t>
            </a:r>
            <a:endParaRPr lang="ko-KR" altLang="en-US" sz="1200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021E8D-0A11-4459-BE88-1D057922398E}"/>
              </a:ext>
            </a:extLst>
          </p:cNvPr>
          <p:cNvSpPr txBox="1"/>
          <p:nvPr/>
        </p:nvSpPr>
        <p:spPr>
          <a:xfrm>
            <a:off x="9493221" y="5146523"/>
            <a:ext cx="786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128-bit</a:t>
            </a:r>
            <a:endParaRPr lang="ko-KR" altLang="en-US" sz="1200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457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3A67D17-A9B5-42F9-A147-9DFEB02D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80965" b="58938"/>
          <a:stretch/>
        </p:blipFill>
        <p:spPr>
          <a:xfrm>
            <a:off x="1037349" y="3504484"/>
            <a:ext cx="1555749" cy="23380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88615C-B9BC-4964-92AC-8F526A1E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8" b="58938"/>
          <a:stretch/>
        </p:blipFill>
        <p:spPr>
          <a:xfrm>
            <a:off x="2497848" y="3500438"/>
            <a:ext cx="6741502" cy="2338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6000AF-035F-4B1C-9150-E14DA1C4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465359"/>
            <a:ext cx="7177485" cy="16933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SCHWAEMM256-128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2) Processing of AD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2456620" y="2756993"/>
            <a:ext cx="998369" cy="25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7247952" y="4807662"/>
            <a:ext cx="527995" cy="6899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CEB9C23-478D-44F6-B8AA-B3D491A368E1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7775947" y="5152625"/>
            <a:ext cx="1061209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67C6432-5C3E-44F1-A6D8-3EBCEB07E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697" y="1379746"/>
            <a:ext cx="3816181" cy="267944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1C298E4-0931-4762-AD7E-45C0314B2F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156" y="4276090"/>
            <a:ext cx="2819126" cy="17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98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Sponge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77B94-CFC0-4D9B-82A1-91132F590A5C}"/>
              </a:ext>
            </a:extLst>
          </p:cNvPr>
          <p:cNvSpPr txBox="1"/>
          <p:nvPr/>
        </p:nvSpPr>
        <p:spPr>
          <a:xfrm>
            <a:off x="496469" y="4621602"/>
            <a:ext cx="11771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B07BD7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c:SR, r:SL </a:t>
            </a:r>
            <a:endParaRPr lang="ko-KR" altLang="en-US" sz="1600" dirty="0">
              <a:solidFill>
                <a:srgbClr val="B07BD7"/>
              </a:solidFill>
            </a:endParaRPr>
          </a:p>
        </p:txBody>
      </p:sp>
      <p:pic>
        <p:nvPicPr>
          <p:cNvPr id="14" name="Picture 2" descr="sponge construction">
            <a:extLst>
              <a:ext uri="{FF2B5EF4-FFF2-40B4-BE49-F238E27FC236}">
                <a16:creationId xmlns:a16="http://schemas.microsoft.com/office/drawing/2014/main" id="{A554DF3E-C53A-4B28-98E2-D175974C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00" y="1685028"/>
            <a:ext cx="8361500" cy="421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B804A3-625B-4DE4-ACD2-E8A00094CA8D}"/>
              </a:ext>
            </a:extLst>
          </p:cNvPr>
          <p:cNvSpPr txBox="1"/>
          <p:nvPr/>
        </p:nvSpPr>
        <p:spPr>
          <a:xfrm>
            <a:off x="9437303" y="1735828"/>
            <a:ext cx="256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해시된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출력 블록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AF92DF-FB1D-4DAB-B2B4-D50399E83A6D}"/>
              </a:ext>
            </a:extLst>
          </p:cNvPr>
          <p:cNvSpPr txBox="1"/>
          <p:nvPr/>
        </p:nvSpPr>
        <p:spPr>
          <a:xfrm>
            <a:off x="2026498" y="1719318"/>
            <a:ext cx="256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입력 메시지 블록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A035C5-FE0F-478E-B2C0-3E3739EB9552}"/>
                  </a:ext>
                </a:extLst>
              </p:cNvPr>
              <p:cNvSpPr txBox="1"/>
              <p:nvPr/>
            </p:nvSpPr>
            <p:spPr>
              <a:xfrm>
                <a:off x="2311234" y="5979941"/>
                <a:ext cx="2565534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상태 메모리 갱신함</a:t>
                </a:r>
              </a:p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𝑓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:</m:t>
                      </m:r>
                      <m:sSup>
                        <m:sSup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{0,1}</m:t>
                          </m:r>
                        </m:e>
                        <m:sup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  <a:cs typeface="+mn-cs"/>
                            </a:rPr>
                            <m:t>𝑏</m:t>
                          </m:r>
                        </m:sup>
                      </m:sSup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서울남산체 M" panose="02020503020101020101" pitchFamily="18" charset="-127"/>
                          <a:cs typeface="+mn-cs"/>
                        </a:rPr>
                        <m:t> 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{0,1}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A035C5-FE0F-478E-B2C0-3E3739EB9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234" y="5979941"/>
                <a:ext cx="2565534" cy="670312"/>
              </a:xfrm>
              <a:prstGeom prst="rect">
                <a:avLst/>
              </a:prstGeom>
              <a:blipFill>
                <a:blip r:embed="rId4"/>
                <a:stretch>
                  <a:fillRect t="-545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F1D42E-FE10-42FF-B0D0-8E4065EECF95}"/>
              </a:ext>
            </a:extLst>
          </p:cNvPr>
          <p:cNvSpPr/>
          <p:nvPr/>
        </p:nvSpPr>
        <p:spPr>
          <a:xfrm>
            <a:off x="3442137" y="3321225"/>
            <a:ext cx="301567" cy="1344888"/>
          </a:xfrm>
          <a:prstGeom prst="rect">
            <a:avLst/>
          </a:prstGeom>
          <a:solidFill>
            <a:srgbClr val="00B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5B18A34-CA39-47B0-B8C3-7352C1F0B0C2}"/>
              </a:ext>
            </a:extLst>
          </p:cNvPr>
          <p:cNvSpPr/>
          <p:nvPr/>
        </p:nvSpPr>
        <p:spPr>
          <a:xfrm>
            <a:off x="2178487" y="1751362"/>
            <a:ext cx="301567" cy="302998"/>
          </a:xfrm>
          <a:prstGeom prst="rect">
            <a:avLst/>
          </a:prstGeom>
          <a:solidFill>
            <a:srgbClr val="2E75B6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F58A15-8231-4A20-A3D4-5CA3E88ACBD1}"/>
              </a:ext>
            </a:extLst>
          </p:cNvPr>
          <p:cNvSpPr/>
          <p:nvPr/>
        </p:nvSpPr>
        <p:spPr>
          <a:xfrm>
            <a:off x="9538137" y="1745012"/>
            <a:ext cx="301567" cy="302998"/>
          </a:xfrm>
          <a:prstGeom prst="rect">
            <a:avLst/>
          </a:prstGeom>
          <a:solidFill>
            <a:srgbClr val="FFC0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CC06B15-7CA5-49E1-AAE9-E030FEFBA9E5}"/>
              </a:ext>
            </a:extLst>
          </p:cNvPr>
          <p:cNvSpPr/>
          <p:nvPr/>
        </p:nvSpPr>
        <p:spPr>
          <a:xfrm>
            <a:off x="1875714" y="3000213"/>
            <a:ext cx="871040" cy="1987712"/>
          </a:xfrm>
          <a:prstGeom prst="rect">
            <a:avLst/>
          </a:prstGeom>
          <a:solidFill>
            <a:srgbClr val="7030A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B67070-8F9F-47E2-B90C-E6A87D813C92}"/>
                  </a:ext>
                </a:extLst>
              </p:cNvPr>
              <p:cNvSpPr txBox="1"/>
              <p:nvPr/>
            </p:nvSpPr>
            <p:spPr>
              <a:xfrm>
                <a:off x="294392" y="3393504"/>
                <a:ext cx="158132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서울남산체 M" panose="02020503020101020101" pitchFamily="18" charset="-127"/>
                    <a:ea typeface="서울남산체 M" panose="02020503020101020101" pitchFamily="18" charset="-127"/>
                    <a:cs typeface="+mn-cs"/>
                  </a:rPr>
                  <a:t>상태 메모리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서울남산체 M" panose="02020503020101020101" pitchFamily="18" charset="-127"/>
                        <a:cs typeface="+mn-cs"/>
                      </a:rPr>
                      <m:t>𝑆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dirty="0">
                    <a:solidFill>
                      <a:srgbClr val="7030A0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r: bit-rate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c: capacity</a:t>
                </a: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B67070-8F9F-47E2-B90C-E6A87D813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2" y="3393504"/>
                <a:ext cx="1581322" cy="1200329"/>
              </a:xfrm>
              <a:prstGeom prst="rect">
                <a:avLst/>
              </a:prstGeom>
              <a:blipFill>
                <a:blip r:embed="rId5"/>
                <a:stretch>
                  <a:fillRect l="-385" t="-2538" b="-71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BE72349-92CF-4B0B-85FD-0CCE01DA1C34}"/>
              </a:ext>
            </a:extLst>
          </p:cNvPr>
          <p:cNvSpPr txBox="1"/>
          <p:nvPr/>
        </p:nvSpPr>
        <p:spPr>
          <a:xfrm>
            <a:off x="2311234" y="5658129"/>
            <a:ext cx="2565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E266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SPARKLE384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E266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EA8D7C-2296-4D35-A9EB-984DA3870B4C}"/>
              </a:ext>
            </a:extLst>
          </p:cNvPr>
          <p:cNvSpPr txBox="1"/>
          <p:nvPr/>
        </p:nvSpPr>
        <p:spPr>
          <a:xfrm>
            <a:off x="4045422" y="1139704"/>
            <a:ext cx="4641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문제점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외부 부분을 통해 순열의 일부 계산 가능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9849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3A67D17-A9B5-42F9-A147-9DFEB02DF3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80965" b="58938"/>
          <a:stretch/>
        </p:blipFill>
        <p:spPr>
          <a:xfrm>
            <a:off x="2307349" y="3819563"/>
            <a:ext cx="1555749" cy="2338037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BF88615C-B9BC-4964-92AC-8F526A1E5B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18" b="58938"/>
          <a:stretch/>
        </p:blipFill>
        <p:spPr>
          <a:xfrm>
            <a:off x="3767848" y="3815517"/>
            <a:ext cx="6741502" cy="233803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6000AF-035F-4B1C-9150-E14DA1C4B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670" y="1546014"/>
            <a:ext cx="7177485" cy="169339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SCHWAEMM256-128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구현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2) Processing of AD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0B42D6-B3EF-419D-8ABE-47FE515714A5}"/>
              </a:ext>
            </a:extLst>
          </p:cNvPr>
          <p:cNvSpPr/>
          <p:nvPr/>
        </p:nvSpPr>
        <p:spPr>
          <a:xfrm>
            <a:off x="5692227" y="2171343"/>
            <a:ext cx="998369" cy="256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4D7A26B-BEC6-4530-A7D3-008180AD5745}"/>
              </a:ext>
            </a:extLst>
          </p:cNvPr>
          <p:cNvSpPr/>
          <p:nvPr/>
        </p:nvSpPr>
        <p:spPr>
          <a:xfrm>
            <a:off x="4222651" y="4716342"/>
            <a:ext cx="419200" cy="3294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55A8A-4FBE-4D9D-BF43-F26B78F5F600}"/>
              </a:ext>
            </a:extLst>
          </p:cNvPr>
          <p:cNvSpPr txBox="1"/>
          <p:nvPr/>
        </p:nvSpPr>
        <p:spPr>
          <a:xfrm>
            <a:off x="5577615" y="3480088"/>
            <a:ext cx="2376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Race-Whitening</a:t>
            </a:r>
            <a:endParaRPr lang="ko-KR" altLang="en-US" sz="1200" b="1" dirty="0">
              <a:solidFill>
                <a:srgbClr val="FF0000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36CDEAE-24F8-45CF-A503-9001B14944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22" b="13657"/>
          <a:stretch/>
        </p:blipFill>
        <p:spPr>
          <a:xfrm>
            <a:off x="7112982" y="3475130"/>
            <a:ext cx="2986079" cy="276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85D6A1-8C39-45F8-8C4D-576DBE626372}"/>
              </a:ext>
            </a:extLst>
          </p:cNvPr>
          <p:cNvSpPr txBox="1"/>
          <p:nvPr/>
        </p:nvSpPr>
        <p:spPr>
          <a:xfrm>
            <a:off x="2890876" y="1136062"/>
            <a:ext cx="86915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Race-Whitening 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사용하면 내부 상태를 파악하지 않을 경우 순열의 일부 계산 불가능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EE6FA-4F8A-40A7-91D0-F9560ADCECEA}"/>
              </a:ext>
            </a:extLst>
          </p:cNvPr>
          <p:cNvSpPr txBox="1"/>
          <p:nvPr/>
        </p:nvSpPr>
        <p:spPr>
          <a:xfrm>
            <a:off x="5673157" y="3104882"/>
            <a:ext cx="14398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내부 상태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SR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CF0535F-08F2-48A9-B10A-74E2342A5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9034" y="3421246"/>
            <a:ext cx="1677627" cy="3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8155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3406</TotalTime>
  <Words>293</Words>
  <Application>Microsoft Office PowerPoint</Application>
  <PresentationFormat>와이드스크린</PresentationFormat>
  <Paragraphs>84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CryptoCraft 테마</vt:lpstr>
      <vt:lpstr>SPARKLE(3) SCHWAEMM256-128 구현</vt:lpstr>
      <vt:lpstr>SCHWAEMM256-128 구현</vt:lpstr>
      <vt:lpstr>SCHWAEMM256-128 구현</vt:lpstr>
      <vt:lpstr>SCHWAEMM256-128 구현 0) Padding AD and M</vt:lpstr>
      <vt:lpstr>SCHWAEMM256-128 구현 0) Padding AD and M</vt:lpstr>
      <vt:lpstr>SCHWAEMM256-128 구현 1) State initialization</vt:lpstr>
      <vt:lpstr>SCHWAEMM256-128 구현 2) Processing of AD</vt:lpstr>
      <vt:lpstr>Sponge 구조</vt:lpstr>
      <vt:lpstr>SCHWAEMM256-128 구현 2) Processing of AD</vt:lpstr>
      <vt:lpstr>SCHWAEMM256-128 구현 2) Processing of AD</vt:lpstr>
      <vt:lpstr>SCHWAEMM256-128 구현 3) Encrypting</vt:lpstr>
      <vt:lpstr>SCHWAEMM256-128 구현 4) Finalization</vt:lpstr>
      <vt:lpstr>SCHWAEMM256-128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151</cp:revision>
  <dcterms:created xsi:type="dcterms:W3CDTF">2019-03-05T04:29:07Z</dcterms:created>
  <dcterms:modified xsi:type="dcterms:W3CDTF">2022-04-17T19:30:54Z</dcterms:modified>
</cp:coreProperties>
</file>