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80" r:id="rId4"/>
    <p:sldId id="281" r:id="rId5"/>
    <p:sldId id="282" r:id="rId6"/>
    <p:sldId id="286" r:id="rId7"/>
    <p:sldId id="288" r:id="rId8"/>
    <p:sldId id="287" r:id="rId9"/>
    <p:sldId id="290" r:id="rId10"/>
    <p:sldId id="289" r:id="rId11"/>
    <p:sldId id="291" r:id="rId12"/>
    <p:sldId id="292" r:id="rId13"/>
    <p:sldId id="294" r:id="rId14"/>
    <p:sldId id="295" r:id="rId15"/>
    <p:sldId id="296" r:id="rId16"/>
    <p:sldId id="298" r:id="rId17"/>
    <p:sldId id="300" r:id="rId18"/>
    <p:sldId id="301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 autoAdjust="0"/>
    <p:restoredTop sz="78159"/>
  </p:normalViewPr>
  <p:slideViewPr>
    <p:cSldViewPr snapToGrid="0">
      <p:cViewPr varScale="1">
        <p:scale>
          <a:sx n="85" d="100"/>
          <a:sy n="85" d="100"/>
        </p:scale>
        <p:origin x="19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2022. 4. 16.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2022. 4. 16.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cycle = 226.196281</a:t>
            </a:r>
            <a:endParaRPr lang="en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</a:t>
            </a:r>
            <a:r>
              <a:rPr lang="en" altLang="ko-Kore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cpb</a:t>
            </a:r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14.137268</a:t>
            </a:r>
            <a:endParaRPr lang="en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ore-KR" dirty="0"/>
          </a:p>
          <a:p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cycle = 111.523750</a:t>
            </a:r>
            <a:endParaRPr lang="en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</a:t>
            </a:r>
            <a:r>
              <a:rPr lang="en" altLang="ko-Kore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cpb</a:t>
            </a:r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1.742559</a:t>
            </a:r>
            <a:endParaRPr kumimoji="1" lang="en-US" altLang="ko-Kore-KR" dirty="0"/>
          </a:p>
          <a:p>
            <a:endParaRPr kumimoji="1" lang="en-US" altLang="ko-Kore-KR" dirty="0"/>
          </a:p>
          <a:p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cycle = 146.197719</a:t>
            </a:r>
            <a:endParaRPr lang="en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result </a:t>
            </a:r>
            <a:r>
              <a:rPr lang="en" altLang="ko-Kore-KR" sz="1200" b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cpb</a:t>
            </a:r>
            <a:r>
              <a:rPr lang="en" altLang="ko-Kore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0.571085</a:t>
            </a:r>
            <a:endParaRPr lang="en" altLang="ko-Kore-K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40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ARMv8 ARIA </a:t>
            </a:r>
            <a:r>
              <a:rPr lang="ko-KR" altLang="en-US" dirty="0" err="1"/>
              <a:t>블록암호</a:t>
            </a:r>
            <a:br>
              <a:rPr lang="en-US" altLang="ko-KR" dirty="0"/>
            </a:br>
            <a:r>
              <a:rPr lang="ko-KR" altLang="en-US" dirty="0"/>
              <a:t>병렬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</a:t>
            </a:r>
            <a:r>
              <a:rPr lang="en" altLang="ko-KR"/>
              <a:t>ROwUPlfHIIg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4PT – state </a:t>
            </a:r>
            <a:r>
              <a:rPr lang="ko-KR" altLang="en-US" dirty="0"/>
              <a:t>재정렬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Substitution</a:t>
            </a:r>
            <a:r>
              <a:rPr lang="ko-KR" altLang="en-US" dirty="0"/>
              <a:t>을 진행하기 위해서 </a:t>
            </a:r>
            <a:r>
              <a:rPr lang="en-US" altLang="ko-KR" dirty="0"/>
              <a:t>state </a:t>
            </a:r>
            <a:r>
              <a:rPr lang="ko-KR" altLang="en-US" dirty="0"/>
              <a:t>재정렬을 진행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메모리에 현재 상태를 저장하고 다시</a:t>
            </a:r>
            <a:r>
              <a:rPr lang="en-US" altLang="ko-KR" dirty="0"/>
              <a:t> </a:t>
            </a:r>
            <a:r>
              <a:rPr lang="ko-KR" altLang="en-US" dirty="0"/>
              <a:t>불러오면서 정렬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2C7F642-D989-114F-AEEB-A1E7EC0DC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27082"/>
              </p:ext>
            </p:extLst>
          </p:nvPr>
        </p:nvGraphicFramePr>
        <p:xfrm>
          <a:off x="1124248" y="3429000"/>
          <a:ext cx="2131356" cy="211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39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D9B49FE-5359-9143-B101-3F88F01E3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179117"/>
              </p:ext>
            </p:extLst>
          </p:nvPr>
        </p:nvGraphicFramePr>
        <p:xfrm>
          <a:off x="4252708" y="3429000"/>
          <a:ext cx="2131356" cy="211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39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234F0F86-1911-734E-BCF9-1373E4E3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250" y="2548825"/>
            <a:ext cx="3519111" cy="351120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8522A1-1D22-EA4A-862B-60563B93D37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255604" y="4487278"/>
            <a:ext cx="99710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6D3F6452-CBC9-8D42-9C0F-2BC77A603AE0}"/>
              </a:ext>
            </a:extLst>
          </p:cNvPr>
          <p:cNvCxnSpPr/>
          <p:nvPr/>
        </p:nvCxnSpPr>
        <p:spPr>
          <a:xfrm>
            <a:off x="1834694" y="3160535"/>
            <a:ext cx="40555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165A25C-162E-D14E-8006-C80D2921E26E}"/>
              </a:ext>
            </a:extLst>
          </p:cNvPr>
          <p:cNvCxnSpPr>
            <a:cxnSpLocks/>
          </p:cNvCxnSpPr>
          <p:nvPr/>
        </p:nvCxnSpPr>
        <p:spPr>
          <a:xfrm flipH="1">
            <a:off x="1897169" y="5869658"/>
            <a:ext cx="40555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1128E4-5399-6C43-8C2F-BECC2E648E64}"/>
              </a:ext>
            </a:extLst>
          </p:cNvPr>
          <p:cNvSpPr txBox="1"/>
          <p:nvPr/>
        </p:nvSpPr>
        <p:spPr>
          <a:xfrm>
            <a:off x="2841085" y="273556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state_convert_1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3D2CAE-5177-8B48-8301-D0ED81D73694}"/>
              </a:ext>
            </a:extLst>
          </p:cNvPr>
          <p:cNvSpPr txBox="1"/>
          <p:nvPr/>
        </p:nvSpPr>
        <p:spPr>
          <a:xfrm>
            <a:off x="2841085" y="591939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state_convert_2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36221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4PT – Substitution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0BB39E-ED75-5448-B958-8F97BA534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41" y="1361746"/>
            <a:ext cx="4927600" cy="5143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FC3257-5407-384A-AE1E-FA6F1192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719" y="1778000"/>
            <a:ext cx="56515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1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16PT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4PT</a:t>
            </a:r>
            <a:r>
              <a:rPr lang="ko-KR" altLang="en-US" dirty="0"/>
              <a:t>와 마찬가지로 같은 </a:t>
            </a:r>
            <a:r>
              <a:rPr lang="en-US" altLang="ko-KR" dirty="0" err="1"/>
              <a:t>Sbox</a:t>
            </a:r>
            <a:r>
              <a:rPr lang="ko-KR" altLang="en-US" dirty="0" err="1"/>
              <a:t>를</a:t>
            </a:r>
            <a:r>
              <a:rPr lang="ko-KR" altLang="en-US" dirty="0"/>
              <a:t> 사용하는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하나의 레지스터에 저장하여 구현</a:t>
            </a:r>
            <a:endParaRPr lang="en-US" altLang="ko-KR" dirty="0"/>
          </a:p>
          <a:p>
            <a:r>
              <a:rPr lang="ko-KR" altLang="en-US" dirty="0"/>
              <a:t>벡터 레지스터는 </a:t>
            </a:r>
            <a:r>
              <a:rPr lang="en-US" altLang="ko-KR" dirty="0"/>
              <a:t>128-bit</a:t>
            </a:r>
            <a:r>
              <a:rPr lang="ko-KR" altLang="en-US" dirty="0"/>
              <a:t>이기 때문에 </a:t>
            </a:r>
            <a:r>
              <a:rPr lang="en-US" altLang="ko-KR" dirty="0"/>
              <a:t>8-bit </a:t>
            </a:r>
            <a:r>
              <a:rPr lang="ko-KR" altLang="en-US" dirty="0"/>
              <a:t>단위로 </a:t>
            </a:r>
            <a:r>
              <a:rPr lang="en-US" altLang="ko-KR" dirty="0"/>
              <a:t>16</a:t>
            </a:r>
            <a:r>
              <a:rPr lang="ko-KR" altLang="en-US" dirty="0"/>
              <a:t>개의 블록을 입력으로 병렬 암호화를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48D5BDF0-FD02-3648-B8AE-962B7E394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65765"/>
              </p:ext>
            </p:extLst>
          </p:nvPr>
        </p:nvGraphicFramePr>
        <p:xfrm>
          <a:off x="2228711" y="3235560"/>
          <a:ext cx="8128000" cy="212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E1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F1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G1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H1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I1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J1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K1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L1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M1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N1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O1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P1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E2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F2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G2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H2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I2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J2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K2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L2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M2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N2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O2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P2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552771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E3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F3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G3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H3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I3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J3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K3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L3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M3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N3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O3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P3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363424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E4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F4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G4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H4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I4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J4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K4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L4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M4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N4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O4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P4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81108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8884E8C-1B99-A54D-A849-837A26F70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32631"/>
              </p:ext>
            </p:extLst>
          </p:nvPr>
        </p:nvGraphicFramePr>
        <p:xfrm>
          <a:off x="2228711" y="6003487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078929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1167448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787467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865412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118241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62460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81407904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1067791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525479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26131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2527279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33826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64081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92424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875604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278937342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E16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F16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G16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H16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I16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J16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K16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L16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M16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N16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O16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P16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8131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2795BEB-A089-5D44-B465-606230AFFFD3}"/>
              </a:ext>
            </a:extLst>
          </p:cNvPr>
          <p:cNvSpPr txBox="1"/>
          <p:nvPr/>
        </p:nvSpPr>
        <p:spPr>
          <a:xfrm>
            <a:off x="1750068" y="33006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V0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78BC9A-E59F-8743-A2B0-0C70C7BC633A}"/>
              </a:ext>
            </a:extLst>
          </p:cNvPr>
          <p:cNvSpPr txBox="1"/>
          <p:nvPr/>
        </p:nvSpPr>
        <p:spPr>
          <a:xfrm>
            <a:off x="1750068" y="38453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V1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517EEF-EE37-164B-BFAE-801A59DD1090}"/>
              </a:ext>
            </a:extLst>
          </p:cNvPr>
          <p:cNvSpPr txBox="1"/>
          <p:nvPr/>
        </p:nvSpPr>
        <p:spPr>
          <a:xfrm>
            <a:off x="1752640" y="43614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V2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B5D602-C701-294F-B16C-20DF8CE89D8F}"/>
              </a:ext>
            </a:extLst>
          </p:cNvPr>
          <p:cNvSpPr txBox="1"/>
          <p:nvPr/>
        </p:nvSpPr>
        <p:spPr>
          <a:xfrm>
            <a:off x="1750068" y="489833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V3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F53933-53C2-704E-9178-BB5EAF522315}"/>
              </a:ext>
            </a:extLst>
          </p:cNvPr>
          <p:cNvSpPr txBox="1"/>
          <p:nvPr/>
        </p:nvSpPr>
        <p:spPr>
          <a:xfrm>
            <a:off x="1685947" y="608323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V15</a:t>
            </a:r>
            <a:endParaRPr kumimoji="1" lang="ko-Kore-KR" altLang="en-US" dirty="0"/>
          </a:p>
        </p:txBody>
      </p: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9768EBED-5C1A-1B48-8067-06787552D30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292711" y="5357160"/>
            <a:ext cx="0" cy="64632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195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16PT – plaintext load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BA0AE45-9985-284F-86F8-63AC05282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50" y="1718434"/>
            <a:ext cx="5080000" cy="4165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DC3B14-CD65-6D45-88F5-F130CE417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150" y="1832734"/>
            <a:ext cx="13208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93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16PT - Substitution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84ED5C-C923-7743-8347-5E59154CE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4" y="1061217"/>
            <a:ext cx="3808421" cy="44748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F74D47-6A83-CB4C-87A2-65F39FF45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62" y="1181059"/>
            <a:ext cx="3458108" cy="42352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04C76F8-74E5-2B4F-8845-207EA9609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5884" y="5627420"/>
            <a:ext cx="5217014" cy="11280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7E8940-9542-C249-97D5-C3ADBBFFD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9487" y="2168918"/>
            <a:ext cx="3104307" cy="252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59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16PT – diffusion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3B8EB64-BEA6-ED40-9191-5D6238A1D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574" y="1546326"/>
            <a:ext cx="6528851" cy="442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3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결과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측정 방법</a:t>
            </a:r>
            <a:endParaRPr lang="en-US" altLang="ko-KR" dirty="0"/>
          </a:p>
          <a:p>
            <a:pPr lvl="1"/>
            <a:r>
              <a:rPr lang="en" altLang="ko-Kore-KR" b="1" dirty="0"/>
              <a:t>double</a:t>
            </a:r>
            <a:r>
              <a:rPr lang="en" altLang="ko-Kore-KR" dirty="0"/>
              <a:t> cycle = </a:t>
            </a:r>
            <a:br>
              <a:rPr lang="en" altLang="ko-Kore-KR" dirty="0"/>
            </a:br>
            <a:r>
              <a:rPr lang="en" altLang="ko-Kore-KR" dirty="0"/>
              <a:t>time</a:t>
            </a:r>
            <a:r>
              <a:rPr lang="en-US" altLang="ko-KR" dirty="0"/>
              <a:t>(</a:t>
            </a:r>
            <a:r>
              <a:rPr lang="ko-KR" altLang="en-US" dirty="0" err="1"/>
              <a:t>초단위</a:t>
            </a:r>
            <a:r>
              <a:rPr lang="en-US" altLang="ko-KR" dirty="0"/>
              <a:t>)</a:t>
            </a:r>
            <a:r>
              <a:rPr lang="en" altLang="ko-Kore-KR" dirty="0"/>
              <a:t> / </a:t>
            </a:r>
            <a:r>
              <a:rPr lang="ko-Kore-KR" altLang="en-US" dirty="0"/>
              <a:t>반복횟수</a:t>
            </a:r>
            <a:r>
              <a:rPr lang="en" altLang="ko-Kore-KR" dirty="0"/>
              <a:t> / 3.2*1000000000</a:t>
            </a:r>
            <a:r>
              <a:rPr lang="en-US" altLang="ko-KR" dirty="0"/>
              <a:t>(</a:t>
            </a:r>
            <a:r>
              <a:rPr lang="ko-KR" altLang="en-US" dirty="0" err="1"/>
              <a:t>동작주파수</a:t>
            </a:r>
            <a:r>
              <a:rPr lang="en-US" altLang="ko-KR" dirty="0"/>
              <a:t>)</a:t>
            </a:r>
            <a:r>
              <a:rPr lang="en" altLang="ko-Kore-KR" dirty="0"/>
              <a:t>;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4C229D-47EF-4D49-911F-5E5745F6D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2693579"/>
            <a:ext cx="11112500" cy="24257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B7EA8E-4BB9-6D4B-A452-1641327B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5477943"/>
            <a:ext cx="5723779" cy="12778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F5B33FC-08CD-AA49-81DD-69506A171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185" y="5619210"/>
            <a:ext cx="4871124" cy="86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85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성능 결과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10116"/>
          </a:xfrm>
        </p:spPr>
        <p:txBody>
          <a:bodyPr>
            <a:normAutofit/>
          </a:bodyPr>
          <a:lstStyle/>
          <a:p>
            <a:r>
              <a:rPr lang="en-US" altLang="ko-KR" dirty="0"/>
              <a:t>ARIA reference C code</a:t>
            </a:r>
          </a:p>
          <a:p>
            <a:pPr lvl="1"/>
            <a:r>
              <a:rPr lang="en-US" altLang="ko-KR" dirty="0"/>
              <a:t>Cycle : 226.20</a:t>
            </a:r>
          </a:p>
          <a:p>
            <a:pPr lvl="1"/>
            <a:r>
              <a:rPr lang="en-US" altLang="ko-KR" dirty="0" err="1"/>
              <a:t>Cpb</a:t>
            </a:r>
            <a:r>
              <a:rPr lang="en-US" altLang="ko-KR" dirty="0"/>
              <a:t> : 14.14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ARIA 4PT</a:t>
            </a:r>
          </a:p>
          <a:p>
            <a:pPr lvl="1"/>
            <a:r>
              <a:rPr lang="en-US" altLang="ko-KR" dirty="0"/>
              <a:t>Cycle : 111.52</a:t>
            </a:r>
          </a:p>
          <a:p>
            <a:pPr lvl="1"/>
            <a:r>
              <a:rPr lang="en-US" altLang="ko-KR" dirty="0" err="1"/>
              <a:t>Cpb</a:t>
            </a:r>
            <a:r>
              <a:rPr lang="en-US" altLang="ko-KR" dirty="0"/>
              <a:t> : 1.74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ARIA 16PT</a:t>
            </a:r>
          </a:p>
          <a:p>
            <a:pPr lvl="1"/>
            <a:r>
              <a:rPr lang="en-US" altLang="ko-KR" dirty="0"/>
              <a:t>Cycle : 146.20</a:t>
            </a:r>
          </a:p>
          <a:p>
            <a:pPr lvl="1"/>
            <a:r>
              <a:rPr lang="en-US" altLang="ko-KR" dirty="0" err="1"/>
              <a:t>Cpb</a:t>
            </a:r>
            <a:r>
              <a:rPr lang="en-US" altLang="ko-KR" dirty="0"/>
              <a:t> : 0.57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367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ARIA block </a:t>
            </a:r>
            <a:r>
              <a:rPr lang="en-US" altLang="ko-KR" dirty="0" err="1"/>
              <a:t>cihper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4"/>
            <a:ext cx="11369675" cy="4530645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국내의 국가보안기술연구소에서 개발한 블록 암호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블록 길이는 </a:t>
            </a:r>
            <a:r>
              <a:rPr lang="en-US" altLang="ko-KR" dirty="0"/>
              <a:t>128-bit</a:t>
            </a:r>
            <a:r>
              <a:rPr lang="ko-KR" altLang="en-US" dirty="0" err="1"/>
              <a:t>를</a:t>
            </a:r>
            <a:r>
              <a:rPr lang="ko-KR" altLang="en-US" dirty="0"/>
              <a:t> 사용하며</a:t>
            </a:r>
            <a:r>
              <a:rPr lang="en-US" altLang="ko-KR" dirty="0"/>
              <a:t>, </a:t>
            </a:r>
            <a:r>
              <a:rPr lang="ko-KR" altLang="en-US" dirty="0"/>
              <a:t>키 길이는 </a:t>
            </a:r>
            <a:r>
              <a:rPr lang="en-US" altLang="ko-KR" dirty="0"/>
              <a:t>128, 192, 256-bit 3</a:t>
            </a:r>
            <a:r>
              <a:rPr lang="ko-KR" altLang="en-US" dirty="0"/>
              <a:t>가지 길이를 지원하며</a:t>
            </a:r>
            <a:r>
              <a:rPr lang="en-US" altLang="ko-KR" dirty="0"/>
              <a:t>, </a:t>
            </a:r>
            <a:r>
              <a:rPr lang="ko-KR" altLang="en-US" dirty="0"/>
              <a:t>각 키 길이에 따라 </a:t>
            </a:r>
            <a:r>
              <a:rPr lang="en-US" altLang="ko-KR" dirty="0"/>
              <a:t>12, 14, 16</a:t>
            </a:r>
            <a:r>
              <a:rPr lang="ko-KR" altLang="en-US" dirty="0"/>
              <a:t>라운드를 진행함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ARIA block </a:t>
            </a:r>
            <a:r>
              <a:rPr lang="en-US" altLang="ko-KR" dirty="0" err="1"/>
              <a:t>cihper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B2977-C238-ED46-8368-0E58832E8BB8}"/>
              </a:ext>
            </a:extLst>
          </p:cNvPr>
          <p:cNvSpPr/>
          <p:nvPr/>
        </p:nvSpPr>
        <p:spPr>
          <a:xfrm>
            <a:off x="838173" y="1153829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Plaintext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892E3-9010-7442-97A4-3E3B79AC59C1}"/>
              </a:ext>
            </a:extLst>
          </p:cNvPr>
          <p:cNvSpPr/>
          <p:nvPr/>
        </p:nvSpPr>
        <p:spPr>
          <a:xfrm>
            <a:off x="838173" y="2102952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Substitution layer type 1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5B8BF8-E6DF-DC42-9B99-944267868F5D}"/>
              </a:ext>
            </a:extLst>
          </p:cNvPr>
          <p:cNvSpPr/>
          <p:nvPr/>
        </p:nvSpPr>
        <p:spPr>
          <a:xfrm>
            <a:off x="838173" y="2664326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Diffusion layer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8283B6-7AC1-A848-BE9D-A54BF28FC976}"/>
                  </a:ext>
                </a:extLst>
              </p:cNvPr>
              <p:cNvSpPr txBox="1"/>
              <p:nvPr/>
            </p:nvSpPr>
            <p:spPr>
              <a:xfrm>
                <a:off x="2048588" y="1698629"/>
                <a:ext cx="264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C8283B6-7AC1-A848-BE9D-A54BF28FC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88" y="1698629"/>
                <a:ext cx="264495" cy="276999"/>
              </a:xfrm>
              <a:prstGeom prst="rect">
                <a:avLst/>
              </a:prstGeom>
              <a:blipFill>
                <a:blip r:embed="rId2"/>
                <a:stretch>
                  <a:fillRect l="-23810" r="-23810" b="-217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336ACACF-8A8E-D84A-B3F3-3BD277A7B551}"/>
              </a:ext>
            </a:extLst>
          </p:cNvPr>
          <p:cNvSpPr/>
          <p:nvPr/>
        </p:nvSpPr>
        <p:spPr>
          <a:xfrm>
            <a:off x="838173" y="3657423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Substitution layer type 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C235D1-214D-6F41-9201-4C9B1BA1AF9A}"/>
              </a:ext>
            </a:extLst>
          </p:cNvPr>
          <p:cNvSpPr/>
          <p:nvPr/>
        </p:nvSpPr>
        <p:spPr>
          <a:xfrm>
            <a:off x="838173" y="4218797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Diffusion layer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DFE14-E29D-AD4E-BE15-AF0769F48186}"/>
                  </a:ext>
                </a:extLst>
              </p:cNvPr>
              <p:cNvSpPr txBox="1"/>
              <p:nvPr/>
            </p:nvSpPr>
            <p:spPr>
              <a:xfrm>
                <a:off x="2048588" y="3236507"/>
                <a:ext cx="264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ADFE14-E29D-AD4E-BE15-AF0769F48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88" y="3236507"/>
                <a:ext cx="264495" cy="276999"/>
              </a:xfrm>
              <a:prstGeom prst="rect">
                <a:avLst/>
              </a:prstGeom>
              <a:blipFill>
                <a:blip r:embed="rId3"/>
                <a:stretch>
                  <a:fillRect l="-23810" r="-23810" b="-2608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4A241782-CC14-8A4C-913A-3F7C18CB41C3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180836" y="1582094"/>
            <a:ext cx="0" cy="52085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1BEB86-6072-7C41-A743-F10570567F2D}"/>
              </a:ext>
            </a:extLst>
          </p:cNvPr>
          <p:cNvSpPr txBox="1"/>
          <p:nvPr/>
        </p:nvSpPr>
        <p:spPr>
          <a:xfrm>
            <a:off x="3812865" y="165246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RK 1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4EB81A2-BF31-8940-BFE2-6EA878AE5CB7}"/>
              </a:ext>
            </a:extLst>
          </p:cNvPr>
          <p:cNvCxnSpPr>
            <a:stCxn id="13" idx="1"/>
            <a:endCxn id="7" idx="3"/>
          </p:cNvCxnSpPr>
          <p:nvPr/>
        </p:nvCxnSpPr>
        <p:spPr>
          <a:xfrm flipH="1">
            <a:off x="2313083" y="1837128"/>
            <a:ext cx="1499782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55F6D8-CD17-7747-9242-E5C82515B772}"/>
              </a:ext>
            </a:extLst>
          </p:cNvPr>
          <p:cNvSpPr txBox="1"/>
          <p:nvPr/>
        </p:nvSpPr>
        <p:spPr>
          <a:xfrm>
            <a:off x="3812864" y="3193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RK 2</a:t>
            </a:r>
            <a:endParaRPr kumimoji="1" lang="ko-Kore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5E99608-53C3-E441-B72F-11F1F788B4E9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 flipV="1">
            <a:off x="2313083" y="3375007"/>
            <a:ext cx="1499781" cy="3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0A814DF7-A59A-7C43-BBAD-236228C4CF8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180836" y="2531217"/>
            <a:ext cx="0" cy="133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5D22276F-D455-034F-9A5C-BED8C4F9172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180836" y="3092591"/>
            <a:ext cx="0" cy="5648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2B2767F8-AEBF-004B-B520-6E84ABB006DF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180836" y="4085688"/>
            <a:ext cx="0" cy="133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D2B6E0D8-A8C7-214F-A038-F3124CB70D15}"/>
              </a:ext>
            </a:extLst>
          </p:cNvPr>
          <p:cNvCxnSpPr>
            <a:cxnSpLocks/>
          </p:cNvCxnSpPr>
          <p:nvPr/>
        </p:nvCxnSpPr>
        <p:spPr>
          <a:xfrm flipH="1">
            <a:off x="2180834" y="4814896"/>
            <a:ext cx="1" cy="41901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2E3C2790-2D87-D545-996F-41C582ABBAB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2180836" y="4647062"/>
            <a:ext cx="0" cy="219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013C548-FE65-CE4B-88EE-F347AB9BF565}"/>
              </a:ext>
            </a:extLst>
          </p:cNvPr>
          <p:cNvSpPr/>
          <p:nvPr/>
        </p:nvSpPr>
        <p:spPr>
          <a:xfrm>
            <a:off x="838171" y="5233073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Substitution layer type 2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31C79-02C5-2B40-AB7B-5021A54335C6}"/>
                  </a:ext>
                </a:extLst>
              </p:cNvPr>
              <p:cNvSpPr txBox="1"/>
              <p:nvPr/>
            </p:nvSpPr>
            <p:spPr>
              <a:xfrm>
                <a:off x="2048588" y="5885665"/>
                <a:ext cx="2644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4531C79-02C5-2B40-AB7B-5021A5433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88" y="5885665"/>
                <a:ext cx="264495" cy="276999"/>
              </a:xfrm>
              <a:prstGeom prst="rect">
                <a:avLst/>
              </a:prstGeom>
              <a:blipFill>
                <a:blip r:embed="rId4"/>
                <a:stretch>
                  <a:fillRect l="-23810" r="-23810" b="-2173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F04A4E4-C638-8444-BAA9-AFD296DCF393}"/>
              </a:ext>
            </a:extLst>
          </p:cNvPr>
          <p:cNvSpPr txBox="1"/>
          <p:nvPr/>
        </p:nvSpPr>
        <p:spPr>
          <a:xfrm>
            <a:off x="3812864" y="5843026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RK 13</a:t>
            </a:r>
            <a:endParaRPr kumimoji="1" lang="ko-Kore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4DB0BB7-C729-2A4F-8A0A-97B1AC5A0926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2313083" y="6024165"/>
            <a:ext cx="1499781" cy="35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E187E9F1-87B0-8D40-8895-D536709915B2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>
            <a:off x="2180834" y="5661338"/>
            <a:ext cx="0" cy="660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1F7D7B1-BDB5-0B4B-A28C-B8DFA777BE23}"/>
              </a:ext>
            </a:extLst>
          </p:cNvPr>
          <p:cNvSpPr/>
          <p:nvPr/>
        </p:nvSpPr>
        <p:spPr>
          <a:xfrm>
            <a:off x="838171" y="6322138"/>
            <a:ext cx="2685326" cy="4282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Ciphertext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B2B21988-C180-5643-93B5-CD035A09EE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3182" y="4188867"/>
            <a:ext cx="3072544" cy="1973797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52274336-D0CB-9540-93DB-FF0677E776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0613" y="1440766"/>
            <a:ext cx="5177682" cy="21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58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Substitution layer</a:t>
            </a:r>
            <a:r>
              <a:rPr lang="ko-KR" altLang="en-US" dirty="0"/>
              <a:t>에서 서로 다른 </a:t>
            </a:r>
            <a:r>
              <a:rPr lang="en-US" altLang="ko-KR" dirty="0"/>
              <a:t>4</a:t>
            </a:r>
            <a:r>
              <a:rPr lang="ko-KR" altLang="en-US" dirty="0"/>
              <a:t>개의 </a:t>
            </a:r>
            <a:r>
              <a:rPr lang="en-US" altLang="ko-KR" dirty="0" err="1"/>
              <a:t>Sbox</a:t>
            </a:r>
            <a:r>
              <a:rPr lang="ko-KR" altLang="en-US" dirty="0" err="1"/>
              <a:t>를</a:t>
            </a:r>
            <a:r>
              <a:rPr lang="ko-KR" altLang="en-US" dirty="0"/>
              <a:t> 사용하기 때문에 </a:t>
            </a:r>
            <a:r>
              <a:rPr lang="en-US" altLang="ko-KR" dirty="0"/>
              <a:t>TBL </a:t>
            </a:r>
            <a:r>
              <a:rPr lang="ko-KR" altLang="en-US" dirty="0"/>
              <a:t>명령어로 한번에 치환하는 것에 어려움이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같은 </a:t>
            </a:r>
            <a:r>
              <a:rPr lang="en-US" altLang="ko-KR" dirty="0" err="1"/>
              <a:t>Sbox</a:t>
            </a:r>
            <a:r>
              <a:rPr lang="ko-KR" altLang="en-US" dirty="0" err="1"/>
              <a:t>를</a:t>
            </a:r>
            <a:r>
              <a:rPr lang="ko-KR" altLang="en-US" dirty="0"/>
              <a:t> 사용하는 </a:t>
            </a:r>
            <a:r>
              <a:rPr lang="en-US" altLang="ko-KR" dirty="0"/>
              <a:t>state</a:t>
            </a:r>
            <a:r>
              <a:rPr lang="ko-KR" altLang="en-US" dirty="0" err="1"/>
              <a:t>를</a:t>
            </a:r>
            <a:r>
              <a:rPr lang="ko-KR" altLang="en-US" dirty="0"/>
              <a:t> 하나의 레지스터에 모아서 구현을 진행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4PT / 16PT </a:t>
            </a:r>
            <a:r>
              <a:rPr lang="ko-KR" altLang="en-US" dirty="0"/>
              <a:t>두가지 병렬 구현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873275-3329-2E48-89C0-4D6ECA545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159" y="4677098"/>
            <a:ext cx="5177682" cy="21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02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4PT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개의 블록을 병렬 암호화함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4PT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F8F100-EF50-294C-8C97-E3ABDA713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1738" y="5191113"/>
            <a:ext cx="6748523" cy="145914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551DAA3-9F2E-6A45-A72C-C51C1C119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352667"/>
              </p:ext>
            </p:extLst>
          </p:nvPr>
        </p:nvGraphicFramePr>
        <p:xfrm>
          <a:off x="2028142" y="250104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F3CE233F-4FC0-044A-9813-7C30A62ECEE2}"/>
              </a:ext>
            </a:extLst>
          </p:cNvPr>
          <p:cNvSpPr/>
          <p:nvPr/>
        </p:nvSpPr>
        <p:spPr>
          <a:xfrm>
            <a:off x="2939970" y="5509549"/>
            <a:ext cx="416688" cy="370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F6D370E-0445-1D49-BD5C-2CCB499BB5FE}"/>
              </a:ext>
            </a:extLst>
          </p:cNvPr>
          <p:cNvSpPr/>
          <p:nvPr/>
        </p:nvSpPr>
        <p:spPr>
          <a:xfrm>
            <a:off x="4516056" y="5509549"/>
            <a:ext cx="416688" cy="370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29E295-9024-9743-B3AA-5D5A9D356658}"/>
              </a:ext>
            </a:extLst>
          </p:cNvPr>
          <p:cNvSpPr/>
          <p:nvPr/>
        </p:nvSpPr>
        <p:spPr>
          <a:xfrm>
            <a:off x="6092142" y="5509549"/>
            <a:ext cx="416688" cy="370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98AB6B9-44A1-FB41-99A4-99D6DD5B5DFB}"/>
              </a:ext>
            </a:extLst>
          </p:cNvPr>
          <p:cNvSpPr/>
          <p:nvPr/>
        </p:nvSpPr>
        <p:spPr>
          <a:xfrm>
            <a:off x="7668228" y="5509549"/>
            <a:ext cx="416688" cy="3703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B497142C-349E-314F-8CA0-52D262C5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32011"/>
              </p:ext>
            </p:extLst>
          </p:nvPr>
        </p:nvGraphicFramePr>
        <p:xfrm>
          <a:off x="2028142" y="303144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3508D595-4087-6B42-A771-4F74D54BA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41680"/>
              </p:ext>
            </p:extLst>
          </p:nvPr>
        </p:nvGraphicFramePr>
        <p:xfrm>
          <a:off x="2028142" y="356184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A664E659-67D2-BE49-B3E1-E367F047A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18913"/>
              </p:ext>
            </p:extLst>
          </p:nvPr>
        </p:nvGraphicFramePr>
        <p:xfrm>
          <a:off x="2028142" y="4092242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33A5C8B-919D-CE43-93AF-906DCF239A31}"/>
              </a:ext>
            </a:extLst>
          </p:cNvPr>
          <p:cNvSpPr txBox="1"/>
          <p:nvPr/>
        </p:nvSpPr>
        <p:spPr>
          <a:xfrm>
            <a:off x="1497948" y="25815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V0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42A75D-969B-B34D-9545-41BB7E81973F}"/>
              </a:ext>
            </a:extLst>
          </p:cNvPr>
          <p:cNvSpPr txBox="1"/>
          <p:nvPr/>
        </p:nvSpPr>
        <p:spPr>
          <a:xfrm>
            <a:off x="1497948" y="31263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V1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8274CF-E3F3-984A-A719-7992F64C10A1}"/>
              </a:ext>
            </a:extLst>
          </p:cNvPr>
          <p:cNvSpPr txBox="1"/>
          <p:nvPr/>
        </p:nvSpPr>
        <p:spPr>
          <a:xfrm>
            <a:off x="1500520" y="36423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V2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4C9500-02F6-2A40-B1F1-D7C39F9A1FB1}"/>
              </a:ext>
            </a:extLst>
          </p:cNvPr>
          <p:cNvSpPr txBox="1"/>
          <p:nvPr/>
        </p:nvSpPr>
        <p:spPr>
          <a:xfrm>
            <a:off x="1497948" y="417926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867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2">
            <a:extLst>
              <a:ext uri="{FF2B5EF4-FFF2-40B4-BE49-F238E27FC236}">
                <a16:creationId xmlns:a16="http://schemas.microsoft.com/office/drawing/2014/main" id="{9DEAEBDB-F7E9-ED4D-AA43-50D1E95A17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Diffusion layer</a:t>
            </a:r>
            <a:r>
              <a:rPr lang="ko-KR" altLang="en-US" dirty="0"/>
              <a:t>와 </a:t>
            </a:r>
            <a:r>
              <a:rPr lang="en-US" altLang="ko-KR" dirty="0" err="1"/>
              <a:t>addroundkey</a:t>
            </a:r>
            <a:r>
              <a:rPr lang="en-US" altLang="ko-KR" dirty="0"/>
              <a:t> </a:t>
            </a:r>
            <a:r>
              <a:rPr lang="ko-KR" altLang="en-US" dirty="0"/>
              <a:t>구현을 위해 레지스터 정렬을 추가하여 구현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4PT</a:t>
            </a:r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A90935CD-BD18-AF4A-8418-B100B6E31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89268"/>
              </p:ext>
            </p:extLst>
          </p:nvPr>
        </p:nvGraphicFramePr>
        <p:xfrm>
          <a:off x="2032000" y="4528653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C1DAE56-74DF-7D48-A5CD-CA52630DE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066880"/>
              </p:ext>
            </p:extLst>
          </p:nvPr>
        </p:nvGraphicFramePr>
        <p:xfrm>
          <a:off x="2032000" y="5059053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5BB6CE-BA29-9D4B-8B25-D12AE46DE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118901"/>
              </p:ext>
            </p:extLst>
          </p:nvPr>
        </p:nvGraphicFramePr>
        <p:xfrm>
          <a:off x="2032000" y="5589453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9DC468FB-DED9-6245-A219-33EC67C76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24082"/>
              </p:ext>
            </p:extLst>
          </p:nvPr>
        </p:nvGraphicFramePr>
        <p:xfrm>
          <a:off x="2032000" y="6119853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FFD4D90-134E-214E-8181-B911E4D9AA92}"/>
              </a:ext>
            </a:extLst>
          </p:cNvPr>
          <p:cNvSpPr txBox="1"/>
          <p:nvPr/>
        </p:nvSpPr>
        <p:spPr>
          <a:xfrm>
            <a:off x="1501806" y="46091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V0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487AA-D4A9-D345-B3E8-263DC1AF9157}"/>
              </a:ext>
            </a:extLst>
          </p:cNvPr>
          <p:cNvSpPr txBox="1"/>
          <p:nvPr/>
        </p:nvSpPr>
        <p:spPr>
          <a:xfrm>
            <a:off x="1501806" y="515391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V1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5DC89-DB7A-644C-B9AF-F3C1D77068EE}"/>
              </a:ext>
            </a:extLst>
          </p:cNvPr>
          <p:cNvSpPr txBox="1"/>
          <p:nvPr/>
        </p:nvSpPr>
        <p:spPr>
          <a:xfrm>
            <a:off x="1504378" y="566998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V2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B89928-0C9F-A540-8CFB-97AA80E475BA}"/>
              </a:ext>
            </a:extLst>
          </p:cNvPr>
          <p:cNvSpPr txBox="1"/>
          <p:nvPr/>
        </p:nvSpPr>
        <p:spPr>
          <a:xfrm>
            <a:off x="1501806" y="620687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V3</a:t>
            </a:r>
            <a:endParaRPr kumimoji="1" lang="ko-Kore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3AD2C7-3037-634F-AE9C-960CFF856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47" y="1809119"/>
            <a:ext cx="3849306" cy="26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1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4PT – plaintext load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ARM vector </a:t>
            </a:r>
            <a:r>
              <a:rPr lang="ko-KR" altLang="en-US" dirty="0"/>
              <a:t>명령어에서 다양한 </a:t>
            </a:r>
            <a:r>
              <a:rPr lang="en-US" altLang="ko-KR" dirty="0"/>
              <a:t>load </a:t>
            </a:r>
            <a:r>
              <a:rPr lang="ko-KR" altLang="en-US" dirty="0"/>
              <a:t>명령어를 지원함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간단한 </a:t>
            </a:r>
            <a:r>
              <a:rPr lang="en-US" altLang="ko-KR" dirty="0"/>
              <a:t>LD1 </a:t>
            </a:r>
            <a:r>
              <a:rPr lang="ko-KR" altLang="en-US" dirty="0"/>
              <a:t>명령어를 사용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LD4.s {v0-v3}[index], [address]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B00BA-3C47-CA4A-8DEE-6C51829BE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633" y="4801715"/>
            <a:ext cx="3111500" cy="9906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F1093F5-0CFA-FB47-AE6B-F20BA1613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798210"/>
              </p:ext>
            </p:extLst>
          </p:nvPr>
        </p:nvGraphicFramePr>
        <p:xfrm>
          <a:off x="2454104" y="2446720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8B06976-8A47-8844-8B35-B6A3BB735292}"/>
              </a:ext>
            </a:extLst>
          </p:cNvPr>
          <p:cNvSpPr txBox="1"/>
          <p:nvPr/>
        </p:nvSpPr>
        <p:spPr>
          <a:xfrm>
            <a:off x="1923910" y="252725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V0</a:t>
            </a:r>
            <a:endParaRPr kumimoji="1" lang="ko-Kore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F772C3A-7803-284A-A944-ED4B904E4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763050"/>
              </p:ext>
            </p:extLst>
          </p:nvPr>
        </p:nvGraphicFramePr>
        <p:xfrm>
          <a:off x="691458" y="4271315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27D4D9AD-05C0-8C4B-A970-D0AAA396D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03300"/>
              </p:ext>
            </p:extLst>
          </p:nvPr>
        </p:nvGraphicFramePr>
        <p:xfrm>
          <a:off x="691458" y="4801715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0E87D7-FF2A-164C-A84A-4EAE1013E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19073"/>
              </p:ext>
            </p:extLst>
          </p:nvPr>
        </p:nvGraphicFramePr>
        <p:xfrm>
          <a:off x="691458" y="5332115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28B37C01-8ECA-1D43-AD84-0838ED69F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624654"/>
              </p:ext>
            </p:extLst>
          </p:nvPr>
        </p:nvGraphicFramePr>
        <p:xfrm>
          <a:off x="691458" y="5862515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C24A9FB-41D7-7E42-BEBC-F84EBA554D97}"/>
              </a:ext>
            </a:extLst>
          </p:cNvPr>
          <p:cNvSpPr txBox="1"/>
          <p:nvPr/>
        </p:nvSpPr>
        <p:spPr>
          <a:xfrm>
            <a:off x="161264" y="43518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V0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74CADF-76C3-3C4D-8138-43D38BC6E3E2}"/>
              </a:ext>
            </a:extLst>
          </p:cNvPr>
          <p:cNvSpPr txBox="1"/>
          <p:nvPr/>
        </p:nvSpPr>
        <p:spPr>
          <a:xfrm>
            <a:off x="161264" y="489657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V1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17878B-5009-7C41-BF6A-B0E963FCF4BB}"/>
              </a:ext>
            </a:extLst>
          </p:cNvPr>
          <p:cNvSpPr txBox="1"/>
          <p:nvPr/>
        </p:nvSpPr>
        <p:spPr>
          <a:xfrm>
            <a:off x="163836" y="541264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V2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52931-5B0D-E14A-8BF2-EAEFC3FE8B57}"/>
              </a:ext>
            </a:extLst>
          </p:cNvPr>
          <p:cNvSpPr txBox="1"/>
          <p:nvPr/>
        </p:nvSpPr>
        <p:spPr>
          <a:xfrm>
            <a:off x="161264" y="5949537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00003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4PT – Diffusion layer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0BF782-A609-664E-A3CD-740589B4C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76" y="1348376"/>
            <a:ext cx="3912357" cy="265200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49739C3-ED34-C94D-B40C-7AFAFA5BA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174408"/>
              </p:ext>
            </p:extLst>
          </p:nvPr>
        </p:nvGraphicFramePr>
        <p:xfrm>
          <a:off x="5414006" y="1731813"/>
          <a:ext cx="1731788" cy="1847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47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432947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432947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432947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4619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4619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4619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46195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06F8587-CB1D-9F40-9D73-D939072F3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15576"/>
              </p:ext>
            </p:extLst>
          </p:nvPr>
        </p:nvGraphicFramePr>
        <p:xfrm>
          <a:off x="8853582" y="1037018"/>
          <a:ext cx="2032000" cy="26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159144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F206451B-FF23-7740-94F2-867142A3A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85742"/>
              </p:ext>
            </p:extLst>
          </p:nvPr>
        </p:nvGraphicFramePr>
        <p:xfrm>
          <a:off x="2599200" y="5332374"/>
          <a:ext cx="8128000" cy="5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7234666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283839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7175945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452078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248461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374631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024077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70488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36756587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594719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4958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7607417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880334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3057294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41783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8134327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AT4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BT4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CT4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DT4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64022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EAC3363-8953-AE48-B944-173CB28AFCCA}"/>
              </a:ext>
            </a:extLst>
          </p:cNvPr>
          <p:cNvSpPr txBox="1"/>
          <p:nvPr/>
        </p:nvSpPr>
        <p:spPr>
          <a:xfrm>
            <a:off x="2069006" y="541290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Vn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75630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ARMv8 ARIA 4PT – Diffusion layer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A75A5B-283C-8E4B-84A5-8A83F6B2E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2839"/>
              </p:ext>
            </p:extLst>
          </p:nvPr>
        </p:nvGraphicFramePr>
        <p:xfrm>
          <a:off x="1510454" y="1571208"/>
          <a:ext cx="2664195" cy="2116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39">
                  <a:extLst>
                    <a:ext uri="{9D8B030D-6E8A-4147-A177-3AD203B41FA5}">
                      <a16:colId xmlns:a16="http://schemas.microsoft.com/office/drawing/2014/main" val="4082434796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532839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v0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v1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v2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529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v3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2F7496-D563-C243-ACF6-FC3799865B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85349"/>
              </p:ext>
            </p:extLst>
          </p:nvPr>
        </p:nvGraphicFramePr>
        <p:xfrm>
          <a:off x="8230202" y="1035764"/>
          <a:ext cx="2032000" cy="26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159144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5304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F283F8C-50AC-C24D-9070-628FE4D2D8F8}"/>
              </a:ext>
            </a:extLst>
          </p:cNvPr>
          <p:cNvCxnSpPr/>
          <p:nvPr/>
        </p:nvCxnSpPr>
        <p:spPr>
          <a:xfrm>
            <a:off x="4174649" y="1825853"/>
            <a:ext cx="40555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3305A5B-85ED-3C4B-992D-6D73AA69FC32}"/>
              </a:ext>
            </a:extLst>
          </p:cNvPr>
          <p:cNvCxnSpPr/>
          <p:nvPr/>
        </p:nvCxnSpPr>
        <p:spPr>
          <a:xfrm>
            <a:off x="4174649" y="2375818"/>
            <a:ext cx="40555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18AEA5B-CE33-CA46-8C1C-6F82FA45B3A8}"/>
              </a:ext>
            </a:extLst>
          </p:cNvPr>
          <p:cNvCxnSpPr/>
          <p:nvPr/>
        </p:nvCxnSpPr>
        <p:spPr>
          <a:xfrm>
            <a:off x="4174649" y="2897386"/>
            <a:ext cx="40555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FDB44FD-1A51-8744-BD14-916717BC230B}"/>
              </a:ext>
            </a:extLst>
          </p:cNvPr>
          <p:cNvCxnSpPr/>
          <p:nvPr/>
        </p:nvCxnSpPr>
        <p:spPr>
          <a:xfrm>
            <a:off x="4174649" y="3424633"/>
            <a:ext cx="405555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F964D7-A85F-EE4D-888F-DC4C318361C6}"/>
              </a:ext>
            </a:extLst>
          </p:cNvPr>
          <p:cNvSpPr/>
          <p:nvPr/>
        </p:nvSpPr>
        <p:spPr>
          <a:xfrm>
            <a:off x="5536540" y="1669666"/>
            <a:ext cx="1323324" cy="312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REV32.16b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AB1375-B89D-304D-833A-686B4C343E1C}"/>
              </a:ext>
            </a:extLst>
          </p:cNvPr>
          <p:cNvSpPr/>
          <p:nvPr/>
        </p:nvSpPr>
        <p:spPr>
          <a:xfrm>
            <a:off x="5544987" y="2741199"/>
            <a:ext cx="1323324" cy="312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REV16.16b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CDA3D3-C867-8648-B7A4-A9EE2B0E2317}"/>
              </a:ext>
            </a:extLst>
          </p:cNvPr>
          <p:cNvSpPr/>
          <p:nvPr/>
        </p:nvSpPr>
        <p:spPr>
          <a:xfrm>
            <a:off x="5536540" y="3262766"/>
            <a:ext cx="1323324" cy="312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REV32.8h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9CB32BA1-61F8-CE46-9CBB-D2BD9CBEF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44591"/>
              </p:ext>
            </p:extLst>
          </p:nvPr>
        </p:nvGraphicFramePr>
        <p:xfrm>
          <a:off x="1573074" y="4053143"/>
          <a:ext cx="1611560" cy="263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0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85066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7376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8E7F50F-D571-6342-9F14-32457BDC9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86023"/>
              </p:ext>
            </p:extLst>
          </p:nvPr>
        </p:nvGraphicFramePr>
        <p:xfrm>
          <a:off x="4074536" y="4053143"/>
          <a:ext cx="1611560" cy="263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0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85066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y7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7376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0199340-7F1F-2E47-A14E-37C89516A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917289"/>
              </p:ext>
            </p:extLst>
          </p:nvPr>
        </p:nvGraphicFramePr>
        <p:xfrm>
          <a:off x="6756416" y="4053143"/>
          <a:ext cx="1611560" cy="263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0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85066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0" dirty="0">
                          <a:solidFill>
                            <a:schemeClr val="tx1"/>
                          </a:solidFill>
                        </a:rPr>
                        <a:t>y12</a:t>
                      </a:r>
                      <a:endParaRPr lang="ko-Kore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0" dirty="0">
                          <a:solidFill>
                            <a:schemeClr val="tx1"/>
                          </a:solidFill>
                        </a:rPr>
                        <a:t>y11</a:t>
                      </a:r>
                      <a:endParaRPr lang="ko-Kore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0" dirty="0">
                          <a:solidFill>
                            <a:schemeClr val="tx1"/>
                          </a:solidFill>
                        </a:rPr>
                        <a:t>y10</a:t>
                      </a:r>
                      <a:endParaRPr lang="ko-Kore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0" dirty="0">
                          <a:solidFill>
                            <a:schemeClr val="tx1"/>
                          </a:solidFill>
                        </a:rPr>
                        <a:t>y9</a:t>
                      </a:r>
                      <a:endParaRPr lang="ko-Kore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7376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478F25C-E4A3-5742-995D-BD527D9C1A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48795"/>
              </p:ext>
            </p:extLst>
          </p:nvPr>
        </p:nvGraphicFramePr>
        <p:xfrm>
          <a:off x="9257878" y="4053143"/>
          <a:ext cx="1611560" cy="263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890">
                  <a:extLst>
                    <a:ext uri="{9D8B030D-6E8A-4147-A177-3AD203B41FA5}">
                      <a16:colId xmlns:a16="http://schemas.microsoft.com/office/drawing/2014/main" val="1719080077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1629646314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522104768"/>
                    </a:ext>
                  </a:extLst>
                </a:gridCol>
                <a:gridCol w="402890">
                  <a:extLst>
                    <a:ext uri="{9D8B030D-6E8A-4147-A177-3AD203B41FA5}">
                      <a16:colId xmlns:a16="http://schemas.microsoft.com/office/drawing/2014/main" val="1192389069"/>
                    </a:ext>
                  </a:extLst>
                </a:gridCol>
              </a:tblGrid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484580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442508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046179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66512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T1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T2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T3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200" b="0" dirty="0">
                          <a:solidFill>
                            <a:schemeClr val="tx1"/>
                          </a:solidFill>
                        </a:rPr>
                        <a:t>T4</a:t>
                      </a:r>
                      <a:endParaRPr lang="ko-Kore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785066"/>
                  </a:ext>
                </a:extLst>
              </a:tr>
              <a:tr h="43948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0" dirty="0">
                          <a:solidFill>
                            <a:schemeClr val="tx1"/>
                          </a:solidFill>
                        </a:rPr>
                        <a:t>y15</a:t>
                      </a:r>
                      <a:endParaRPr lang="ko-Kore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0" dirty="0">
                          <a:solidFill>
                            <a:schemeClr val="tx1"/>
                          </a:solidFill>
                        </a:rPr>
                        <a:t>y16</a:t>
                      </a:r>
                      <a:endParaRPr lang="ko-Kore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0" dirty="0">
                          <a:solidFill>
                            <a:schemeClr val="tx1"/>
                          </a:solidFill>
                        </a:rPr>
                        <a:t>y13</a:t>
                      </a:r>
                      <a:endParaRPr lang="ko-Kore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050" b="0" dirty="0">
                          <a:solidFill>
                            <a:schemeClr val="tx1"/>
                          </a:solidFill>
                        </a:rPr>
                        <a:t>y14</a:t>
                      </a:r>
                      <a:endParaRPr lang="ko-Kore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073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3849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876</Words>
  <Application>Microsoft Macintosh PowerPoint</Application>
  <PresentationFormat>와이드스크린</PresentationFormat>
  <Paragraphs>606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AppleGothic</vt:lpstr>
      <vt:lpstr>맑은 고딕</vt:lpstr>
      <vt:lpstr>Arial</vt:lpstr>
      <vt:lpstr>Cambria Math</vt:lpstr>
      <vt:lpstr>CryptoCraft 테마</vt:lpstr>
      <vt:lpstr>제목 테마</vt:lpstr>
      <vt:lpstr>ARMv8 ARIA 블록암호 병렬 구현</vt:lpstr>
      <vt:lpstr>ARIA block cihper 소개</vt:lpstr>
      <vt:lpstr>ARIA block cihper 소개</vt:lpstr>
      <vt:lpstr>ARMv8 ARIA</vt:lpstr>
      <vt:lpstr>ARMv8 ARIA 4PT</vt:lpstr>
      <vt:lpstr>ARMv8 ARIA 4PT</vt:lpstr>
      <vt:lpstr>ARMv8 ARIA 4PT – plaintext load</vt:lpstr>
      <vt:lpstr>ARMv8 ARIA 4PT – Diffusion layer</vt:lpstr>
      <vt:lpstr>ARMv8 ARIA 4PT – Diffusion layer</vt:lpstr>
      <vt:lpstr>ARMv8 ARIA 4PT – state 재정렬</vt:lpstr>
      <vt:lpstr>ARMv8 ARIA 4PT – Substitution</vt:lpstr>
      <vt:lpstr>ARMv8 ARIA 16PT</vt:lpstr>
      <vt:lpstr>ARMv8 ARIA 16PT – plaintext load</vt:lpstr>
      <vt:lpstr>ARMv8 ARIA 16PT - Substitution</vt:lpstr>
      <vt:lpstr>ARMv8 ARIA 16PT – diffusion</vt:lpstr>
      <vt:lpstr>성능 결과</vt:lpstr>
      <vt:lpstr>성능 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61</cp:revision>
  <dcterms:created xsi:type="dcterms:W3CDTF">2019-03-05T04:29:07Z</dcterms:created>
  <dcterms:modified xsi:type="dcterms:W3CDTF">2022-04-15T15:46:46Z</dcterms:modified>
</cp:coreProperties>
</file>