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320" r:id="rId3"/>
    <p:sldId id="344" r:id="rId4"/>
    <p:sldId id="345" r:id="rId5"/>
    <p:sldId id="346" r:id="rId6"/>
    <p:sldId id="347" r:id="rId7"/>
    <p:sldId id="348" r:id="rId8"/>
    <p:sldId id="349" r:id="rId9"/>
    <p:sldId id="34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6"/>
    <p:restoredTop sz="97872"/>
  </p:normalViewPr>
  <p:slideViewPr>
    <p:cSldViewPr snapToGrid="0" snapToObjects="1">
      <p:cViewPr varScale="1">
        <p:scale>
          <a:sx n="227" d="100"/>
          <a:sy n="22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A7D06-965D-6C48-AD2A-CE69F384CB98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48D0-7B04-704E-AEA7-A1615DC17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668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548D0-7B04-704E-AEA7-A1615DC17B1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54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BCD7A-AD99-2665-D193-FE0227FB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71D763-7E42-4E9E-F4B0-B921E61F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C59D4-2A24-7EF4-1034-2E028664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1D482-7EF6-A450-6BDD-504B2606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1C2A2-B5BC-AEB8-0B1D-6B4514FF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5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1B580-39FE-2978-39B7-32A76424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51D6BB-C4AE-9E5A-F3EE-4A06A2072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C12E6-7F7B-789D-27F8-07A3EA1F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A8E1C-DD2D-2423-0058-AB83F35C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4CADF-2A3C-9D54-07FB-53A28F4C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73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BD6F54-EE37-9926-5EF9-CAD6CB1A7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0C0EA-C431-62E2-35A0-FDD2EE19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CF5BF-B061-6EE0-3BE9-BDBEF125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9FA8A-7950-F6A4-F9DD-171C27A6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58484-8DF5-A630-F8EB-82F019B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09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2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499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074-D393-F3BD-5571-F0E7162A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DAACF-F150-586C-4989-160B5EA7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711D6-BFCC-3226-C5AA-20CDBBB4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44C6E-5B4A-B52E-3874-A69DDDF6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D40FD-E3CF-DF4D-D21E-23D01091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62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7B00A-208B-A83D-09BE-2349F335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70D8D-D9E9-D272-B396-B388FFB8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BF84F-29F2-065F-F10F-F2346A13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AD6C1-EDF0-E4DB-A987-1B8273D5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0DC93-EFBE-460C-698F-F65FB141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9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A01D3-2EB3-C9AF-203D-CE713B09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C200E-28E2-CD19-4B4F-6A1B51626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C1220-C8E8-416F-EC45-6867D1C8A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D3EED-B0E0-2D72-C8BC-3215AF80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F146A-65E1-C75D-A1F9-3CEB5D3C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857CC4-5B5E-E72D-6C0F-BCD46679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3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F3A1E-D1B7-6580-8BCA-B6A1DB87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16349-5DEE-89FE-EE5A-A045BC43B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FB093-B219-6D74-3955-9252DCD2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CF94CA-6D3A-C5F2-0C0E-CE47E8776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89EEC6-1AC8-A972-0AB0-933A9B2F0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F3683-E31B-5A91-EC53-31C9155D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4E2C79-3035-870F-C6F9-33FA9959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593E97-7FEA-DADD-50EC-DA00D365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55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48BC6-42F0-34BD-EB31-47B2A3ED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3C1BCB-8C5E-D36C-D836-1131F933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B237BC-A169-8AC6-34E4-CAD0606D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C3B623-7015-83A2-8005-9A6FDAF2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3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964C2D-6B97-B9AA-2B7A-E8740FCC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BC0712-0180-2D1F-E4D0-7DAF2C49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4DC8F-A92C-C7C9-D2DA-7BF69C64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2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518D5-156B-F8D7-B0D1-FC3BB2D1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F4819-88B3-C14A-6F1E-17611850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282DE7-7AC0-C210-74FE-650DD37F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A269B-467E-EAED-A972-E112CB85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D673A-661F-5702-32C9-27AA3BE6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E04B2-3F96-887F-8AAA-C683E9B7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816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F9D4B-6D25-CA9D-9D62-7A8AC3EB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B4C3D-C185-88E3-58C9-93A0E5EF9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DC1711-9D54-6BFA-D085-2123C43AC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6EC92-1769-BDCE-D864-64FE8A19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41110-8D49-4A90-283A-F51BB3DB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F61469-67CE-5F85-F7CA-ADA45B12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568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469F8-1361-5C2C-5370-3EF8530D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E7FF5-6EC9-6E01-659F-FEEAD7BFC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D0FC1-A569-8C17-ED52-8A58A816E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6383-4F31-B248-AE8C-CFDD87C3F7D7}" type="datetimeFigureOut">
              <a:rPr kumimoji="1" lang="ko-Kore-KR" altLang="en-US" smtClean="0"/>
              <a:t>2022. 4. 17.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F5296-93CC-1B68-7F6C-383199D63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B9988-2FEF-6132-939C-454AB39BA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DC65-7218-D148-A31C-545719C8AB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503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5934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2E75B6"/>
                </a:solidFill>
              </a:rPr>
              <a:t>Toffoli Depth Optimized Quantum Multiplication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657418" y="421957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200" dirty="0"/>
              <a:t>장경배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EF147B-D0B1-6389-41AA-0564EC880302}"/>
              </a:ext>
            </a:extLst>
          </p:cNvPr>
          <p:cNvSpPr/>
          <p:nvPr/>
        </p:nvSpPr>
        <p:spPr>
          <a:xfrm>
            <a:off x="4532495" y="4764594"/>
            <a:ext cx="3127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https://youtu.be/35jFwt5cnmA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D5920A-7EF2-C646-A7BB-7DFC553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D. </a:t>
            </a:r>
            <a:r>
              <a:rPr lang="en-US" altLang="ko-Kore-KR" dirty="0" err="1"/>
              <a:t>Maslov</a:t>
            </a:r>
            <a:r>
              <a:rPr lang="en-US" altLang="ko-Kore-KR" dirty="0"/>
              <a:t> et al.</a:t>
            </a:r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99E058-2C52-AADE-D637-C617F500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6" y="1321098"/>
            <a:ext cx="4273222" cy="23178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A0DA9-F5DD-16CC-0127-A19E15111F3F}"/>
                  </a:ext>
                </a:extLst>
              </p:cNvPr>
              <p:cNvSpPr txBox="1"/>
              <p:nvPr/>
            </p:nvSpPr>
            <p:spPr>
              <a:xfrm>
                <a:off x="411920" y="4062053"/>
                <a:ext cx="548470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/>
                  <a:t>일반적인 </a:t>
                </a:r>
                <a:r>
                  <a:rPr kumimoji="1" lang="en-US" altLang="ko-Kore-KR" b="1" dirty="0"/>
                  <a:t>Schoolbook </a:t>
                </a:r>
                <a:r>
                  <a:rPr kumimoji="1" lang="ko-KR" altLang="en-US" b="1" dirty="0"/>
                  <a:t>곱셈</a:t>
                </a: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ko-Kore-KR" altLang="en-US" dirty="0"/>
                  <a:t>의</a:t>
                </a:r>
                <a:r>
                  <a:rPr kumimoji="1" lang="ko-KR" altLang="en-US" dirty="0"/>
                  <a:t> 곱셈에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1"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ko-Kore-KR" altLang="en-US" b="1" dirty="0">
                    <a:solidFill>
                      <a:schemeClr val="accent1"/>
                    </a:solidFill>
                  </a:rPr>
                  <a:t>개의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ko-KR" altLang="en-US" b="1" dirty="0" err="1">
                    <a:solidFill>
                      <a:schemeClr val="accent1"/>
                    </a:solidFill>
                  </a:rPr>
                  <a:t>큐비트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 사용</a:t>
                </a:r>
                <a:endParaRPr kumimoji="1" lang="en-US" altLang="ko-KR" b="1" dirty="0">
                  <a:solidFill>
                    <a:schemeClr val="accent5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>
                  <a:solidFill>
                    <a:schemeClr val="accent5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/>
                  <a:t>Modular </a:t>
                </a:r>
                <a:r>
                  <a:rPr kumimoji="1" lang="ko-KR" altLang="en-US" b="1" dirty="0"/>
                  <a:t>연산 고려</a:t>
                </a:r>
                <a:r>
                  <a:rPr kumimoji="1" lang="en-US" altLang="ko-KR" b="1" dirty="0"/>
                  <a:t>,</a:t>
                </a:r>
                <a:r>
                  <a:rPr kumimoji="1" lang="ko-KR" altLang="en-US" b="1" dirty="0"/>
                  <a:t> 상위 곱셈부터 수행</a:t>
                </a: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FF0000"/>
                    </a:solidFill>
                  </a:rPr>
                  <a:t>Toffoli </a:t>
                </a:r>
                <a:r>
                  <a:rPr kumimoji="1" lang="ko-KR" altLang="en-US" b="1" dirty="0">
                    <a:solidFill>
                      <a:srgbClr val="FF0000"/>
                    </a:solidFill>
                  </a:rPr>
                  <a:t>게이트 </a:t>
                </a:r>
                <a:r>
                  <a:rPr kumimoji="1" lang="en-US" altLang="ko-KR" b="1" dirty="0">
                    <a:solidFill>
                      <a:srgbClr val="FF0000"/>
                    </a:solidFill>
                  </a:rPr>
                  <a:t>:</a:t>
                </a:r>
                <a:r>
                  <a:rPr kumimoji="1" lang="ko-KR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1" lang="ko-Kore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A0DA9-F5DD-16CC-0127-A19E1511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4062053"/>
                <a:ext cx="5484707" cy="2031325"/>
              </a:xfrm>
              <a:prstGeom prst="rect">
                <a:avLst/>
              </a:prstGeom>
              <a:blipFill>
                <a:blip r:embed="rId4"/>
                <a:stretch>
                  <a:fillRect l="-693" t="-1852" b="-37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7E0FCC0-6823-EC60-F189-DF414DBB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283" y="1394485"/>
            <a:ext cx="4337705" cy="2908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93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D5920A-7EF2-C646-A7BB-7DFC553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S. </a:t>
            </a:r>
            <a:r>
              <a:rPr lang="en-US" altLang="ko-Kore-KR" dirty="0" err="1"/>
              <a:t>Kepley</a:t>
            </a:r>
            <a:r>
              <a:rPr lang="en-US" altLang="ko-Kore-KR" dirty="0"/>
              <a:t> et al.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2F453E-0110-CF15-181E-BFF37AE8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65" y="1278639"/>
            <a:ext cx="5170598" cy="190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1FE602-BD30-C163-F70F-36BA67F7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52" y="1284124"/>
            <a:ext cx="5687658" cy="18909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A9CA13-387D-70DF-921B-EDBBA221BFCE}"/>
                  </a:ext>
                </a:extLst>
              </p:cNvPr>
              <p:cNvSpPr txBox="1"/>
              <p:nvPr/>
            </p:nvSpPr>
            <p:spPr>
              <a:xfrm>
                <a:off x="411920" y="3548036"/>
                <a:ext cx="9405524" cy="277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/>
                  <a:t>Karatsuba </a:t>
                </a:r>
                <a:r>
                  <a:rPr kumimoji="1" lang="ko-KR" altLang="en-US" b="1" dirty="0"/>
                  <a:t>곱셈</a:t>
                </a: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ko-Kore-KR" altLang="en-US" dirty="0"/>
                  <a:t>의</a:t>
                </a:r>
                <a:r>
                  <a:rPr kumimoji="1" lang="ko-KR" altLang="en-US" dirty="0"/>
                  <a:t> 곱셈에 </a:t>
                </a:r>
                <a:r>
                  <a:rPr kumimoji="1" lang="en-US" altLang="ko-KR" b="1" dirty="0"/>
                  <a:t>Karatsuba </a:t>
                </a:r>
                <a:r>
                  <a:rPr kumimoji="1" lang="ko-KR" altLang="en-US" b="1" dirty="0"/>
                  <a:t>알고리즘을 재귀적으로 적용</a:t>
                </a:r>
                <a:endParaRPr kumimoji="1" lang="en-US" altLang="ko-KR" b="1" dirty="0">
                  <a:solidFill>
                    <a:schemeClr val="accent5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>
                  <a:solidFill>
                    <a:schemeClr val="accent5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/>
                  <a:t>곱셈 시 </a:t>
                </a:r>
                <a:r>
                  <a:rPr kumimoji="1" lang="en-US" altLang="ko-KR" b="1" dirty="0"/>
                  <a:t>CNOT </a:t>
                </a:r>
                <a:r>
                  <a:rPr kumimoji="1" lang="ko-KR" altLang="en-US" b="1" dirty="0"/>
                  <a:t>게이트가 추가적으로 사용되지만</a:t>
                </a:r>
                <a:r>
                  <a:rPr kumimoji="1" lang="en-US" altLang="ko-KR" b="1" dirty="0"/>
                  <a:t>,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Toffoli </a:t>
                </a:r>
                <a:r>
                  <a:rPr kumimoji="1" lang="ko-KR" altLang="en-US" b="1" dirty="0"/>
                  <a:t>게이트를 최대한 감소시킬 수 있음</a:t>
                </a: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/>
                  <a:t>큐비트를 추가 사용 </a:t>
                </a:r>
                <a:r>
                  <a:rPr kumimoji="1" lang="en-US" altLang="ko-KR" b="1" dirty="0">
                    <a:sym typeface="Wingdings" pitchFamily="2" charset="2"/>
                  </a:rPr>
                  <a:t>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>
                    <a:solidFill>
                      <a:srgbClr val="FF0000"/>
                    </a:solidFill>
                  </a:rPr>
                  <a:t>(2n + </a:t>
                </a:r>
                <a:r>
                  <a:rPr kumimoji="1" lang="ko-KR" altLang="en-US" b="1" dirty="0">
                    <a:solidFill>
                      <a:srgbClr val="FF0000"/>
                    </a:solidFill>
                  </a:rPr>
                  <a:t>사용 된 </a:t>
                </a:r>
                <a:r>
                  <a:rPr kumimoji="1" lang="en-US" altLang="ko-KR" b="1" dirty="0">
                    <a:solidFill>
                      <a:srgbClr val="FF0000"/>
                    </a:solidFill>
                  </a:rPr>
                  <a:t>Toffoli </a:t>
                </a:r>
                <a:r>
                  <a:rPr kumimoji="1" lang="ko-KR" altLang="en-US" b="1" dirty="0">
                    <a:solidFill>
                      <a:srgbClr val="FF0000"/>
                    </a:solidFill>
                  </a:rPr>
                  <a:t>게이트 수</a:t>
                </a:r>
                <a:r>
                  <a:rPr kumimoji="1" lang="en-US" altLang="ko-KR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chemeClr val="accent1"/>
                    </a:solidFill>
                  </a:rPr>
                  <a:t>Toffoli 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게이트 </a:t>
                </a:r>
                <a:r>
                  <a:rPr kumimoji="1" lang="en-US" altLang="ko-KR" b="1" dirty="0">
                    <a:solidFill>
                      <a:schemeClr val="accent1"/>
                    </a:solidFill>
                  </a:rPr>
                  <a:t>: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1" lang="en-US" altLang="ko-K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kumimoji="1" lang="en-US" altLang="ko-K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  <m:sup>
                        <m:func>
                          <m:funcPr>
                            <m:ctrlPr>
                              <a:rPr kumimoji="1" lang="en-US" altLang="ko-K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ko-KR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R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ko-KR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ko-KR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endParaRPr kumimoji="1" lang="ko-Kore-KR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A9CA13-387D-70DF-921B-EDBBA221B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3548036"/>
                <a:ext cx="9405524" cy="2774927"/>
              </a:xfrm>
              <a:prstGeom prst="rect">
                <a:avLst/>
              </a:prstGeom>
              <a:blipFill>
                <a:blip r:embed="rId4"/>
                <a:stretch>
                  <a:fillRect l="-405" t="-1370" b="-9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8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0AF8E9-822E-B5BD-3C14-529DF8BB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1" y="1329719"/>
            <a:ext cx="5687658" cy="2276435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83AF0BC4-769A-B312-061B-1574E469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/>
              <a:t>S. </a:t>
            </a:r>
            <a:r>
              <a:rPr lang="en-US" altLang="ko-Kore-KR" dirty="0" err="1"/>
              <a:t>Kepley</a:t>
            </a:r>
            <a:r>
              <a:rPr lang="en-US" altLang="ko-Kore-KR" dirty="0"/>
              <a:t> et al.</a:t>
            </a:r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1A9F3F-939C-62B9-BF50-B106C1E4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26" y="4268752"/>
            <a:ext cx="3884747" cy="1124032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FDFEB89-4352-800D-2B62-7436403797F0}"/>
              </a:ext>
            </a:extLst>
          </p:cNvPr>
          <p:cNvCxnSpPr/>
          <p:nvPr/>
        </p:nvCxnSpPr>
        <p:spPr>
          <a:xfrm>
            <a:off x="3769017" y="1546805"/>
            <a:ext cx="11400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DABCFC7B-A254-7744-5538-2058F87E64DF}"/>
              </a:ext>
            </a:extLst>
          </p:cNvPr>
          <p:cNvSpPr/>
          <p:nvPr/>
        </p:nvSpPr>
        <p:spPr>
          <a:xfrm>
            <a:off x="3230600" y="3744370"/>
            <a:ext cx="154379" cy="368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5A0C44-B519-62BB-8A61-E17E03351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29" y="2276906"/>
            <a:ext cx="4700544" cy="23041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744EB66-8AB6-7FB2-E387-BCBCEA721FAA}"/>
              </a:ext>
            </a:extLst>
          </p:cNvPr>
          <p:cNvCxnSpPr/>
          <p:nvPr/>
        </p:nvCxnSpPr>
        <p:spPr>
          <a:xfrm>
            <a:off x="6367908" y="1217007"/>
            <a:ext cx="0" cy="5367989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4E6A18-5E06-4C73-6DA9-F27BBA5D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3" y="1315989"/>
            <a:ext cx="4700544" cy="1891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96C2429E-6265-27CB-35EC-D77CD0CC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/>
              <a:t>I. van Hoof</a:t>
            </a:r>
            <a:endParaRPr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3F1B24-14C4-E90D-C055-30F9BC05D512}"/>
                  </a:ext>
                </a:extLst>
              </p:cNvPr>
              <p:cNvSpPr txBox="1"/>
              <p:nvPr/>
            </p:nvSpPr>
            <p:spPr>
              <a:xfrm>
                <a:off x="252559" y="3650627"/>
                <a:ext cx="10278455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S. </a:t>
                </a:r>
                <a:r>
                  <a:rPr kumimoji="1" lang="en-US" altLang="ko-Kore-KR" dirty="0" err="1"/>
                  <a:t>Kepley</a:t>
                </a:r>
                <a:r>
                  <a:rPr kumimoji="1" lang="en-US" altLang="ko-Kore-KR" dirty="0"/>
                  <a:t> et al.</a:t>
                </a:r>
                <a:r>
                  <a:rPr kumimoji="1" lang="ko-Kore-KR" altLang="en-US" dirty="0"/>
                  <a:t>와</a:t>
                </a:r>
                <a:r>
                  <a:rPr kumimoji="1" lang="ko-KR" altLang="en-US" dirty="0"/>
                  <a:t> 동일하게 </a:t>
                </a:r>
                <a:r>
                  <a:rPr kumimoji="1" lang="en-US" altLang="ko-KR" dirty="0"/>
                  <a:t>Karatsuba </a:t>
                </a:r>
                <a:r>
                  <a:rPr kumimoji="1" lang="ko-KR" altLang="en-US" dirty="0"/>
                  <a:t>알고리즘을 재귀적으로 적용하여 </a:t>
                </a:r>
                <a:r>
                  <a:rPr kumimoji="1" lang="en-US" altLang="ko-KR" dirty="0"/>
                  <a:t>Toffoli </a:t>
                </a:r>
                <a:r>
                  <a:rPr kumimoji="1" lang="ko-KR" altLang="en-US" dirty="0"/>
                  <a:t>게이트를 최대한 줄임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>
                    <a:solidFill>
                      <a:schemeClr val="accent1"/>
                    </a:solidFill>
                  </a:rPr>
                  <a:t>차이점은 </a:t>
                </a:r>
                <a:r>
                  <a:rPr kumimoji="1" lang="ko-KR" altLang="en-US" b="1" dirty="0" err="1">
                    <a:solidFill>
                      <a:schemeClr val="accent1"/>
                    </a:solidFill>
                  </a:rPr>
                  <a:t>큐비트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 수</a:t>
                </a:r>
                <a:endParaRPr kumimoji="1" lang="en-US" altLang="ko-KR" b="1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b="1" dirty="0"/>
                  <a:t>LUP </a:t>
                </a:r>
                <a:r>
                  <a:rPr kumimoji="1" lang="ko-KR" altLang="en-US" b="1" dirty="0"/>
                  <a:t>분해를 활용하여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ore-KR" dirty="0"/>
                  <a:t>Schoolbook </a:t>
                </a:r>
                <a:r>
                  <a:rPr kumimoji="1" lang="ko-KR" altLang="en-US" dirty="0"/>
                  <a:t>곱셈과 동일하게 </a:t>
                </a:r>
                <a:r>
                  <a:rPr kumimoji="1" lang="en-US" altLang="ko-KR" b="1" dirty="0">
                    <a:solidFill>
                      <a:schemeClr val="accent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ko-KR" altLang="en-US" b="1" dirty="0">
                    <a:solidFill>
                      <a:schemeClr val="accent1"/>
                    </a:solidFill>
                  </a:rPr>
                  <a:t>의 </a:t>
                </a:r>
                <a:r>
                  <a:rPr kumimoji="1" lang="ko-KR" altLang="en-US" b="1" dirty="0" err="1">
                    <a:solidFill>
                      <a:schemeClr val="accent1"/>
                    </a:solidFill>
                  </a:rPr>
                  <a:t>큐비트만을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 사용</a:t>
                </a:r>
                <a:endParaRPr kumimoji="1" lang="en-US" altLang="ko-KR" b="1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CNOT </a:t>
                </a:r>
                <a:r>
                  <a:rPr kumimoji="1" lang="ko-KR" altLang="en-US" dirty="0"/>
                  <a:t>게이트를 조금 더 사용하긴 하지만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그렇게 큰 단점은 아님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b="1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Banegas, Bernstein</a:t>
                </a:r>
                <a:r>
                  <a:rPr kumimoji="1" lang="ko-KR" altLang="en-US" dirty="0"/>
                  <a:t>의 </a:t>
                </a:r>
                <a:r>
                  <a:rPr kumimoji="1" lang="en-US" altLang="ko-KR" b="1" dirty="0"/>
                  <a:t>Binary ECC</a:t>
                </a:r>
                <a:r>
                  <a:rPr kumimoji="1" lang="ko-KR" altLang="en-US" b="1" dirty="0"/>
                  <a:t>에 대한 </a:t>
                </a:r>
                <a:r>
                  <a:rPr kumimoji="1" lang="en-US" altLang="ko-KR" b="1" dirty="0"/>
                  <a:t>Shor </a:t>
                </a:r>
                <a:r>
                  <a:rPr kumimoji="1" lang="ko-KR" altLang="en-US" b="1" dirty="0"/>
                  <a:t>알고리즘 적용 논문에서</a:t>
                </a:r>
                <a:r>
                  <a:rPr kumimoji="1" lang="ko-KR" altLang="en-US" dirty="0"/>
                  <a:t> 해당 곱셈 기법을 사용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S. </a:t>
                </a:r>
                <a:r>
                  <a:rPr kumimoji="1" lang="en-US" altLang="ko-Kore-KR" dirty="0" err="1"/>
                  <a:t>Kepley</a:t>
                </a:r>
                <a:r>
                  <a:rPr kumimoji="1" lang="ko-Kore-KR" altLang="en-US" dirty="0"/>
                  <a:t>의</a:t>
                </a:r>
                <a:r>
                  <a:rPr kumimoji="1" lang="ko-KR" altLang="en-US" dirty="0"/>
                  <a:t> 곱셈보다 </a:t>
                </a:r>
                <a:r>
                  <a:rPr kumimoji="1" lang="en-US" altLang="ko-KR" dirty="0"/>
                  <a:t>Toffoli Depth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Full depth</a:t>
                </a:r>
                <a:r>
                  <a:rPr kumimoji="1" lang="ko-KR" altLang="en-US" dirty="0"/>
                  <a:t>는 더 높을 것으로 보임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3F1B24-14C4-E90D-C055-30F9BC05D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59" y="3650627"/>
                <a:ext cx="10278455" cy="2585323"/>
              </a:xfrm>
              <a:prstGeom prst="rect">
                <a:avLst/>
              </a:prstGeom>
              <a:blipFill>
                <a:blip r:embed="rId3"/>
                <a:stretch>
                  <a:fillRect l="-370" t="-1463" b="-29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C1498C7-AEF2-24EA-246F-FA5D1DFD9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74" y="1290049"/>
            <a:ext cx="5170598" cy="1972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A3606-BB4F-843C-3C05-942DCD22C939}"/>
              </a:ext>
            </a:extLst>
          </p:cNvPr>
          <p:cNvSpPr txBox="1"/>
          <p:nvPr/>
        </p:nvSpPr>
        <p:spPr>
          <a:xfrm>
            <a:off x="5629179" y="2077015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806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D5920A-7EF2-C646-A7BB-7DFC553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Ours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7BF71-9E18-DA04-FF62-6FFD97AA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536" y="3057292"/>
            <a:ext cx="4700544" cy="2304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EE3E8E-5998-E3E0-0282-BD2B8E6EC40C}"/>
              </a:ext>
            </a:extLst>
          </p:cNvPr>
          <p:cNvSpPr txBox="1"/>
          <p:nvPr/>
        </p:nvSpPr>
        <p:spPr>
          <a:xfrm>
            <a:off x="8658026" y="547560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S. </a:t>
            </a:r>
            <a:r>
              <a:rPr kumimoji="1" lang="en-US" altLang="ko-Kore-KR" dirty="0" err="1"/>
              <a:t>Kepley</a:t>
            </a:r>
            <a:r>
              <a:rPr kumimoji="1" lang="en-US" altLang="ko-Kore-KR" dirty="0"/>
              <a:t> et al.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1A2E43-3967-0F62-F5F7-373D6059A9EB}"/>
                  </a:ext>
                </a:extLst>
              </p:cNvPr>
              <p:cNvSpPr txBox="1"/>
              <p:nvPr/>
            </p:nvSpPr>
            <p:spPr>
              <a:xfrm>
                <a:off x="366524" y="1302966"/>
                <a:ext cx="6099747" cy="5422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/>
                  <a:t>기존 연구들은 </a:t>
                </a:r>
                <a:r>
                  <a:rPr kumimoji="1" lang="en-US" altLang="ko-Kore-KR" b="1" dirty="0"/>
                  <a:t>Depth</a:t>
                </a:r>
                <a:r>
                  <a:rPr kumimoji="1" lang="ko-KR" altLang="en-US" b="1" dirty="0" err="1"/>
                  <a:t>를</a:t>
                </a:r>
                <a:r>
                  <a:rPr kumimoji="1" lang="ko-KR" altLang="en-US" b="1" dirty="0"/>
                  <a:t> 신경 쓰지 않음</a:t>
                </a:r>
                <a:endParaRPr kumimoji="1" lang="en-US" altLang="ko-Kore-KR" b="1" dirty="0"/>
              </a:p>
              <a:p>
                <a:endParaRPr kumimoji="1" lang="en-US" altLang="ko-Kore-KR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>
                    <a:solidFill>
                      <a:schemeClr val="accent1"/>
                    </a:solidFill>
                  </a:rPr>
                  <a:t>이번 곱셈은 </a:t>
                </a:r>
                <a:r>
                  <a:rPr kumimoji="1" lang="en-US" altLang="ko-Kore-KR" b="1" dirty="0">
                    <a:solidFill>
                      <a:schemeClr val="accent1"/>
                    </a:solidFill>
                  </a:rPr>
                  <a:t>Toffoli </a:t>
                </a:r>
                <a:r>
                  <a:rPr kumimoji="1" lang="en-US" altLang="ko-KR" b="1" dirty="0">
                    <a:solidFill>
                      <a:schemeClr val="accent1"/>
                    </a:solidFill>
                  </a:rPr>
                  <a:t>depth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 최적화 </a:t>
                </a:r>
                <a:r>
                  <a:rPr kumimoji="1" lang="en-US" altLang="ko-KR" b="1" dirty="0">
                    <a:solidFill>
                      <a:schemeClr val="accent1"/>
                    </a:solidFill>
                    <a:sym typeface="Wingdings" pitchFamily="2" charset="2"/>
                  </a:rPr>
                  <a:t></a:t>
                </a:r>
                <a:r>
                  <a:rPr kumimoji="1" lang="ko-KR" altLang="en-US" b="1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b="1" dirty="0">
                    <a:solidFill>
                      <a:schemeClr val="accent1"/>
                    </a:solidFill>
                    <a:sym typeface="Wingdings" pitchFamily="2" charset="2"/>
                  </a:rPr>
                  <a:t>Full depth </a:t>
                </a:r>
                <a:r>
                  <a:rPr kumimoji="1" lang="ko-KR" altLang="en-US" b="1" dirty="0">
                    <a:solidFill>
                      <a:schemeClr val="accent1"/>
                    </a:solidFill>
                    <a:sym typeface="Wingdings" pitchFamily="2" charset="2"/>
                  </a:rPr>
                  <a:t>또한 감소</a:t>
                </a:r>
                <a:endParaRPr kumimoji="1" lang="en-US" altLang="ko-KR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I. van Hoof</a:t>
                </a:r>
                <a:r>
                  <a:rPr kumimoji="1" lang="ko-KR" altLang="en-US" dirty="0"/>
                  <a:t>의 곱셈</a:t>
                </a:r>
                <a:r>
                  <a:rPr kumimoji="1" lang="en-US" altLang="ko-KR" dirty="0"/>
                  <a:t>(LUP</a:t>
                </a:r>
                <a:r>
                  <a:rPr kumimoji="1" lang="ko-KR" altLang="en-US" dirty="0"/>
                  <a:t> 분해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을 사용하는 것은 </a:t>
                </a:r>
                <a:r>
                  <a:rPr kumimoji="1" lang="en-US" altLang="ko-KR" dirty="0"/>
                  <a:t>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Toffoli depth </a:t>
                </a:r>
                <a:r>
                  <a:rPr kumimoji="1" lang="ko-KR" altLang="en-US" dirty="0"/>
                  <a:t>최적화가 불가능</a:t>
                </a:r>
                <a:endParaRPr kumimoji="1"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동일하게 </a:t>
                </a:r>
                <a:r>
                  <a:rPr kumimoji="1" lang="en-US" altLang="ko-Kore-KR" dirty="0"/>
                  <a:t>Karatsuba </a:t>
                </a:r>
                <a:r>
                  <a:rPr kumimoji="1" lang="ko-Kore-KR" altLang="en-US" dirty="0"/>
                  <a:t>알고리즘을</a:t>
                </a:r>
                <a:r>
                  <a:rPr kumimoji="1" lang="ko-KR" altLang="en-US" dirty="0"/>
                  <a:t> 재귀적으로 적용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곱셈이 </a:t>
                </a:r>
                <a:r>
                  <a:rPr kumimoji="1" lang="ko-KR" altLang="en-US" dirty="0" err="1"/>
                  <a:t>나눠지기</a:t>
                </a:r>
                <a:r>
                  <a:rPr kumimoji="1" lang="ko-KR" altLang="en-US" dirty="0"/>
                  <a:t> 때문에 이것 만으로도 효과는 있음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하지만</a:t>
                </a:r>
                <a:r>
                  <a:rPr kumimoji="1" lang="ko-KR" altLang="en-US" dirty="0"/>
                  <a:t> 여전히 </a:t>
                </a:r>
                <a:r>
                  <a:rPr kumimoji="1" lang="ko-KR" altLang="en-US" b="1" dirty="0"/>
                  <a:t>종속성이 존재</a:t>
                </a: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chemeClr val="accent1"/>
                    </a:solidFill>
                  </a:rPr>
                  <a:t>Karatsuba</a:t>
                </a:r>
                <a:r>
                  <a:rPr kumimoji="1" lang="ko-KR" altLang="en-US" b="1" dirty="0" err="1">
                    <a:solidFill>
                      <a:schemeClr val="accent1"/>
                    </a:solidFill>
                  </a:rPr>
                  <a:t>를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 적용할 때 마다 생기는 종속성을 다 제거</a:t>
                </a:r>
                <a:endParaRPr kumimoji="1" lang="en-US" altLang="ko-KR" b="1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>
                    <a:solidFill>
                      <a:srgbClr val="FF0000"/>
                    </a:solidFill>
                  </a:rPr>
                  <a:t>추가 </a:t>
                </a:r>
                <a:r>
                  <a:rPr kumimoji="1" lang="ko-KR" altLang="en-US" b="1" dirty="0" err="1">
                    <a:solidFill>
                      <a:srgbClr val="FF0000"/>
                    </a:solidFill>
                  </a:rPr>
                  <a:t>큐비트</a:t>
                </a:r>
                <a:endParaRPr kumimoji="1" lang="en-US" altLang="ko-KR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끝까지 </a:t>
                </a:r>
                <a:r>
                  <a:rPr kumimoji="1" lang="en-US" altLang="ko-KR" dirty="0"/>
                  <a:t>Karatsuba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적용하고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한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번에 곱셈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모든 </a:t>
                </a:r>
                <a:r>
                  <a:rPr kumimoji="1" lang="en-US" altLang="ko-KR" dirty="0"/>
                  <a:t>Field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ko-KR" altLang="en-US" dirty="0"/>
                  <a:t>에 대해 </a:t>
                </a:r>
                <a:r>
                  <a:rPr kumimoji="1" lang="en-US" altLang="ko-KR" b="1" dirty="0">
                    <a:solidFill>
                      <a:schemeClr val="accent1"/>
                    </a:solidFill>
                  </a:rPr>
                  <a:t>Toffoli depth 1</a:t>
                </a:r>
                <a:r>
                  <a:rPr kumimoji="1" lang="ko-KR" altLang="en-US" dirty="0"/>
                  <a:t> 곱셈 가능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1A2E43-3967-0F62-F5F7-373D6059A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4" y="1302966"/>
                <a:ext cx="6099747" cy="5422125"/>
              </a:xfrm>
              <a:prstGeom prst="rect">
                <a:avLst/>
              </a:prstGeom>
              <a:blipFill>
                <a:blip r:embed="rId3"/>
                <a:stretch>
                  <a:fillRect l="-622" t="-7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F3FB113-3B79-E0CA-62AC-072E86718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536" y="1302966"/>
            <a:ext cx="4700544" cy="1562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105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3EA280-A116-506A-9736-03DC3E09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5" y="1761925"/>
            <a:ext cx="6077995" cy="3519237"/>
          </a:xfrm>
          <a:prstGeom prst="rect">
            <a:avLst/>
          </a:prstGeom>
        </p:spPr>
      </p:pic>
      <p:sp>
        <p:nvSpPr>
          <p:cNvPr id="4" name="제목 6">
            <a:extLst>
              <a:ext uri="{FF2B5EF4-FFF2-40B4-BE49-F238E27FC236}">
                <a16:creationId xmlns:a16="http://schemas.microsoft.com/office/drawing/2014/main" id="{D220790D-6B99-EAF2-6208-D5B2D76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/>
              <a:t>Ours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CEA9D-F4F5-D21E-F710-EDBD886D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62" y="2503695"/>
            <a:ext cx="5170598" cy="1850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75649-FA64-8D79-42E2-40C881B9193F}"/>
              </a:ext>
            </a:extLst>
          </p:cNvPr>
          <p:cNvSpPr txBox="1"/>
          <p:nvPr/>
        </p:nvSpPr>
        <p:spPr>
          <a:xfrm>
            <a:off x="10466094" y="4354304"/>
            <a:ext cx="147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(Before Modular)</a:t>
            </a:r>
            <a:endParaRPr kumimoji="1" lang="ko-Kore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506A60-4DD9-9630-DBC2-742B075E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23" y="3145588"/>
            <a:ext cx="295385" cy="1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861B75-483B-4E3A-2A93-3ADE0280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410" y="4669782"/>
            <a:ext cx="1635398" cy="1816565"/>
          </a:xfrm>
          <a:prstGeom prst="rect">
            <a:avLst/>
          </a:prstGeom>
          <a:ln>
            <a:noFill/>
          </a:ln>
        </p:spPr>
      </p:pic>
      <p:sp>
        <p:nvSpPr>
          <p:cNvPr id="8" name="제목 6">
            <a:extLst>
              <a:ext uri="{FF2B5EF4-FFF2-40B4-BE49-F238E27FC236}">
                <a16:creationId xmlns:a16="http://schemas.microsoft.com/office/drawing/2014/main" id="{A7823434-1E3A-4CBC-2B3D-7F73FAD9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/>
              <a:t>Ours</a:t>
            </a:r>
            <a:endParaRPr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D4FB62-9AF9-98F1-7BA4-CE7896E8B1C8}"/>
                  </a:ext>
                </a:extLst>
              </p:cNvPr>
              <p:cNvSpPr txBox="1"/>
              <p:nvPr/>
            </p:nvSpPr>
            <p:spPr>
              <a:xfrm>
                <a:off x="6096000" y="3462652"/>
                <a:ext cx="359226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1600" dirty="0"/>
                  <a:t>Performance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1600" dirty="0"/>
                  <a:t>Field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 곱셈</a:t>
                </a:r>
                <a:r>
                  <a:rPr kumimoji="1" lang="en-US" altLang="ko-KR" sz="1600" dirty="0"/>
                  <a:t> (</a:t>
                </a:r>
                <a:r>
                  <a:rPr kumimoji="1" lang="en-US" altLang="ko-Kore-KR" sz="1600" dirty="0"/>
                  <a:t>T + Clifford Level</a:t>
                </a:r>
                <a:r>
                  <a:rPr kumimoji="1" lang="en-US" altLang="ko-KR" sz="1600" dirty="0"/>
                  <a:t>)</a:t>
                </a:r>
                <a:endParaRPr kumimoji="1" lang="ko-Kore-KR" alt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ko-Kore-KR" alt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D4FB62-9AF9-98F1-7BA4-CE7896E8B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62652"/>
                <a:ext cx="3592265" cy="1077218"/>
              </a:xfrm>
              <a:prstGeom prst="rect">
                <a:avLst/>
              </a:prstGeom>
              <a:blipFill>
                <a:blip r:embed="rId3"/>
                <a:stretch>
                  <a:fillRect l="-707" t="-11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F412FAA-7F99-CF15-A448-5DD36A344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029" y="1180833"/>
            <a:ext cx="3957965" cy="54694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EB2628-CAB0-6851-6F78-DA3387326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0" y="4191136"/>
            <a:ext cx="2131165" cy="34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A27064-7376-D089-DD7F-B4C30227BF1E}"/>
              </a:ext>
            </a:extLst>
          </p:cNvPr>
          <p:cNvSpPr txBox="1"/>
          <p:nvPr/>
        </p:nvSpPr>
        <p:spPr>
          <a:xfrm>
            <a:off x="5639746" y="29732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5442A9-A20F-2A21-20FD-BC26058E5D6C}"/>
              </a:ext>
            </a:extLst>
          </p:cNvPr>
          <p:cNvSpPr/>
          <p:nvPr/>
        </p:nvSpPr>
        <p:spPr>
          <a:xfrm>
            <a:off x="7077613" y="4124119"/>
            <a:ext cx="2296900" cy="2408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840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DB444-56B0-E54A-9EE4-D970340A84B7}"/>
              </a:ext>
            </a:extLst>
          </p:cNvPr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AE7D-0366-1D4E-8071-FE2C82B4FBE4}"/>
              </a:ext>
            </a:extLst>
          </p:cNvPr>
          <p:cNvSpPr txBox="1"/>
          <p:nvPr/>
        </p:nvSpPr>
        <p:spPr>
          <a:xfrm>
            <a:off x="4259414" y="2959640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500" dirty="0"/>
              <a:t>감사합니다</a:t>
            </a:r>
            <a:endParaRPr kumimoji="1" lang="ko-Kore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336877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287</Words>
  <Application>Microsoft Macintosh PowerPoint</Application>
  <PresentationFormat>와이드스크린</PresentationFormat>
  <Paragraphs>59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Office 테마</vt:lpstr>
      <vt:lpstr>Toffoli Depth Optimized Quantum Multiplication</vt:lpstr>
      <vt:lpstr>D. Maslov et al.</vt:lpstr>
      <vt:lpstr>S. Kepley et al.</vt:lpstr>
      <vt:lpstr>S. Kepley et al.</vt:lpstr>
      <vt:lpstr>I. van Hoof</vt:lpstr>
      <vt:lpstr>Ours</vt:lpstr>
      <vt:lpstr>Ours</vt:lpstr>
      <vt:lpstr>Ours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Toffolli Optimized Quantum Multiplication</dc:title>
  <dc:creator>장경배</dc:creator>
  <cp:lastModifiedBy>장경배</cp:lastModifiedBy>
  <cp:revision>109</cp:revision>
  <dcterms:created xsi:type="dcterms:W3CDTF">2022-04-17T03:42:29Z</dcterms:created>
  <dcterms:modified xsi:type="dcterms:W3CDTF">2022-04-17T05:50:44Z</dcterms:modified>
</cp:coreProperties>
</file>