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6" r:id="rId1"/>
    <p:sldMasterId id="2147483717" r:id="rId2"/>
  </p:sldMasterIdLst>
  <p:notesMasterIdLst>
    <p:notesMasterId r:id="rId22"/>
  </p:notesMasterIdLst>
  <p:handoutMasterIdLst>
    <p:handoutMasterId r:id="rId23"/>
  </p:handoutMasterIdLst>
  <p:sldIdLst>
    <p:sldId id="269" r:id="rId3"/>
    <p:sldId id="308" r:id="rId4"/>
    <p:sldId id="281" r:id="rId5"/>
    <p:sldId id="282" r:id="rId6"/>
    <p:sldId id="296" r:id="rId7"/>
    <p:sldId id="299" r:id="rId8"/>
    <p:sldId id="300" r:id="rId9"/>
    <p:sldId id="284" r:id="rId10"/>
    <p:sldId id="301" r:id="rId11"/>
    <p:sldId id="285" r:id="rId12"/>
    <p:sldId id="286" r:id="rId13"/>
    <p:sldId id="305" r:id="rId14"/>
    <p:sldId id="311" r:id="rId15"/>
    <p:sldId id="309" r:id="rId16"/>
    <p:sldId id="306" r:id="rId17"/>
    <p:sldId id="312" r:id="rId18"/>
    <p:sldId id="314" r:id="rId19"/>
    <p:sldId id="315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2023-08-14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2023-08-14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ofLVAzzpT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5500">
                <a:latin typeface="나눔스퀘어 Bold"/>
                <a:ea typeface="나눔스퀘어 Bold"/>
              </a:rPr>
              <a:t>SQL</a:t>
            </a:r>
            <a:r>
              <a:rPr lang="ko-KR" altLang="en-US" sz="5500">
                <a:latin typeface="나눔스퀘어 Bold"/>
                <a:ea typeface="나눔스퀘어 Bold"/>
              </a:rPr>
              <a:t> </a:t>
            </a:r>
            <a:r>
              <a:rPr lang="en-US" altLang="ko-KR" sz="5500">
                <a:latin typeface="나눔스퀘어 Bold"/>
                <a:ea typeface="나눔스퀘어 Bold"/>
              </a:rPr>
              <a:t>(Structured Query Language)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IT</a:t>
            </a:r>
            <a:r>
              <a:rPr lang="ko-KR" altLang="en-US" dirty="0">
                <a:latin typeface="나눔스퀘어 Bold"/>
                <a:ea typeface="나눔스퀘어 Bold"/>
              </a:rPr>
              <a:t>융합공학부 윤세영</a:t>
            </a:r>
            <a:endParaRPr lang="en-US" altLang="ko-KR" dirty="0">
              <a:latin typeface="나눔스퀘어 Bold"/>
              <a:ea typeface="나눔스퀘어 Bold"/>
            </a:endParaRPr>
          </a:p>
          <a:p>
            <a:pPr lvl="0">
              <a:defRPr/>
            </a:pPr>
            <a:r>
              <a:rPr lang="ko-KR" altLang="en-US" dirty="0">
                <a:latin typeface="나눔스퀘어 Bold"/>
                <a:ea typeface="나눔스퀘어 Bold"/>
              </a:rPr>
              <a:t>유투브 주소</a:t>
            </a:r>
            <a:r>
              <a:rPr lang="en-US" altLang="ko-KR" dirty="0">
                <a:latin typeface="나눔스퀘어 Bold"/>
                <a:ea typeface="나눔스퀘어 Bold"/>
              </a:rPr>
              <a:t>: </a:t>
            </a:r>
            <a:r>
              <a:rPr lang="en-US" altLang="ko-KR" dirty="0">
                <a:latin typeface="나눔스퀘어 Bold"/>
                <a:ea typeface="나눔스퀘어 Bold"/>
                <a:hlinkClick r:id="rId2"/>
              </a:rPr>
              <a:t>https://youtu.be/FofLVAzzpT8</a:t>
            </a:r>
            <a:r>
              <a:rPr lang="en-US" altLang="ko-KR" dirty="0">
                <a:latin typeface="나눔스퀘어 Bold"/>
                <a:ea typeface="나눔스퀘어 Bold"/>
              </a:rPr>
              <a:t> </a:t>
            </a:r>
            <a:endParaRPr lang="ko-KR" altLang="en-US" dirty="0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스퀘어 Bold"/>
                <a:ea typeface="나눔스퀘어 Bold"/>
              </a:rPr>
              <a:t>SQL</a:t>
            </a:r>
            <a:r>
              <a:rPr lang="ko-KR" altLang="en-US">
                <a:latin typeface="나눔스퀘어 Bold"/>
                <a:ea typeface="나눔스퀘어 Bold"/>
              </a:rPr>
              <a:t> 주요 개념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5EC58F-4BAD-55B4-11B2-D2CC8A4F0CEF}"/>
              </a:ext>
            </a:extLst>
          </p:cNvPr>
          <p:cNvSpPr/>
          <p:nvPr/>
        </p:nvSpPr>
        <p:spPr>
          <a:xfrm>
            <a:off x="411162" y="2953011"/>
            <a:ext cx="11368918" cy="27718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 → 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전체를 삭제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하며</a:t>
            </a:r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 후 되돌릴 수 없다</a:t>
            </a:r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endParaRPr lang="en-US" altLang="ko-KR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TRUNCATE → 테이블 용량이 줄어들고</a:t>
            </a:r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인덱스를 포함한 모든 정보가 삭제된다.</a:t>
            </a:r>
            <a:endParaRPr lang="en-US" altLang="ko-KR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테이블은 삭제하지 않고 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데이터만 삭제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하며</a:t>
            </a:r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 후에 되돌릴 수 없다</a:t>
            </a:r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DELETE → 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데이터만 삭제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 테이블 용량이 줄어들지 않는다</a:t>
            </a:r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 후 되돌릴 수 있다</a:t>
            </a:r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553E59-E3A1-9F47-1CFB-9C24D9C83ABC}"/>
              </a:ext>
            </a:extLst>
          </p:cNvPr>
          <p:cNvSpPr/>
          <p:nvPr/>
        </p:nvSpPr>
        <p:spPr>
          <a:xfrm>
            <a:off x="411162" y="1308847"/>
            <a:ext cx="11368918" cy="12102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400" dirty="0">
                <a:latin typeface="나눔스퀘어 Bold"/>
                <a:ea typeface="나눔스퀘어 Bold"/>
              </a:rPr>
              <a:t>DROP, TRUNCATE</a:t>
            </a:r>
            <a:r>
              <a:rPr lang="en-US" altLang="ko-KR" sz="2400" dirty="0">
                <a:latin typeface="나눔스퀘어 Bold"/>
                <a:ea typeface="나눔스퀘어 Bold"/>
              </a:rPr>
              <a:t>, </a:t>
            </a:r>
            <a:r>
              <a:rPr lang="ko-KR" altLang="en-US" sz="2400" dirty="0">
                <a:latin typeface="나눔스퀘어 Bold"/>
                <a:ea typeface="나눔스퀘어 Bold"/>
              </a:rPr>
              <a:t>DELETE 차이점</a:t>
            </a:r>
            <a:endParaRPr lang="en-US" altLang="ko-KR" sz="1600" b="1" i="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스퀘어 Bold"/>
                <a:ea typeface="나눔스퀘어 Bold"/>
              </a:rPr>
              <a:t>SQL</a:t>
            </a:r>
            <a:r>
              <a:rPr lang="ko-KR" altLang="en-US">
                <a:latin typeface="나눔스퀘어 Bold"/>
                <a:ea typeface="나눔스퀘어 Bold"/>
              </a:rPr>
              <a:t> 주요 개념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479B7-3AB6-27AF-E9FC-C06FF750CDF2}"/>
              </a:ext>
            </a:extLst>
          </p:cNvPr>
          <p:cNvSpPr/>
          <p:nvPr/>
        </p:nvSpPr>
        <p:spPr>
          <a:xfrm>
            <a:off x="3469741" y="2858019"/>
            <a:ext cx="5251760" cy="35769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정수: INTEGER(4Byte), SMALLINT(2Byte)</a:t>
            </a:r>
          </a:p>
          <a:p>
            <a:pPr>
              <a:defRPr/>
            </a:pPr>
            <a:endParaRPr lang="ko-KR" altLang="en-US" sz="12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실수: FLOAT, REAL, DOUBLE PRECISION</a:t>
            </a:r>
          </a:p>
          <a:p>
            <a:pPr>
              <a:defRPr/>
            </a:pPr>
            <a:endParaRPr lang="ko-KR" altLang="en-US" sz="12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형식화된 문자: DEC(</a:t>
            </a:r>
            <a:r>
              <a:rPr lang="ko-KR" altLang="en-US" sz="1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 i: 전체 자릿수, j: </a:t>
            </a:r>
            <a:r>
              <a:rPr lang="ko-KR" altLang="en-US" sz="1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소수부</a:t>
            </a: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자릿수</a:t>
            </a:r>
          </a:p>
          <a:p>
            <a:pPr>
              <a:defRPr/>
            </a:pPr>
            <a:endParaRPr lang="ko-KR" altLang="en-US" sz="12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고정 길이 문자: CHAR(</a:t>
            </a:r>
            <a:r>
              <a:rPr lang="ko-KR" altLang="en-US" sz="1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CHARACTER(</a:t>
            </a:r>
            <a:r>
              <a:rPr lang="ko-KR" altLang="en-US" sz="1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n:문자수</a:t>
            </a:r>
          </a:p>
          <a:p>
            <a:pPr>
              <a:defRPr/>
            </a:pPr>
            <a:endParaRPr lang="ko-KR" altLang="en-US" sz="12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가변 길이 문자: VARCHAR(</a:t>
            </a:r>
            <a:r>
              <a:rPr lang="ko-KR" altLang="en-US" sz="1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CHARACTER VARYING(</a:t>
            </a:r>
            <a:r>
              <a:rPr lang="ko-KR" altLang="en-US" sz="1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n: 최대 </a:t>
            </a:r>
            <a:r>
              <a:rPr lang="ko-KR" altLang="en-US" sz="1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문자수</a:t>
            </a:r>
            <a:endParaRPr lang="ko-KR" altLang="en-US" sz="12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endParaRPr lang="ko-KR" altLang="en-US" sz="12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고정 길이 </a:t>
            </a:r>
            <a:r>
              <a:rPr lang="ko-KR" altLang="en-US" sz="1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비트열</a:t>
            </a: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BIT(</a:t>
            </a:r>
            <a:r>
              <a:rPr lang="ko-KR" altLang="en-US" sz="1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defRPr/>
            </a:pPr>
            <a:endParaRPr lang="ko-KR" altLang="en-US" sz="12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가변 길이 </a:t>
            </a:r>
            <a:r>
              <a:rPr lang="ko-KR" altLang="en-US" sz="1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비트열</a:t>
            </a: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VARBIT(</a:t>
            </a:r>
            <a:r>
              <a:rPr lang="ko-KR" altLang="en-US" sz="12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defRPr/>
            </a:pPr>
            <a:endParaRPr lang="ko-KR" altLang="en-US" sz="12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날짜: DATE</a:t>
            </a:r>
          </a:p>
          <a:p>
            <a:pPr>
              <a:defRPr/>
            </a:pPr>
            <a:endParaRPr lang="ko-KR" altLang="en-US" sz="12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시간: TIME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446D89-3E93-E246-C96C-4F420FE83A58}"/>
              </a:ext>
            </a:extLst>
          </p:cNvPr>
          <p:cNvSpPr/>
          <p:nvPr/>
        </p:nvSpPr>
        <p:spPr>
          <a:xfrm>
            <a:off x="411162" y="1308847"/>
            <a:ext cx="11368918" cy="12102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 </a:t>
            </a:r>
            <a:r>
              <a:rPr lang="ko-KR" altLang="en-US" sz="2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데이터 타입</a:t>
            </a:r>
            <a:endParaRPr lang="en-US" altLang="ko-KR" sz="2400" b="1" i="0" dirty="0">
              <a:solidFill>
                <a:schemeClr val="bg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8D87B6-85CF-7E06-FE23-13C07AABEB91}"/>
              </a:ext>
            </a:extLst>
          </p:cNvPr>
          <p:cNvSpPr/>
          <p:nvPr/>
        </p:nvSpPr>
        <p:spPr>
          <a:xfrm>
            <a:off x="3212354" y="4260062"/>
            <a:ext cx="6471023" cy="68523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COUNT(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국어</a:t>
            </a: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AVG(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), MIN(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FROM 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  <a:endParaRPr lang="ko-KR" altLang="en-US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/>
                <a:ea typeface="나눔스퀘어 Bold"/>
              </a:rPr>
              <a:t>연습문제</a:t>
            </a:r>
            <a:r>
              <a:rPr lang="en-US" altLang="ko-KR" dirty="0">
                <a:latin typeface="나눔스퀘어 Bold"/>
                <a:ea typeface="나눔스퀘어 Bold"/>
              </a:rPr>
              <a:t>(1)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9559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테이블에서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수행한 결과를 쓰시오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latin typeface="나눔스퀘어 Bold"/>
              <a:ea typeface="나눔스퀘어 Bold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03A6B5-6072-7357-55E2-FC21FA066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16572"/>
              </p:ext>
            </p:extLst>
          </p:nvPr>
        </p:nvGraphicFramePr>
        <p:xfrm>
          <a:off x="3212354" y="2172781"/>
          <a:ext cx="57672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23">
                  <a:extLst>
                    <a:ext uri="{9D8B030D-6E8A-4147-A177-3AD203B41FA5}">
                      <a16:colId xmlns:a16="http://schemas.microsoft.com/office/drawing/2014/main" val="1612651479"/>
                    </a:ext>
                  </a:extLst>
                </a:gridCol>
                <a:gridCol w="1441823">
                  <a:extLst>
                    <a:ext uri="{9D8B030D-6E8A-4147-A177-3AD203B41FA5}">
                      <a16:colId xmlns:a16="http://schemas.microsoft.com/office/drawing/2014/main" val="2992826193"/>
                    </a:ext>
                  </a:extLst>
                </a:gridCol>
                <a:gridCol w="1441823">
                  <a:extLst>
                    <a:ext uri="{9D8B030D-6E8A-4147-A177-3AD203B41FA5}">
                      <a16:colId xmlns:a16="http://schemas.microsoft.com/office/drawing/2014/main" val="1144908372"/>
                    </a:ext>
                  </a:extLst>
                </a:gridCol>
                <a:gridCol w="1441823">
                  <a:extLst>
                    <a:ext uri="{9D8B030D-6E8A-4147-A177-3AD203B41FA5}">
                      <a16:colId xmlns:a16="http://schemas.microsoft.com/office/drawing/2014/main" val="3694656887"/>
                    </a:ext>
                  </a:extLst>
                </a:gridCol>
              </a:tblGrid>
              <a:tr h="29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6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임꺽정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NULL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NULL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80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69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장길산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NULL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20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NULL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68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홍길동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NULL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40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40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0962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D35E06F-5C86-E192-5ED8-F88DD076D047}"/>
              </a:ext>
            </a:extLst>
          </p:cNvPr>
          <p:cNvSpPr/>
          <p:nvPr/>
        </p:nvSpPr>
        <p:spPr>
          <a:xfrm>
            <a:off x="3212354" y="1748118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42B98B-E1D9-50B6-C791-056869849F2A}"/>
              </a:ext>
            </a:extLst>
          </p:cNvPr>
          <p:cNvSpPr/>
          <p:nvPr/>
        </p:nvSpPr>
        <p:spPr>
          <a:xfrm>
            <a:off x="3212354" y="3837921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B53585-08EB-26E9-ABD9-E56DA80F10BF}"/>
              </a:ext>
            </a:extLst>
          </p:cNvPr>
          <p:cNvSpPr/>
          <p:nvPr/>
        </p:nvSpPr>
        <p:spPr>
          <a:xfrm>
            <a:off x="3212354" y="5129633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A9AC5F98-34FF-8862-0C2D-117C4FE24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10259"/>
              </p:ext>
            </p:extLst>
          </p:nvPr>
        </p:nvGraphicFramePr>
        <p:xfrm>
          <a:off x="3212354" y="5554296"/>
          <a:ext cx="432546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23">
                  <a:extLst>
                    <a:ext uri="{9D8B030D-6E8A-4147-A177-3AD203B41FA5}">
                      <a16:colId xmlns:a16="http://schemas.microsoft.com/office/drawing/2014/main" val="1612651479"/>
                    </a:ext>
                  </a:extLst>
                </a:gridCol>
                <a:gridCol w="1441823">
                  <a:extLst>
                    <a:ext uri="{9D8B030D-6E8A-4147-A177-3AD203B41FA5}">
                      <a16:colId xmlns:a16="http://schemas.microsoft.com/office/drawing/2014/main" val="2992826193"/>
                    </a:ext>
                  </a:extLst>
                </a:gridCol>
                <a:gridCol w="1441823">
                  <a:extLst>
                    <a:ext uri="{9D8B030D-6E8A-4147-A177-3AD203B41FA5}">
                      <a16:colId xmlns:a16="http://schemas.microsoft.com/office/drawing/2014/main" val="1144908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COUNT(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국어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AVG(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영어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MIN(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수학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6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(1)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(2)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(3)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69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/>
                <a:ea typeface="나눔스퀘어 Bold"/>
              </a:rPr>
              <a:t>연습문제</a:t>
            </a:r>
            <a:r>
              <a:rPr lang="en-US" altLang="ko-KR" dirty="0">
                <a:latin typeface="나눔스퀘어 Bold"/>
                <a:ea typeface="나눔스퀘어 Bold"/>
              </a:rPr>
              <a:t>(1)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9559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테이블에서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수행한 결과를 쓰시오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latin typeface="나눔스퀘어 Bold"/>
              <a:ea typeface="나눔스퀘어 Bold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25DF64C-182E-FE06-0E30-7409CF8582BC}"/>
              </a:ext>
            </a:extLst>
          </p:cNvPr>
          <p:cNvGrpSpPr/>
          <p:nvPr/>
        </p:nvGrpSpPr>
        <p:grpSpPr>
          <a:xfrm>
            <a:off x="1924424" y="1930734"/>
            <a:ext cx="8343152" cy="3866683"/>
            <a:chOff x="2262095" y="1838791"/>
            <a:chExt cx="8343152" cy="38666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CA3ED6-0F83-BB87-3756-5A105CF697F0}"/>
                </a:ext>
              </a:extLst>
            </p:cNvPr>
            <p:cNvSpPr/>
            <p:nvPr/>
          </p:nvSpPr>
          <p:spPr>
            <a:xfrm>
              <a:off x="2262095" y="2003776"/>
              <a:ext cx="8343152" cy="370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집계 함수는 여러 행으로부터 하나의 결과값을 반환하는 함수</a:t>
              </a:r>
              <a:endParaRPr lang="en-US" altLang="ko-KR" sz="200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SELECT </a:t>
              </a:r>
              <a:r>
                <a:rPr lang="ko-KR" altLang="en-US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구문에서만 사용됨</a:t>
              </a:r>
              <a:endParaRPr lang="en-US" altLang="ko-KR" sz="200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집계 함수는 열</a:t>
              </a:r>
              <a:r>
                <a:rPr lang="en-US" altLang="ko-KR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(column)</a:t>
              </a:r>
              <a:r>
                <a:rPr lang="ko-KR" altLang="en-US" sz="2000" i="0" dirty="0" err="1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끼리의</a:t>
              </a:r>
              <a:r>
                <a:rPr lang="ko-KR" altLang="en-US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연산을 수행</a:t>
              </a:r>
              <a:endParaRPr lang="en-US" altLang="ko-KR" sz="200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주로 평균</a:t>
              </a:r>
              <a:r>
                <a:rPr lang="en-US" altLang="ko-KR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합</a:t>
              </a:r>
              <a:r>
                <a:rPr lang="en-US" altLang="ko-KR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최대</a:t>
              </a:r>
              <a:r>
                <a:rPr lang="en-US" altLang="ko-KR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최소 등을 구하는 데 사용</a:t>
              </a:r>
              <a:endParaRPr lang="en-US" altLang="ko-KR" sz="200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NULL</a:t>
              </a:r>
              <a:r>
                <a:rPr lang="ko-KR" altLang="en-US" sz="2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 값은 제외하고 계산</a:t>
              </a:r>
              <a:endPara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COUNT, MIN</a:t>
              </a:r>
              <a:r>
                <a:rPr lang="en-US" altLang="ko-KR" sz="2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MAX, AVG, SUM </a:t>
              </a:r>
              <a:r>
                <a:rPr lang="ko-KR" altLang="en-US" sz="2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등이 있음</a:t>
              </a:r>
              <a:endParaRPr lang="en-US" altLang="ko-KR" sz="200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ACE20A-3935-3218-796B-8864CEF37D8C}"/>
                </a:ext>
              </a:extLst>
            </p:cNvPr>
            <p:cNvSpPr/>
            <p:nvPr/>
          </p:nvSpPr>
          <p:spPr>
            <a:xfrm>
              <a:off x="2405530" y="1838791"/>
              <a:ext cx="1335742" cy="3299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집계 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94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/>
                <a:ea typeface="나눔스퀘어 Bold"/>
              </a:rPr>
              <a:t>연습문제</a:t>
            </a:r>
            <a:r>
              <a:rPr lang="en-US" altLang="ko-KR" dirty="0">
                <a:latin typeface="나눔스퀘어 Bold"/>
                <a:ea typeface="나눔스퀘어 Bold"/>
              </a:rPr>
              <a:t>(1)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9559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점수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테이블에서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수행한 결과를 쓰시오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latin typeface="나눔스퀘어 Bold"/>
              <a:ea typeface="나눔스퀘어 Bold"/>
            </a:endParaRP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3F38BA01-77AD-7A60-5CE4-7375E242A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12322"/>
              </p:ext>
            </p:extLst>
          </p:nvPr>
        </p:nvGraphicFramePr>
        <p:xfrm>
          <a:off x="3933265" y="3060700"/>
          <a:ext cx="432546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23">
                  <a:extLst>
                    <a:ext uri="{9D8B030D-6E8A-4147-A177-3AD203B41FA5}">
                      <a16:colId xmlns:a16="http://schemas.microsoft.com/office/drawing/2014/main" val="1612651479"/>
                    </a:ext>
                  </a:extLst>
                </a:gridCol>
                <a:gridCol w="1441823">
                  <a:extLst>
                    <a:ext uri="{9D8B030D-6E8A-4147-A177-3AD203B41FA5}">
                      <a16:colId xmlns:a16="http://schemas.microsoft.com/office/drawing/2014/main" val="2992826193"/>
                    </a:ext>
                  </a:extLst>
                </a:gridCol>
                <a:gridCol w="1441823">
                  <a:extLst>
                    <a:ext uri="{9D8B030D-6E8A-4147-A177-3AD203B41FA5}">
                      <a16:colId xmlns:a16="http://schemas.microsoft.com/office/drawing/2014/main" val="1144908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COUNT(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국어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AVG(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영어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MIN(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수학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6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40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69159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19DB5F-1AE8-F119-C8A9-08819BC134ED}"/>
              </a:ext>
            </a:extLst>
          </p:cNvPr>
          <p:cNvSpPr/>
          <p:nvPr/>
        </p:nvSpPr>
        <p:spPr>
          <a:xfrm>
            <a:off x="3933265" y="2611123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05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/>
                <a:ea typeface="나눔스퀘어 Bold"/>
              </a:rPr>
              <a:t>연습문제</a:t>
            </a:r>
            <a:r>
              <a:rPr lang="en-US" altLang="ko-KR" dirty="0">
                <a:latin typeface="나눔스퀘어 Bold"/>
                <a:ea typeface="나눔스퀘어 Bold"/>
              </a:rPr>
              <a:t>(2)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76216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다음은 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직원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테이블이다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‘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박민지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윤세영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사번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부서명을 검색하는 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 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키워드를 사용하여 </a:t>
            </a:r>
            <a:r>
              <a:rPr lang="ko-KR" altLang="en-US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작성하시오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latin typeface="나눔스퀘어 Bold"/>
              <a:ea typeface="나눔스퀘어 Bold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D3F7FE1-7936-7A40-0AC5-2738FF425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28956"/>
              </p:ext>
            </p:extLst>
          </p:nvPr>
        </p:nvGraphicFramePr>
        <p:xfrm>
          <a:off x="3933265" y="2493419"/>
          <a:ext cx="432546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23">
                  <a:extLst>
                    <a:ext uri="{9D8B030D-6E8A-4147-A177-3AD203B41FA5}">
                      <a16:colId xmlns:a16="http://schemas.microsoft.com/office/drawing/2014/main" val="1612651479"/>
                    </a:ext>
                  </a:extLst>
                </a:gridCol>
                <a:gridCol w="1441823">
                  <a:extLst>
                    <a:ext uri="{9D8B030D-6E8A-4147-A177-3AD203B41FA5}">
                      <a16:colId xmlns:a16="http://schemas.microsoft.com/office/drawing/2014/main" val="2992826193"/>
                    </a:ext>
                  </a:extLst>
                </a:gridCol>
                <a:gridCol w="1441823">
                  <a:extLst>
                    <a:ext uri="{9D8B030D-6E8A-4147-A177-3AD203B41FA5}">
                      <a16:colId xmlns:a16="http://schemas.microsoft.com/office/drawing/2014/main" val="11449083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부서명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6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001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마케팅부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69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002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이진욱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영업부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68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003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박민지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004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윤세영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총무부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7554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5FD7F0B-CBFE-52E9-8926-E460DED83683}"/>
              </a:ext>
            </a:extLst>
          </p:cNvPr>
          <p:cNvSpPr/>
          <p:nvPr/>
        </p:nvSpPr>
        <p:spPr>
          <a:xfrm>
            <a:off x="3933265" y="2097304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직원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17A455-6AE8-701F-F8C0-2CE2A38F8862}"/>
              </a:ext>
            </a:extLst>
          </p:cNvPr>
          <p:cNvSpPr/>
          <p:nvPr/>
        </p:nvSpPr>
        <p:spPr>
          <a:xfrm>
            <a:off x="2210173" y="4613341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423528-5AD7-12ED-8A02-14124DF581E7}"/>
              </a:ext>
            </a:extLst>
          </p:cNvPr>
          <p:cNvSpPr/>
          <p:nvPr/>
        </p:nvSpPr>
        <p:spPr>
          <a:xfrm>
            <a:off x="2210173" y="5020241"/>
            <a:ext cx="7771651" cy="68523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사번</a:t>
            </a: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부서명 </a:t>
            </a: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직원 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(‘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박민지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‘, ‘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윤세영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‘);</a:t>
            </a:r>
            <a:endParaRPr lang="ko-KR" altLang="en-US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/>
                <a:ea typeface="나눔스퀘어 Bold"/>
              </a:rPr>
              <a:t>연습문제</a:t>
            </a:r>
            <a:r>
              <a:rPr lang="en-US" altLang="ko-KR" dirty="0">
                <a:latin typeface="나눔스퀘어 Bold"/>
                <a:ea typeface="나눔스퀘어 Bold"/>
              </a:rPr>
              <a:t>(3)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76216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다음은 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위인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테이블이다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[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위인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테이블에서 이름이 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이광수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ko-KR" altLang="en-US" sz="2400" b="1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튜플을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삭제하는 쿼리를 </a:t>
            </a:r>
            <a:r>
              <a:rPr lang="ko-KR" altLang="en-US" sz="2400" b="1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작성하시오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latin typeface="나눔스퀘어 Bold"/>
              <a:ea typeface="나눔스퀘어 Bold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21D249-0FB6-F106-090B-088488207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66471"/>
              </p:ext>
            </p:extLst>
          </p:nvPr>
        </p:nvGraphicFramePr>
        <p:xfrm>
          <a:off x="1848224" y="2703582"/>
          <a:ext cx="2883646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823">
                  <a:extLst>
                    <a:ext uri="{9D8B030D-6E8A-4147-A177-3AD203B41FA5}">
                      <a16:colId xmlns:a16="http://schemas.microsoft.com/office/drawing/2014/main" val="1612651479"/>
                    </a:ext>
                  </a:extLst>
                </a:gridCol>
                <a:gridCol w="1441823">
                  <a:extLst>
                    <a:ext uri="{9D8B030D-6E8A-4147-A177-3AD203B41FA5}">
                      <a16:colId xmlns:a16="http://schemas.microsoft.com/office/drawing/2014/main" val="2992826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6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윤봉길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69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안중근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68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이순신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홍범도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7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김좌진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5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유관순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37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이봉창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7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이광수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0778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6302624-6BA9-D549-D300-1C2CB6D30C21}"/>
              </a:ext>
            </a:extLst>
          </p:cNvPr>
          <p:cNvSpPr/>
          <p:nvPr/>
        </p:nvSpPr>
        <p:spPr>
          <a:xfrm>
            <a:off x="1848224" y="2294528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위인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7E3C02-19DF-B21E-D324-9C3DD9CF5550}"/>
              </a:ext>
            </a:extLst>
          </p:cNvPr>
          <p:cNvSpPr/>
          <p:nvPr/>
        </p:nvSpPr>
        <p:spPr>
          <a:xfrm>
            <a:off x="5509185" y="3349318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328FCC-7D7E-3782-6BA8-68858AA96A35}"/>
              </a:ext>
            </a:extLst>
          </p:cNvPr>
          <p:cNvSpPr/>
          <p:nvPr/>
        </p:nvSpPr>
        <p:spPr>
          <a:xfrm>
            <a:off x="5509186" y="3783111"/>
            <a:ext cx="5427756" cy="9592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DELETE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위인 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=‘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이광수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  <a:endParaRPr lang="ko-KR" altLang="en-US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42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/>
                <a:ea typeface="나눔스퀘어 Bold"/>
              </a:rPr>
              <a:t>연습문제</a:t>
            </a:r>
            <a:r>
              <a:rPr lang="en-US" altLang="ko-KR" dirty="0">
                <a:latin typeface="나눔스퀘어 Bold"/>
                <a:ea typeface="나눔스퀘어 Bold"/>
              </a:rPr>
              <a:t>(4)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76216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다음은 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테이블이다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쿼리를 수행한 후에 레코드의 개수를 </a:t>
            </a:r>
            <a:r>
              <a:rPr lang="ko-KR" altLang="en-US" sz="2400" b="1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구하시오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latin typeface="나눔스퀘어 Bold"/>
              <a:ea typeface="나눔스퀘어 Bold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3D2B8B-22B1-60F3-3908-0713408F1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01243"/>
              </p:ext>
            </p:extLst>
          </p:nvPr>
        </p:nvGraphicFramePr>
        <p:xfrm>
          <a:off x="862107" y="2384397"/>
          <a:ext cx="3638175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725">
                  <a:extLst>
                    <a:ext uri="{9D8B030D-6E8A-4147-A177-3AD203B41FA5}">
                      <a16:colId xmlns:a16="http://schemas.microsoft.com/office/drawing/2014/main" val="1612651479"/>
                    </a:ext>
                  </a:extLst>
                </a:gridCol>
                <a:gridCol w="1212725">
                  <a:extLst>
                    <a:ext uri="{9D8B030D-6E8A-4147-A177-3AD203B41FA5}">
                      <a16:colId xmlns:a16="http://schemas.microsoft.com/office/drawing/2014/main" val="2992826193"/>
                    </a:ext>
                  </a:extLst>
                </a:gridCol>
                <a:gridCol w="1212725">
                  <a:extLst>
                    <a:ext uri="{9D8B030D-6E8A-4147-A177-3AD203B41FA5}">
                      <a16:colId xmlns:a16="http://schemas.microsoft.com/office/drawing/2014/main" val="2077339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6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블랙핑크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69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마마무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68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에이핑크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7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트와이스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65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아이즈원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37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오마이걸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17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러블리즈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70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ITZY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206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solidFill>
                          <a:srgbClr val="00206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72755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747A580-34FE-C9FE-4A76-AA54FD3A2859}"/>
              </a:ext>
            </a:extLst>
          </p:cNvPr>
          <p:cNvSpPr/>
          <p:nvPr/>
        </p:nvSpPr>
        <p:spPr>
          <a:xfrm>
            <a:off x="862107" y="1932318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083B4F-1A5E-9F38-80FA-83EFC97B05AF}"/>
              </a:ext>
            </a:extLst>
          </p:cNvPr>
          <p:cNvSpPr/>
          <p:nvPr/>
        </p:nvSpPr>
        <p:spPr>
          <a:xfrm>
            <a:off x="5242857" y="1932318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쿼리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418835-39C2-A693-B172-9D0335C68E7E}"/>
              </a:ext>
            </a:extLst>
          </p:cNvPr>
          <p:cNvSpPr/>
          <p:nvPr/>
        </p:nvSpPr>
        <p:spPr>
          <a:xfrm>
            <a:off x="5242857" y="2384397"/>
            <a:ext cx="6087036" cy="9592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 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 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 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 ‘3’</a:t>
            </a:r>
          </a:p>
          <a:p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MINUS SELECT 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 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FROM 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 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WHERE 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학년 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 ‘4’;</a:t>
            </a:r>
            <a:endParaRPr lang="ko-KR" altLang="en-US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4D5A2A-43DA-6BE9-C352-706F8FD11DF4}"/>
              </a:ext>
            </a:extLst>
          </p:cNvPr>
          <p:cNvSpPr/>
          <p:nvPr/>
        </p:nvSpPr>
        <p:spPr>
          <a:xfrm>
            <a:off x="5242857" y="3813324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정답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4FE9B0-F04D-374B-3915-CDCAE8D3769A}"/>
              </a:ext>
            </a:extLst>
          </p:cNvPr>
          <p:cNvSpPr/>
          <p:nvPr/>
        </p:nvSpPr>
        <p:spPr>
          <a:xfrm>
            <a:off x="5242856" y="4236057"/>
            <a:ext cx="1848225" cy="4973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72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/>
                <a:ea typeface="나눔스퀘어 Bold"/>
              </a:rPr>
              <a:t>연습문제</a:t>
            </a:r>
            <a:r>
              <a:rPr lang="en-US" altLang="ko-KR" dirty="0">
                <a:latin typeface="나눔스퀘어 Bold"/>
                <a:ea typeface="나눔스퀘어 Bold"/>
              </a:rPr>
              <a:t>(4)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76216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다음은 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테이블이다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쿼리를 수행한 후에 레코드의 개수를 </a:t>
            </a:r>
            <a:r>
              <a:rPr lang="ko-KR" altLang="en-US" sz="2400" b="1" i="0" dirty="0" err="1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구하시오</a:t>
            </a:r>
            <a:r>
              <a:rPr lang="en-US" altLang="ko-KR" sz="2400" b="1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dirty="0">
              <a:latin typeface="나눔스퀘어 Bold"/>
              <a:ea typeface="나눔스퀘어 Bold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3D3C6D5-AA3B-2828-F31B-DD0412807296}"/>
              </a:ext>
            </a:extLst>
          </p:cNvPr>
          <p:cNvGrpSpPr/>
          <p:nvPr/>
        </p:nvGrpSpPr>
        <p:grpSpPr>
          <a:xfrm>
            <a:off x="1924424" y="1930734"/>
            <a:ext cx="8343152" cy="3866683"/>
            <a:chOff x="2262095" y="1838791"/>
            <a:chExt cx="8343152" cy="386668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D5CE38A-55F2-F315-E22C-7D1C604E1296}"/>
                </a:ext>
              </a:extLst>
            </p:cNvPr>
            <p:cNvSpPr/>
            <p:nvPr/>
          </p:nvSpPr>
          <p:spPr>
            <a:xfrm>
              <a:off x="2262095" y="2003776"/>
              <a:ext cx="8343152" cy="370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UNION : </a:t>
              </a:r>
              <a:r>
                <a:rPr lang="ko-KR" altLang="en-US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중복 행이 제거된 커리 결과를 반환</a:t>
              </a:r>
              <a:endParaRPr lang="en-US" altLang="ko-KR" sz="200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UNION ALL : </a:t>
              </a:r>
              <a:r>
                <a:rPr lang="ko-KR" altLang="en-US" sz="2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중복 행이 제거되지 않은 쿼리 결과를 반환</a:t>
              </a:r>
              <a:endPara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INTERSECT : </a:t>
              </a:r>
              <a:r>
                <a:rPr lang="ko-KR" altLang="en-US" sz="200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두 쿼리 결과에 공통적으로 존재하는 결과를 반환</a:t>
              </a:r>
              <a:endParaRPr lang="en-US" altLang="ko-KR" sz="200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MINUS : </a:t>
              </a:r>
              <a:r>
                <a:rPr lang="ko-KR" altLang="en-US" sz="2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첫 쿼리에 있고</a:t>
              </a:r>
              <a:r>
                <a:rPr lang="en-US" altLang="ko-KR" sz="2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두 번째 쿼리에는 없는 결과를 반환</a:t>
              </a:r>
              <a:endParaRPr lang="en-US" altLang="ko-KR" sz="200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7A38A6A-8305-34E5-752C-8674EF8B3D12}"/>
                </a:ext>
              </a:extLst>
            </p:cNvPr>
            <p:cNvSpPr/>
            <p:nvPr/>
          </p:nvSpPr>
          <p:spPr>
            <a:xfrm>
              <a:off x="2405530" y="1838791"/>
              <a:ext cx="1335742" cy="3299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집합 연산자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0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/>
                <a:ea typeface="나눔스퀘어 Bold"/>
              </a:rPr>
              <a:t>목차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A4FA26-5C0B-B9BB-112F-3692FCBF56D7}"/>
              </a:ext>
            </a:extLst>
          </p:cNvPr>
          <p:cNvGrpSpPr/>
          <p:nvPr/>
        </p:nvGrpSpPr>
        <p:grpSpPr>
          <a:xfrm>
            <a:off x="1801298" y="1967836"/>
            <a:ext cx="8589404" cy="2922328"/>
            <a:chOff x="1801297" y="1586754"/>
            <a:chExt cx="8589404" cy="292232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3EA73A9-75C8-0AA0-F853-A622B2FB04F6}"/>
                </a:ext>
              </a:extLst>
            </p:cNvPr>
            <p:cNvSpPr/>
            <p:nvPr/>
          </p:nvSpPr>
          <p:spPr>
            <a:xfrm>
              <a:off x="1801298" y="1586754"/>
              <a:ext cx="8589403" cy="7621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SQL </a:t>
              </a:r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이란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?</a:t>
              </a:r>
              <a:r>
                <a:rPr lang="en-US" altLang="ko-KR" sz="16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D11F-B106-B023-79D6-A91A24119154}"/>
                </a:ext>
              </a:extLst>
            </p:cNvPr>
            <p:cNvSpPr/>
            <p:nvPr/>
          </p:nvSpPr>
          <p:spPr>
            <a:xfrm>
              <a:off x="1801298" y="2666836"/>
              <a:ext cx="8589403" cy="7621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주요 개념</a:t>
              </a:r>
              <a:endParaRPr lang="en-US" altLang="ko-KR" sz="24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B29CAF9-3F76-C76E-FB0B-BC0EDA1193CC}"/>
                </a:ext>
              </a:extLst>
            </p:cNvPr>
            <p:cNvSpPr/>
            <p:nvPr/>
          </p:nvSpPr>
          <p:spPr>
            <a:xfrm>
              <a:off x="1801297" y="3746918"/>
              <a:ext cx="8589403" cy="7621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ko-KR" altLang="en-US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연습문제 </a:t>
              </a:r>
              <a:r>
                <a:rPr lang="en-US" altLang="ko-KR" sz="24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(1) ~ 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4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스퀘어 Bold"/>
                <a:ea typeface="나눔스퀘어 Bold"/>
              </a:rPr>
              <a:t>SQL (Structured Query Language)</a:t>
            </a:r>
            <a:r>
              <a:rPr lang="ko-KR" altLang="en-US">
                <a:latin typeface="나눔스퀘어 Bold"/>
                <a:ea typeface="나눔스퀘어 Bold"/>
              </a:rPr>
              <a:t>이란</a:t>
            </a:r>
            <a:r>
              <a:rPr lang="en-US" altLang="ko-KR">
                <a:latin typeface="나눔스퀘어 Bold"/>
                <a:ea typeface="나눔스퀘어 Bold"/>
              </a:rPr>
              <a:t>?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D57C1E-1E6B-7ECB-B5AA-7EE998C445EA}"/>
              </a:ext>
            </a:extLst>
          </p:cNvPr>
          <p:cNvSpPr/>
          <p:nvPr/>
        </p:nvSpPr>
        <p:spPr>
          <a:xfrm>
            <a:off x="3032311" y="1779494"/>
            <a:ext cx="6127377" cy="38817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002060"/>
                </a:solidFill>
                <a:latin typeface="나눔스퀘어 Bold"/>
                <a:ea typeface="나눔스퀘어 Bold"/>
              </a:rPr>
              <a:t>‘</a:t>
            </a:r>
            <a:r>
              <a:rPr lang="ko-KR" altLang="en-US" dirty="0">
                <a:solidFill>
                  <a:srgbClr val="002060"/>
                </a:solidFill>
                <a:latin typeface="나눔스퀘어 Bold"/>
                <a:ea typeface="나눔스퀘어 Bold"/>
              </a:rPr>
              <a:t>관계형 데이터베이스 관리 시스템</a:t>
            </a:r>
            <a:r>
              <a:rPr lang="en-US" altLang="ko-KR" dirty="0">
                <a:solidFill>
                  <a:srgbClr val="002060"/>
                </a:solidFill>
                <a:latin typeface="나눔스퀘어 Bold"/>
                <a:ea typeface="나눔스퀘어 Bold"/>
              </a:rPr>
              <a:t>’</a:t>
            </a:r>
            <a:r>
              <a:rPr lang="ko-KR" altLang="en-US" dirty="0">
                <a:solidFill>
                  <a:srgbClr val="002060"/>
                </a:solidFill>
                <a:latin typeface="나눔스퀘어 Bold"/>
                <a:ea typeface="나눔스퀘어 Bold"/>
              </a:rPr>
              <a:t>의 데이터를 </a:t>
            </a:r>
            <a:r>
              <a:rPr lang="ko-KR" altLang="en-US" dirty="0">
                <a:solidFill>
                  <a:srgbClr val="C00000"/>
                </a:solidFill>
                <a:latin typeface="나눔스퀘어 Bold"/>
                <a:ea typeface="나눔스퀘어 Bold"/>
              </a:rPr>
              <a:t>관리</a:t>
            </a:r>
            <a:r>
              <a:rPr lang="ko-KR" altLang="en-US" dirty="0">
                <a:solidFill>
                  <a:srgbClr val="002060"/>
                </a:solidFill>
                <a:latin typeface="나눔스퀘어 Bold"/>
                <a:ea typeface="나눔스퀘어 Bold"/>
              </a:rPr>
              <a:t>하기 위해 설계한 특수 목적의 </a:t>
            </a:r>
            <a:r>
              <a:rPr lang="ko-KR" altLang="en-US" dirty="0">
                <a:solidFill>
                  <a:srgbClr val="C00000"/>
                </a:solidFill>
                <a:latin typeface="나눔스퀘어 Bold"/>
                <a:ea typeface="나눔스퀘어 Bold"/>
              </a:rPr>
              <a:t>프로그래밍 언어</a:t>
            </a:r>
            <a:endParaRPr lang="en-US" altLang="ko-KR" dirty="0">
              <a:solidFill>
                <a:srgbClr val="C00000"/>
              </a:solidFill>
              <a:latin typeface="나눔스퀘어 Bold"/>
              <a:ea typeface="나눔스퀘어 Bold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C00000"/>
              </a:solidFill>
              <a:latin typeface="나눔스퀘어 Bold"/>
              <a:ea typeface="나눔스퀘어 Bold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dirty="0">
              <a:solidFill>
                <a:srgbClr val="002060"/>
              </a:solidFill>
              <a:latin typeface="나눔스퀘어 Bold"/>
              <a:ea typeface="나눔스퀘어 Bold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002060"/>
                </a:solidFill>
                <a:latin typeface="나눔스퀘어 Bold"/>
                <a:ea typeface="나눔스퀘어 Bold"/>
              </a:rPr>
              <a:t>‘</a:t>
            </a:r>
            <a:r>
              <a:rPr lang="ko-KR" altLang="en-US" dirty="0">
                <a:solidFill>
                  <a:srgbClr val="002060"/>
                </a:solidFill>
                <a:latin typeface="나눔스퀘어 Bold"/>
                <a:ea typeface="나눔스퀘어 Bold"/>
              </a:rPr>
              <a:t>관계형 데이터베이스 관리 시스템</a:t>
            </a:r>
            <a:r>
              <a:rPr lang="en-US" altLang="ko-KR" dirty="0">
                <a:solidFill>
                  <a:srgbClr val="002060"/>
                </a:solidFill>
                <a:latin typeface="나눔스퀘어 Bold"/>
                <a:ea typeface="나눔스퀘어 Bold"/>
              </a:rPr>
              <a:t>’</a:t>
            </a:r>
            <a:r>
              <a:rPr lang="ko-KR" altLang="en-US" dirty="0">
                <a:solidFill>
                  <a:srgbClr val="002060"/>
                </a:solidFill>
                <a:latin typeface="나눔스퀘어 Bold"/>
                <a:ea typeface="나눔스퀘어 Bold"/>
              </a:rPr>
              <a:t>에서 자료의 </a:t>
            </a:r>
            <a:r>
              <a:rPr lang="ko-KR" altLang="en-US" dirty="0">
                <a:solidFill>
                  <a:srgbClr val="C00000"/>
                </a:solidFill>
                <a:latin typeface="나눔스퀘어 Bold"/>
                <a:ea typeface="나눔스퀘어 Bold"/>
              </a:rPr>
              <a:t>검색</a:t>
            </a:r>
            <a:r>
              <a:rPr lang="ko-KR" altLang="en-US" dirty="0">
                <a:solidFill>
                  <a:srgbClr val="002060"/>
                </a:solidFill>
                <a:latin typeface="나눔스퀘어 Bold"/>
                <a:ea typeface="나눔스퀘어 Bold"/>
              </a:rPr>
              <a:t>과 </a:t>
            </a:r>
            <a:r>
              <a:rPr lang="ko-KR" altLang="en-US" dirty="0">
                <a:solidFill>
                  <a:srgbClr val="C00000"/>
                </a:solidFill>
                <a:latin typeface="나눔스퀘어 Bold"/>
                <a:ea typeface="나눔스퀘어 Bold"/>
              </a:rPr>
              <a:t>관리</a:t>
            </a:r>
            <a:r>
              <a:rPr lang="en-US" altLang="ko-KR" dirty="0">
                <a:solidFill>
                  <a:srgbClr val="002060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dirty="0">
                <a:solidFill>
                  <a:srgbClr val="002060"/>
                </a:solidFill>
                <a:latin typeface="나눔스퀘어 Bold"/>
                <a:ea typeface="나눔스퀘어 Bold"/>
              </a:rPr>
              <a:t> 데이터베이스 </a:t>
            </a:r>
            <a:r>
              <a:rPr lang="ko-KR" altLang="en-US" dirty="0">
                <a:solidFill>
                  <a:srgbClr val="C00000"/>
                </a:solidFill>
                <a:latin typeface="나눔스퀘어 Bold"/>
                <a:ea typeface="나눔스퀘어 Bold"/>
              </a:rPr>
              <a:t>스키마 생성</a:t>
            </a:r>
            <a:r>
              <a:rPr lang="ko-KR" altLang="en-US" dirty="0">
                <a:solidFill>
                  <a:srgbClr val="002060"/>
                </a:solidFill>
                <a:latin typeface="나눔스퀘어 Bold"/>
                <a:ea typeface="나눔스퀘어 Bold"/>
              </a:rPr>
              <a:t>과</a:t>
            </a:r>
            <a:r>
              <a:rPr lang="ko-KR" altLang="en-US" dirty="0">
                <a:solidFill>
                  <a:srgbClr val="C00000"/>
                </a:solidFill>
                <a:latin typeface="나눔스퀘어 Bold"/>
                <a:ea typeface="나눔스퀘어 Bold"/>
              </a:rPr>
              <a:t> 수정</a:t>
            </a:r>
            <a:r>
              <a:rPr lang="en-US" altLang="ko-KR" dirty="0">
                <a:solidFill>
                  <a:srgbClr val="002060"/>
                </a:solidFill>
                <a:latin typeface="나눔스퀘어 Bold"/>
                <a:ea typeface="나눔스퀘어 Bold"/>
              </a:rPr>
              <a:t>,</a:t>
            </a:r>
            <a:r>
              <a:rPr lang="ko-KR" altLang="en-US" dirty="0">
                <a:solidFill>
                  <a:srgbClr val="002060"/>
                </a:solidFill>
                <a:latin typeface="나눔스퀘어 Bold"/>
                <a:ea typeface="나눔스퀘어 Bold"/>
              </a:rPr>
              <a:t> 데이터 베이스 </a:t>
            </a:r>
            <a:r>
              <a:rPr lang="ko-KR" altLang="en-US" dirty="0">
                <a:solidFill>
                  <a:srgbClr val="C00000"/>
                </a:solidFill>
                <a:latin typeface="나눔스퀘어 Bold"/>
                <a:ea typeface="나눔스퀘어 Bold"/>
              </a:rPr>
              <a:t>객체 접근 </a:t>
            </a:r>
            <a:r>
              <a:rPr lang="ko-KR" altLang="en-US" dirty="0">
                <a:solidFill>
                  <a:srgbClr val="002060"/>
                </a:solidFill>
                <a:latin typeface="나눔스퀘어 Bold"/>
                <a:ea typeface="나눔스퀘어 Bold"/>
              </a:rPr>
              <a:t>조정 관리를 위해 고안됨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SQL</a:t>
            </a:r>
            <a:r>
              <a:rPr lang="ko-KR" altLang="en-US" dirty="0">
                <a:latin typeface="나눔스퀘어 Bold"/>
                <a:ea typeface="나눔스퀘어 Bold"/>
              </a:rPr>
              <a:t> 주요 개념 </a:t>
            </a:r>
            <a:r>
              <a:rPr lang="en-US" altLang="ko-KR" dirty="0">
                <a:latin typeface="나눔스퀘어 Bold"/>
                <a:ea typeface="나눔스퀘어 Bold"/>
              </a:rPr>
              <a:t>- DDL</a:t>
            </a:r>
            <a:endParaRPr lang="ko-KR" altLang="en-US" dirty="0">
              <a:latin typeface="나눔스퀘어 Bold"/>
              <a:ea typeface="나눔스퀘어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9145" y="2953011"/>
            <a:ext cx="6733709" cy="27718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CREATE :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혹은 데이터베이스를 생성</a:t>
            </a: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ALTER :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데이터베이스의 객체를 변경</a:t>
            </a: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DROP :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테이블이나 데이터베이스 삭제</a:t>
            </a: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TRUNCATE :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 내의 데이터를 삭제</a:t>
            </a: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1A83E-4F09-18E4-48C5-EBDE9A93E215}"/>
              </a:ext>
            </a:extLst>
          </p:cNvPr>
          <p:cNvSpPr/>
          <p:nvPr/>
        </p:nvSpPr>
        <p:spPr>
          <a:xfrm>
            <a:off x="411162" y="1308847"/>
            <a:ext cx="11368918" cy="12102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DDL (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Definition Language,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정의어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데이터베이스를 정의하는 언어이며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생성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삭제하는 등의 데이터의 전체의 골격을 결정하는 역할을 하는 언어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CREATE, ALTER, DROP, TRUNCATE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SQL</a:t>
            </a:r>
            <a:r>
              <a:rPr lang="ko-KR" altLang="en-US" dirty="0">
                <a:latin typeface="나눔스퀘어 Bold"/>
                <a:ea typeface="나눔스퀘어 Bold"/>
              </a:rPr>
              <a:t> 주요 개념 </a:t>
            </a:r>
            <a:r>
              <a:rPr lang="en-US" altLang="ko-KR" dirty="0">
                <a:latin typeface="나눔스퀘어 Bold"/>
                <a:ea typeface="나눔스퀘어 Bold"/>
              </a:rPr>
              <a:t>- DDL</a:t>
            </a:r>
            <a:endParaRPr lang="ko-KR" altLang="en-US" dirty="0">
              <a:latin typeface="나눔스퀘어 Bold"/>
              <a:ea typeface="나눔스퀘어 Bold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D0542A-722B-469E-52E5-1DF3FD9A138A}"/>
              </a:ext>
            </a:extLst>
          </p:cNvPr>
          <p:cNvSpPr/>
          <p:nvPr/>
        </p:nvSpPr>
        <p:spPr>
          <a:xfrm>
            <a:off x="411162" y="1168945"/>
            <a:ext cx="11368918" cy="9764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CREATE TABLE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CREATE INDEX 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인덱스명 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 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b="0" i="0" dirty="0" err="1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컬럼명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206D43-916E-5283-35AF-37F516C22134}"/>
              </a:ext>
            </a:extLst>
          </p:cNvPr>
          <p:cNvSpPr/>
          <p:nvPr/>
        </p:nvSpPr>
        <p:spPr>
          <a:xfrm>
            <a:off x="10309412" y="1003958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4980CD-7EE6-61DB-3B52-681D5880FD11}"/>
              </a:ext>
            </a:extLst>
          </p:cNvPr>
          <p:cNvSpPr/>
          <p:nvPr/>
        </p:nvSpPr>
        <p:spPr>
          <a:xfrm>
            <a:off x="411162" y="2363556"/>
            <a:ext cx="11368918" cy="21935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column 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ALTER TABLE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ADD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추가할 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column][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데이터타입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컬럼 타입 수정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ALTER TABLE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MODIFY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변경할 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column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변경할 타입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b="0" i="0" dirty="0" err="1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컬럼명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수정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ALTER TABLE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RENAME COLUMN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column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 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TO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변경할 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column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컬럼 삭제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ALTER TABLE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DROP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삭제할 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column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061A67-08C6-DDCE-1938-1680581E175F}"/>
              </a:ext>
            </a:extLst>
          </p:cNvPr>
          <p:cNvSpPr/>
          <p:nvPr/>
        </p:nvSpPr>
        <p:spPr>
          <a:xfrm>
            <a:off x="10309412" y="2198570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ALTER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603CA8-582A-A5D6-9A1B-20BBDE3F0D8D}"/>
              </a:ext>
            </a:extLst>
          </p:cNvPr>
          <p:cNvGrpSpPr/>
          <p:nvPr/>
        </p:nvGrpSpPr>
        <p:grpSpPr>
          <a:xfrm>
            <a:off x="411162" y="4615419"/>
            <a:ext cx="11368918" cy="1370040"/>
            <a:chOff x="411162" y="3937068"/>
            <a:chExt cx="11368918" cy="13700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4425AAA-E72F-68E2-B553-6F031D850725}"/>
                </a:ext>
              </a:extLst>
            </p:cNvPr>
            <p:cNvSpPr/>
            <p:nvPr/>
          </p:nvSpPr>
          <p:spPr>
            <a:xfrm>
              <a:off x="411162" y="4096873"/>
              <a:ext cx="11368918" cy="121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DROP TABLE [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테이블명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 (CASCADE | RESTRICT);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CASCADE : 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참조하는 테이블까지 다 제거 함</a:t>
              </a:r>
            </a:p>
            <a:p>
              <a:pPr marL="742950" lvl="1" indent="-285750" algn="l">
                <a:buFont typeface="Arial" panose="020B0604020202020204" pitchFamily="34" charset="0"/>
                <a:buChar char="•"/>
              </a:pP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RESTRICT : 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삭제하려는 테이블을 다른 테이블이 참조 중이면 제거하지 않음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E2564A3-51EF-BECB-E845-20553AB6B8B1}"/>
                </a:ext>
              </a:extLst>
            </p:cNvPr>
            <p:cNvSpPr/>
            <p:nvPr/>
          </p:nvSpPr>
          <p:spPr>
            <a:xfrm>
              <a:off x="10309412" y="3937068"/>
              <a:ext cx="1335742" cy="3299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0" i="0" dirty="0">
                  <a:solidFill>
                    <a:schemeClr val="bg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DROP</a:t>
              </a:r>
              <a:r>
                <a:rPr lang="en-US" altLang="ko-KR" dirty="0">
                  <a:solidFill>
                    <a:schemeClr val="bg1"/>
                  </a:solidFill>
                </a:rPr>
                <a:t>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D12DD7-DB98-F800-13B5-A3DFFAF693B3}"/>
              </a:ext>
            </a:extLst>
          </p:cNvPr>
          <p:cNvSpPr/>
          <p:nvPr/>
        </p:nvSpPr>
        <p:spPr>
          <a:xfrm>
            <a:off x="411162" y="6203576"/>
            <a:ext cx="11368918" cy="4466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TRUNCATE TABLE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];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EAF4D2-BF62-9EC2-27D4-BEDE0E64DF9C}"/>
              </a:ext>
            </a:extLst>
          </p:cNvPr>
          <p:cNvSpPr/>
          <p:nvPr/>
        </p:nvSpPr>
        <p:spPr>
          <a:xfrm>
            <a:off x="10309412" y="6038590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TRUNCATE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7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SQL</a:t>
            </a:r>
            <a:r>
              <a:rPr lang="ko-KR" altLang="en-US" dirty="0">
                <a:latin typeface="나눔스퀘어 Bold"/>
                <a:ea typeface="나눔스퀘어 Bold"/>
              </a:rPr>
              <a:t> 주요 개념 </a:t>
            </a:r>
            <a:r>
              <a:rPr lang="en-US" altLang="ko-KR" dirty="0">
                <a:latin typeface="나눔스퀘어 Bold"/>
                <a:ea typeface="나눔스퀘어 Bold"/>
              </a:rPr>
              <a:t>- DML</a:t>
            </a:r>
            <a:endParaRPr lang="ko-KR" altLang="en-US" dirty="0">
              <a:latin typeface="나눔스퀘어 Bold"/>
              <a:ea typeface="나눔스퀘어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29145" y="2953011"/>
            <a:ext cx="6733709" cy="27718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buFont typeface="+mj-lt"/>
              <a:buAutoNum type="arabicPeriod"/>
            </a:pP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SELECT :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검색</a:t>
            </a: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INSERT :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등록</a:t>
            </a: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UPDATE :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수정</a:t>
            </a: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DELETE :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1A83E-4F09-18E4-48C5-EBDE9A93E215}"/>
              </a:ext>
            </a:extLst>
          </p:cNvPr>
          <p:cNvSpPr/>
          <p:nvPr/>
        </p:nvSpPr>
        <p:spPr>
          <a:xfrm>
            <a:off x="411162" y="1308847"/>
            <a:ext cx="11368918" cy="12102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DML (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Manipulation Language, 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b="0" i="0" dirty="0" err="1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조작어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 사용자가 응용 프로그램이나 </a:t>
            </a:r>
            <a:r>
              <a:rPr lang="ko-KR" altLang="en-US" sz="1600" b="0" i="0" dirty="0" err="1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질의어를</a:t>
            </a:r>
            <a:r>
              <a:rPr lang="ko-KR" altLang="en-US" sz="1600" b="0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통하여 저장된 데이터를 실질적으로 처리하는데 사용하는 언어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SELECT, INSERT,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303048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SQL</a:t>
            </a:r>
            <a:r>
              <a:rPr lang="ko-KR" altLang="en-US" dirty="0">
                <a:latin typeface="나눔스퀘어 Bold"/>
                <a:ea typeface="나눔스퀘어 Bold"/>
              </a:rPr>
              <a:t> 주요 개념 </a:t>
            </a:r>
            <a:r>
              <a:rPr lang="en-US" altLang="ko-KR" dirty="0">
                <a:latin typeface="나눔스퀘어 Bold"/>
                <a:ea typeface="나눔스퀘어 Bold"/>
              </a:rPr>
              <a:t>- DML</a:t>
            </a:r>
            <a:endParaRPr lang="ko-KR" altLang="en-US" dirty="0">
              <a:latin typeface="나눔스퀘어 Bold"/>
              <a:ea typeface="나눔스퀘어 Bold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CE3122C-7833-39FD-F900-C1303CB07682}"/>
              </a:ext>
            </a:extLst>
          </p:cNvPr>
          <p:cNvGrpSpPr/>
          <p:nvPr/>
        </p:nvGrpSpPr>
        <p:grpSpPr>
          <a:xfrm>
            <a:off x="411162" y="1003958"/>
            <a:ext cx="11368918" cy="1375221"/>
            <a:chOff x="411162" y="1009391"/>
            <a:chExt cx="11368918" cy="137522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D0542A-722B-469E-52E5-1DF3FD9A138A}"/>
                </a:ext>
              </a:extLst>
            </p:cNvPr>
            <p:cNvSpPr/>
            <p:nvPr/>
          </p:nvSpPr>
          <p:spPr>
            <a:xfrm>
              <a:off x="411162" y="1174377"/>
              <a:ext cx="11368918" cy="121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SELECT * FROM [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테이블명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];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206D43-916E-5283-35AF-37F516C22134}"/>
                </a:ext>
              </a:extLst>
            </p:cNvPr>
            <p:cNvSpPr/>
            <p:nvPr/>
          </p:nvSpPr>
          <p:spPr>
            <a:xfrm>
              <a:off x="10309412" y="1009391"/>
              <a:ext cx="1335742" cy="3299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>
                  <a:solidFill>
                    <a:schemeClr val="bg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SELECT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CE7105-997E-6D6E-9B41-39ACC773FBA6}"/>
              </a:ext>
            </a:extLst>
          </p:cNvPr>
          <p:cNvGrpSpPr/>
          <p:nvPr/>
        </p:nvGrpSpPr>
        <p:grpSpPr>
          <a:xfrm>
            <a:off x="411162" y="2427129"/>
            <a:ext cx="11368918" cy="1375221"/>
            <a:chOff x="411162" y="2461672"/>
            <a:chExt cx="11368918" cy="137522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34980CD-7EE6-61DB-3B52-681D5880FD11}"/>
                </a:ext>
              </a:extLst>
            </p:cNvPr>
            <p:cNvSpPr/>
            <p:nvPr/>
          </p:nvSpPr>
          <p:spPr>
            <a:xfrm>
              <a:off x="411162" y="2626658"/>
              <a:ext cx="11368918" cy="121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INSERT INTO [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테이블명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](</a:t>
              </a:r>
              <a:r>
                <a:rPr lang="ko-KR" altLang="en-US" sz="1600" b="0" i="0" dirty="0" err="1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컬럼명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 VALUES(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추가할 정보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);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INSERT INTO info(id, name) VALUES(1, ‘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홍길동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’);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C061A67-08C6-DDCE-1938-1680581E175F}"/>
                </a:ext>
              </a:extLst>
            </p:cNvPr>
            <p:cNvSpPr/>
            <p:nvPr/>
          </p:nvSpPr>
          <p:spPr>
            <a:xfrm>
              <a:off x="10309412" y="2461672"/>
              <a:ext cx="1335742" cy="3299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>
                  <a:solidFill>
                    <a:schemeClr val="bg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INSERT</a:t>
              </a:r>
              <a:endPara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603CA8-582A-A5D6-9A1B-20BBDE3F0D8D}"/>
              </a:ext>
            </a:extLst>
          </p:cNvPr>
          <p:cNvGrpSpPr/>
          <p:nvPr/>
        </p:nvGrpSpPr>
        <p:grpSpPr>
          <a:xfrm>
            <a:off x="411162" y="3851861"/>
            <a:ext cx="11368918" cy="1370040"/>
            <a:chOff x="411162" y="3937068"/>
            <a:chExt cx="11368918" cy="137004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4425AAA-E72F-68E2-B553-6F031D850725}"/>
                </a:ext>
              </a:extLst>
            </p:cNvPr>
            <p:cNvSpPr/>
            <p:nvPr/>
          </p:nvSpPr>
          <p:spPr>
            <a:xfrm>
              <a:off x="411162" y="4096873"/>
              <a:ext cx="11368918" cy="121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UPDATE [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테이블명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 SET [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변경할 컬럼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]=[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변경할 내용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 + (</a:t>
              </a:r>
              <a:r>
                <a:rPr lang="ko-KR" altLang="en-US" sz="1600" b="0" i="0" dirty="0" err="1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조건절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);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UPDATE</a:t>
              </a:r>
              <a:r>
                <a:rPr lang="ko-KR" altLang="en-US" sz="16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info SET id = 1 WHERE name = ‘</a:t>
              </a:r>
              <a:r>
                <a:rPr lang="ko-KR" altLang="en-US" sz="16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홍길동</a:t>
              </a:r>
              <a:r>
                <a:rPr lang="en-US" altLang="ko-KR" sz="16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’;</a:t>
              </a:r>
              <a:endPara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E2564A3-51EF-BECB-E845-20553AB6B8B1}"/>
                </a:ext>
              </a:extLst>
            </p:cNvPr>
            <p:cNvSpPr/>
            <p:nvPr/>
          </p:nvSpPr>
          <p:spPr>
            <a:xfrm>
              <a:off x="10309412" y="3937068"/>
              <a:ext cx="1335742" cy="3299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>
                  <a:solidFill>
                    <a:schemeClr val="bg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UPDATE</a:t>
              </a:r>
              <a:endPara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55B3CA-1C2F-5DDA-7BD4-9F59D0194BE6}"/>
              </a:ext>
            </a:extLst>
          </p:cNvPr>
          <p:cNvGrpSpPr/>
          <p:nvPr/>
        </p:nvGrpSpPr>
        <p:grpSpPr>
          <a:xfrm>
            <a:off x="411162" y="5275032"/>
            <a:ext cx="11368918" cy="1375221"/>
            <a:chOff x="411162" y="5275032"/>
            <a:chExt cx="11368918" cy="137522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CD12DD7-DB98-F800-13B5-A3DFFAF693B3}"/>
                </a:ext>
              </a:extLst>
            </p:cNvPr>
            <p:cNvSpPr/>
            <p:nvPr/>
          </p:nvSpPr>
          <p:spPr>
            <a:xfrm>
              <a:off x="411162" y="5440018"/>
              <a:ext cx="11368918" cy="121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DELETE FROM [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테이블명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 + (</a:t>
              </a:r>
              <a:r>
                <a:rPr lang="ko-KR" altLang="en-US" sz="1600" b="0" i="0" dirty="0" err="1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조건절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);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altLang="ko-KR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DELETE FROM info WHERE name = ‘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홍길동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’;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AF4D2-BF62-9EC2-27D4-BEDE0E64DF9C}"/>
                </a:ext>
              </a:extLst>
            </p:cNvPr>
            <p:cNvSpPr/>
            <p:nvPr/>
          </p:nvSpPr>
          <p:spPr>
            <a:xfrm>
              <a:off x="10309412" y="5275032"/>
              <a:ext cx="1335742" cy="3299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dirty="0">
                  <a:solidFill>
                    <a:schemeClr val="bg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DELETE</a:t>
              </a:r>
              <a:endPara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6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SQL</a:t>
            </a:r>
            <a:r>
              <a:rPr lang="ko-KR" altLang="en-US" dirty="0">
                <a:latin typeface="나눔스퀘어 Bold"/>
                <a:ea typeface="나눔스퀘어 Bold"/>
              </a:rPr>
              <a:t> 주요 개념 </a:t>
            </a:r>
            <a:r>
              <a:rPr lang="en-US" altLang="ko-KR" dirty="0">
                <a:latin typeface="나눔스퀘어 Bold"/>
                <a:ea typeface="나눔스퀘어 Bold"/>
              </a:rPr>
              <a:t>- DCL</a:t>
            </a:r>
            <a:endParaRPr lang="ko-KR" altLang="en-US" dirty="0">
              <a:latin typeface="나눔스퀘어 Bold"/>
              <a:ea typeface="나눔스퀘어 Bold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1A19E8-18DA-78B0-279D-F2D408D3DCE6}"/>
              </a:ext>
            </a:extLst>
          </p:cNvPr>
          <p:cNvSpPr/>
          <p:nvPr/>
        </p:nvSpPr>
        <p:spPr>
          <a:xfrm>
            <a:off x="411162" y="1308847"/>
            <a:ext cx="11368918" cy="12102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DCL (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Control Language,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b="1" i="0" dirty="0" err="1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제어어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데이터베이스에 접근하거나 객체에 권한을 주는 등의 역할을 수행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GRANT, REVOKE, COMMIT, ROLLBACK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379BBE-3E55-F8E9-2FF1-AEA1176ECD68}"/>
              </a:ext>
            </a:extLst>
          </p:cNvPr>
          <p:cNvSpPr/>
          <p:nvPr/>
        </p:nvSpPr>
        <p:spPr>
          <a:xfrm>
            <a:off x="2729145" y="2953011"/>
            <a:ext cx="6733709" cy="27718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buFont typeface="+mj-lt"/>
              <a:buAutoNum type="arabicPeriod"/>
            </a:pP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GRANT :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권한 부여</a:t>
            </a: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REVOKE :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권한 해제</a:t>
            </a: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COMMIT :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 완료</a:t>
            </a: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20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ROLLBACK :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 내용 복구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SQL</a:t>
            </a:r>
            <a:r>
              <a:rPr lang="ko-KR" altLang="en-US" dirty="0">
                <a:latin typeface="나눔스퀘어 Bold"/>
                <a:ea typeface="나눔스퀘어 Bold"/>
              </a:rPr>
              <a:t> 주요 개념 </a:t>
            </a:r>
            <a:r>
              <a:rPr lang="en-US" altLang="ko-KR" dirty="0">
                <a:latin typeface="나눔스퀘어 Bold"/>
                <a:ea typeface="나눔스퀘어 Bold"/>
              </a:rPr>
              <a:t>- DCL</a:t>
            </a:r>
            <a:endParaRPr lang="ko-KR" altLang="en-US" dirty="0">
              <a:latin typeface="나눔스퀘어 Bold"/>
              <a:ea typeface="나눔스퀘어 Bold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D0542A-722B-469E-52E5-1DF3FD9A138A}"/>
              </a:ext>
            </a:extLst>
          </p:cNvPr>
          <p:cNvSpPr/>
          <p:nvPr/>
        </p:nvSpPr>
        <p:spPr>
          <a:xfrm>
            <a:off x="411162" y="1168944"/>
            <a:ext cx="11368918" cy="7621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GRANT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권한 종류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ON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대상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TO [</a:t>
            </a:r>
            <a:r>
              <a:rPr lang="ko-KR" altLang="en-US" sz="1600" b="0" i="0" dirty="0" err="1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IDENTIFIED BY [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[WITH GRANT OPTION];</a:t>
            </a:r>
            <a:endParaRPr lang="en-US" altLang="ko-KR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206D43-916E-5283-35AF-37F516C22134}"/>
              </a:ext>
            </a:extLst>
          </p:cNvPr>
          <p:cNvSpPr/>
          <p:nvPr/>
        </p:nvSpPr>
        <p:spPr>
          <a:xfrm>
            <a:off x="10309412" y="1003958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GRANT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4980CD-7EE6-61DB-3B52-681D5880FD11}"/>
              </a:ext>
            </a:extLst>
          </p:cNvPr>
          <p:cNvSpPr/>
          <p:nvPr/>
        </p:nvSpPr>
        <p:spPr>
          <a:xfrm>
            <a:off x="411162" y="2149223"/>
            <a:ext cx="11368918" cy="207915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REVOKE insert, update, crate ON [DB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TO [</a:t>
            </a:r>
            <a:r>
              <a:rPr lang="ko-KR" altLang="en-US" sz="1600" b="0" i="0" dirty="0" err="1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권한 해제</a:t>
            </a:r>
            <a:endParaRPr lang="en-US" altLang="ko-KR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REVOKE ALL ON [DB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테이블명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TO [</a:t>
            </a:r>
            <a:r>
              <a:rPr lang="ko-KR" altLang="en-US" sz="1600" b="0" i="0" dirty="0" err="1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계정명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CASCADE CONSTRAINTS : 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옵션으로 부여된 사용자들의 권한까지 취소</a:t>
            </a:r>
            <a:endParaRPr lang="en-US" altLang="ko-KR" sz="1600" b="0" i="0" dirty="0">
              <a:solidFill>
                <a:srgbClr val="00206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061A67-08C6-DDCE-1938-1680581E175F}"/>
              </a:ext>
            </a:extLst>
          </p:cNvPr>
          <p:cNvSpPr/>
          <p:nvPr/>
        </p:nvSpPr>
        <p:spPr>
          <a:xfrm>
            <a:off x="10309412" y="1980449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REVOKE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425AAA-E72F-68E2-B553-6F031D850725}"/>
              </a:ext>
            </a:extLst>
          </p:cNvPr>
          <p:cNvSpPr/>
          <p:nvPr/>
        </p:nvSpPr>
        <p:spPr>
          <a:xfrm>
            <a:off x="411162" y="4446494"/>
            <a:ext cx="11368918" cy="7754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COMMIT;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2564A3-51EF-BECB-E845-20553AB6B8B1}"/>
              </a:ext>
            </a:extLst>
          </p:cNvPr>
          <p:cNvSpPr/>
          <p:nvPr/>
        </p:nvSpPr>
        <p:spPr>
          <a:xfrm>
            <a:off x="10309412" y="4281508"/>
            <a:ext cx="1335742" cy="3299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i="0" dirty="0">
                <a:solidFill>
                  <a:schemeClr val="bg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COMMIT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55B3CA-1C2F-5DDA-7BD4-9F59D0194BE6}"/>
              </a:ext>
            </a:extLst>
          </p:cNvPr>
          <p:cNvGrpSpPr/>
          <p:nvPr/>
        </p:nvGrpSpPr>
        <p:grpSpPr>
          <a:xfrm>
            <a:off x="411162" y="5275032"/>
            <a:ext cx="11368918" cy="1375221"/>
            <a:chOff x="411162" y="5275032"/>
            <a:chExt cx="11368918" cy="137522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CD12DD7-DB98-F800-13B5-A3DFFAF693B3}"/>
                </a:ext>
              </a:extLst>
            </p:cNvPr>
            <p:cNvSpPr/>
            <p:nvPr/>
          </p:nvSpPr>
          <p:spPr>
            <a:xfrm>
              <a:off x="411162" y="5440018"/>
              <a:ext cx="11368918" cy="12102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ROLLBACK;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endParaRPr lang="en-US" altLang="ko-KR" sz="16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COMMIT 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하기 이전의 상태만 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ROLLBACK 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가능</a:t>
              </a:r>
              <a:r>
                <a:rPr lang="en-US" altLang="ko-KR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COMMIT </a:t>
              </a:r>
              <a:r>
                <a:rPr lang="ko-KR" altLang="en-US" sz="1600" b="0" i="0" dirty="0">
                  <a:solidFill>
                    <a:srgbClr val="002060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후에는 불가능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EAF4D2-BF62-9EC2-27D4-BEDE0E64DF9C}"/>
                </a:ext>
              </a:extLst>
            </p:cNvPr>
            <p:cNvSpPr/>
            <p:nvPr/>
          </p:nvSpPr>
          <p:spPr>
            <a:xfrm>
              <a:off x="10309412" y="5275032"/>
              <a:ext cx="1335742" cy="32997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i="0" dirty="0">
                  <a:solidFill>
                    <a:schemeClr val="bg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ROLLBACK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13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1151</Words>
  <Application>Microsoft Office PowerPoint</Application>
  <PresentationFormat>와이드스크린</PresentationFormat>
  <Paragraphs>257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나눔스퀘어 Bold</vt:lpstr>
      <vt:lpstr>나눔스퀘어 ExtraBold</vt:lpstr>
      <vt:lpstr>맑은 고딕</vt:lpstr>
      <vt:lpstr>Arial</vt:lpstr>
      <vt:lpstr>CryptoCraft 테마</vt:lpstr>
      <vt:lpstr>제목 테마</vt:lpstr>
      <vt:lpstr>SQL (Structured Query Language)</vt:lpstr>
      <vt:lpstr>목차</vt:lpstr>
      <vt:lpstr>SQL (Structured Query Language)이란?</vt:lpstr>
      <vt:lpstr>SQL 주요 개념 - DDL</vt:lpstr>
      <vt:lpstr>SQL 주요 개념 - DDL</vt:lpstr>
      <vt:lpstr>SQL 주요 개념 - DML</vt:lpstr>
      <vt:lpstr>SQL 주요 개념 - DML</vt:lpstr>
      <vt:lpstr>SQL 주요 개념 - DCL</vt:lpstr>
      <vt:lpstr>SQL 주요 개념 - DCL</vt:lpstr>
      <vt:lpstr>SQL 주요 개념</vt:lpstr>
      <vt:lpstr>SQL 주요 개념</vt:lpstr>
      <vt:lpstr>연습문제(1)</vt:lpstr>
      <vt:lpstr>연습문제(1)</vt:lpstr>
      <vt:lpstr>연습문제(1)</vt:lpstr>
      <vt:lpstr>연습문제(2)</vt:lpstr>
      <vt:lpstr>연습문제(3)</vt:lpstr>
      <vt:lpstr>연습문제(4)</vt:lpstr>
      <vt:lpstr>연습문제(4)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윤세영</cp:lastModifiedBy>
  <cp:revision>245</cp:revision>
  <dcterms:created xsi:type="dcterms:W3CDTF">2019-03-05T04:29:07Z</dcterms:created>
  <dcterms:modified xsi:type="dcterms:W3CDTF">2023-08-13T16:42:11Z</dcterms:modified>
  <cp:version/>
</cp:coreProperties>
</file>