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300" r:id="rId4"/>
    <p:sldId id="292" r:id="rId5"/>
    <p:sldId id="294" r:id="rId6"/>
    <p:sldId id="295" r:id="rId7"/>
    <p:sldId id="302" r:id="rId8"/>
    <p:sldId id="301" r:id="rId9"/>
    <p:sldId id="303" r:id="rId10"/>
    <p:sldId id="304" r:id="rId11"/>
    <p:sldId id="296" r:id="rId12"/>
    <p:sldId id="297" r:id="rId13"/>
    <p:sldId id="305" r:id="rId14"/>
    <p:sldId id="298" r:id="rId15"/>
    <p:sldId id="299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9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dp14qNVso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crypt" TargetMode="External"/><Relationship Id="rId2" Type="http://schemas.openxmlformats.org/officeDocument/2006/relationships/hyperlink" Target="http://en.wikipedia.org/wiki/PBKDF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scryp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박재훈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https://youtu.be/Wdp14qNVsoo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SALT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레인보우 테이블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936371" cy="505777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사용자가 비밀번호로 쓸 것 같은 단어들을 미리 선정해 놓음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그 단어들에 대한 </a:t>
            </a:r>
            <a:r>
              <a:rPr lang="ko-KR" altLang="en-US" sz="2000" dirty="0" err="1" smtClean="0"/>
              <a:t>해시값을</a:t>
            </a:r>
            <a:r>
              <a:rPr lang="ko-KR" altLang="en-US" sz="2000" dirty="0" smtClean="0"/>
              <a:t> 구함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 smtClean="0"/>
              <a:t>해시값으로부터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R </a:t>
            </a:r>
            <a:r>
              <a:rPr lang="ko-KR" altLang="en-US" sz="2000" dirty="0" smtClean="0"/>
              <a:t>함수를 통해 특정 단어들을 </a:t>
            </a:r>
            <a:r>
              <a:rPr lang="ko-KR" altLang="en-US" sz="2000" dirty="0" err="1" smtClean="0"/>
              <a:t>추출해냄</a:t>
            </a:r>
            <a:r>
              <a:rPr lang="en-US" altLang="ko-KR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smtClean="0"/>
              <a:t>위 과정을 반복하면서 테이블을 채워 넣음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965" y="2570270"/>
            <a:ext cx="5128796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7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솔트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(Salt)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75651" y="1285691"/>
            <a:ext cx="5105802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레인보우 테이블 등의 </a:t>
            </a:r>
            <a:r>
              <a:rPr lang="ko-KR" altLang="en-US" sz="2000" dirty="0" err="1" smtClean="0"/>
              <a:t>추측성</a:t>
            </a:r>
            <a:r>
              <a:rPr lang="ko-KR" altLang="en-US" sz="2000" dirty="0" smtClean="0"/>
              <a:t> 대입 공격을 막기 위한 방법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사용자 비밀번호 앞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뒤에 랜덤 문자열을 붙인 뒤 </a:t>
            </a:r>
            <a:r>
              <a:rPr lang="ko-KR" altLang="en-US" sz="2000" dirty="0" err="1" smtClean="0"/>
              <a:t>해싱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생성된 </a:t>
            </a:r>
            <a:r>
              <a:rPr lang="ko-KR" altLang="en-US" sz="2000" dirty="0" err="1" smtClean="0"/>
              <a:t>솔트값은</a:t>
            </a:r>
            <a:r>
              <a:rPr lang="ko-KR" altLang="en-US" sz="2000" dirty="0" smtClean="0"/>
              <a:t> 별도의 공간에 저장하여 인증 시에만 사용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029" y="1970242"/>
            <a:ext cx="6263115" cy="36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스트레칭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5430344" cy="505777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패스워드의 </a:t>
            </a:r>
            <a:r>
              <a:rPr lang="ko-KR" altLang="en-US" sz="2000" dirty="0" err="1" smtClean="0"/>
              <a:t>해시값을</a:t>
            </a:r>
            <a:r>
              <a:rPr lang="ko-KR" altLang="en-US" sz="2000" dirty="0" smtClean="0"/>
              <a:t> 또 </a:t>
            </a:r>
            <a:r>
              <a:rPr lang="ko-KR" altLang="en-US" sz="2000" dirty="0" err="1" smtClean="0"/>
              <a:t>해싱하고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이 과정을 반복하여 결과값을 얻음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억지 기법 공격</a:t>
            </a:r>
            <a:r>
              <a:rPr lang="en-US" altLang="ko-KR" sz="2000" dirty="0" smtClean="0"/>
              <a:t>(Brute Force Attack)</a:t>
            </a:r>
            <a:r>
              <a:rPr lang="ko-KR" altLang="en-US" sz="2000" dirty="0" smtClean="0"/>
              <a:t>을 방지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44" y="1418855"/>
            <a:ext cx="5496572" cy="42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Functions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>
                <a:hlinkClick r:id="rId2"/>
              </a:rPr>
              <a:t>PBKDF2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err="1" smtClean="0">
                <a:hlinkClick r:id="rId3"/>
              </a:rPr>
              <a:t>bcrypt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err="1" smtClean="0">
                <a:hlinkClick r:id="rId4"/>
              </a:rPr>
              <a:t>scrypt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9128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bcrypt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03374" y="2213674"/>
            <a:ext cx="4469395" cy="26877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salt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bcrypt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genSalt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bcrypt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salt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digest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pw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`no.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 digest: 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digest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4972" y="2711916"/>
            <a:ext cx="6555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no.0 digest: $2a$10$dPgXK87BWwufVjv6XO.ej.IR0gP9RN6ovJ8wNua/</a:t>
            </a:r>
            <a:r>
              <a:rPr lang="en-US" altLang="ko-KR" sz="1200" dirty="0" err="1"/>
              <a:t>VbCS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JBWnLRFS</a:t>
            </a:r>
            <a:endParaRPr lang="en-US" altLang="ko-KR" sz="1200" dirty="0"/>
          </a:p>
          <a:p>
            <a:r>
              <a:rPr lang="en-US" altLang="ko-KR" sz="1200" dirty="0"/>
              <a:t>no.1 digest: $2a$10$MHP5mvQOTC.J4UNJeBH2EOTMhinMjV1A9rmm4ZCwYvQNNc/</a:t>
            </a:r>
            <a:r>
              <a:rPr lang="en-US" altLang="ko-KR" sz="1200" dirty="0" err="1"/>
              <a:t>elQfyC</a:t>
            </a:r>
            <a:endParaRPr lang="en-US" altLang="ko-KR" sz="1200" dirty="0"/>
          </a:p>
          <a:p>
            <a:r>
              <a:rPr lang="en-US" altLang="ko-KR" sz="1200" dirty="0"/>
              <a:t>no.2 digest: $2a$10$FRog4pC1711vu75slrZHROt9ljweNcEN0QVQrJI9l3rNOlo5jyJT2</a:t>
            </a:r>
          </a:p>
          <a:p>
            <a:r>
              <a:rPr lang="en-US" altLang="ko-KR" sz="1200" dirty="0"/>
              <a:t>no.3 digest: $2a$10$g3prYZf0VFBakNAlhcBvHuk8Ra1KluZJaiJDL2YroCL65V/y4L6jy</a:t>
            </a:r>
          </a:p>
          <a:p>
            <a:r>
              <a:rPr lang="en-US" altLang="ko-KR" sz="1200" dirty="0"/>
              <a:t>no.4 digest: $2a$10$6S2Ot7VvGAd8jtt2/DolneegI0qtbFdC0coBPRQO48Kmr9Ur2yBhW</a:t>
            </a:r>
          </a:p>
          <a:p>
            <a:r>
              <a:rPr lang="en-US" altLang="ko-KR" sz="1200" dirty="0"/>
              <a:t>no.5 digest: $2a$10$NrU6Bc2KmnfRB.xCMqn8hut1x.6cDyuGRyVNc92MU5LBz5m.1yhv6</a:t>
            </a:r>
          </a:p>
          <a:p>
            <a:r>
              <a:rPr lang="en-US" altLang="ko-KR" sz="1200" dirty="0"/>
              <a:t>no.6 digest: $2a$10$CshKo4ohUfQqAU/SuXo.P.C0.98wuwLVyhlyHXvZyioDHjs2H8Ou2</a:t>
            </a:r>
          </a:p>
          <a:p>
            <a:r>
              <a:rPr lang="en-US" altLang="ko-KR" sz="1200" dirty="0"/>
              <a:t>no.7 digest: $2a$10$2Ynla/HDUGuzG.vdqFlNEOKTU5XHuRcahqxs3QHVbQoSrAX8spVba</a:t>
            </a:r>
          </a:p>
          <a:p>
            <a:r>
              <a:rPr lang="en-US" altLang="ko-KR" sz="1200" dirty="0"/>
              <a:t>no.8 digest: $2a$10$TeKvEGX0JXrnzWN2rA.b/uW1m65t0bh8n5ab0Xe7nIXcDHCWUjJ/</a:t>
            </a:r>
            <a:r>
              <a:rPr lang="en-US" altLang="ko-KR" sz="1200" dirty="0" err="1"/>
              <a:t>i</a:t>
            </a:r>
            <a:endParaRPr lang="en-US" altLang="ko-KR" sz="1200" dirty="0"/>
          </a:p>
          <a:p>
            <a:r>
              <a:rPr lang="en-US" altLang="ko-KR" sz="1200" dirty="0"/>
              <a:t>no.9 digest: $2a$10$IGvE9.gZ..1sQENTYgczPeV9dHM1uWKi9KJ.DxFyI2nW.NgJyyPW.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68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사용자 가입 및 인증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" t="7435" r="6764" b="4530"/>
          <a:stretch/>
        </p:blipFill>
        <p:spPr>
          <a:xfrm>
            <a:off x="3302493" y="1281076"/>
            <a:ext cx="5291092" cy="49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해시 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5900860" cy="5057775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해시 함수의 원래 용도는 해시 테이블을 위한 것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dirty="0" smtClean="0"/>
              <a:t>사용자의 비밀번호 관리는 대부분 </a:t>
            </a:r>
            <a:r>
              <a:rPr lang="ko-KR" altLang="en-US" sz="2000" dirty="0" err="1" smtClean="0"/>
              <a:t>단방향</a:t>
            </a:r>
            <a:r>
              <a:rPr lang="ko-KR" altLang="en-US" sz="2000" dirty="0" smtClean="0"/>
              <a:t> 해시 함수를 통해서 관리됨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해시값을</a:t>
            </a:r>
            <a:r>
              <a:rPr lang="ko-KR" altLang="en-US" sz="2000" dirty="0" smtClean="0"/>
              <a:t> 안다고 해서 원래 값을 알 수는 없음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SHA256, SHA512, </a:t>
            </a:r>
            <a:r>
              <a:rPr lang="en-US" altLang="ko-KR" sz="2000" dirty="0" err="1" smtClean="0"/>
              <a:t>RipeMD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등이 대표적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037" y="1875246"/>
            <a:ext cx="4543814" cy="36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해시 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</a:t>
            </a:r>
            <a:r>
              <a:rPr lang="en-US" altLang="ko-KR" sz="2000" u="sng" dirty="0" smtClean="0"/>
              <a:t>1</a:t>
            </a:r>
            <a:r>
              <a:rPr lang="ko-KR" altLang="en-US" sz="2000" u="sng" dirty="0"/>
              <a:t>비트만 달라져도 전체 값이 완전히 바뀜</a:t>
            </a:r>
            <a:r>
              <a:rPr lang="en-US" altLang="ko-KR" sz="2000" u="sng" dirty="0"/>
              <a:t>. (</a:t>
            </a:r>
            <a:r>
              <a:rPr lang="ko-KR" altLang="en-US" sz="2000" u="sng" dirty="0"/>
              <a:t>눈사태 효과</a:t>
            </a:r>
            <a:r>
              <a:rPr lang="en-US" altLang="ko-KR" sz="2000" u="sng" dirty="0"/>
              <a:t>)</a:t>
            </a:r>
            <a:endParaRPr lang="ko-KR" altLang="en-US" sz="2000" u="sng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SHA256)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사용자 패스워드가 </a:t>
            </a:r>
            <a:r>
              <a:rPr lang="en-US" altLang="ko-KR" sz="2000" dirty="0" smtClean="0"/>
              <a:t>‘hello1’</a:t>
            </a:r>
            <a:r>
              <a:rPr lang="ko-KR" altLang="en-US" sz="2000" dirty="0" smtClean="0"/>
              <a:t>일 경우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ko-KR" altLang="en-US" sz="2000" dirty="0" smtClean="0"/>
              <a:t>   </a:t>
            </a:r>
            <a:r>
              <a:rPr lang="ko-KR" altLang="en-US" sz="2000" dirty="0" err="1" smtClean="0"/>
              <a:t>해시값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91e9240f415223982edc345532630710e94a7f52cd5f48f5ee1afc555078f0ab</a:t>
            </a:r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사용자 패스워드가 </a:t>
            </a:r>
            <a:r>
              <a:rPr lang="en-US" altLang="ko-KR" sz="2000" dirty="0" smtClean="0"/>
              <a:t>‘hello2’</a:t>
            </a:r>
            <a:r>
              <a:rPr lang="ko-KR" altLang="en-US" sz="2000" dirty="0" smtClean="0"/>
              <a:t>일 경우</a:t>
            </a:r>
            <a:r>
              <a:rPr lang="en-US" altLang="ko-KR" sz="2000" dirty="0" smtClean="0"/>
              <a:t>,</a:t>
            </a:r>
          </a:p>
          <a:p>
            <a:pPr marL="0" indent="0">
              <a:buNone/>
            </a:pPr>
            <a:r>
              <a:rPr lang="ko-KR" altLang="en-US" sz="2000" dirty="0" smtClean="0"/>
              <a:t>   </a:t>
            </a:r>
            <a:r>
              <a:rPr lang="ko-KR" altLang="en-US" sz="2000" dirty="0" err="1" smtClean="0"/>
              <a:t>해시값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: 87298cc2f31fba73181ea2a9e6ef10dce21ed95e98bdac9c4e1504ea16f486e4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24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해시 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input</a:t>
            </a:r>
            <a:r>
              <a:rPr lang="ko-KR" altLang="en-US" sz="2000" dirty="0" smtClean="0"/>
              <a:t>이 동일하면 </a:t>
            </a:r>
            <a:r>
              <a:rPr lang="en-US" altLang="ko-KR" sz="2000" dirty="0" smtClean="0"/>
              <a:t>output</a:t>
            </a:r>
            <a:r>
              <a:rPr lang="ko-KR" altLang="en-US" sz="2000" dirty="0" smtClean="0"/>
              <a:t>도 항상 동일함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smtClean="0"/>
              <a:t>이 원리를 이용하여 공격할 수 있음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870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단어 사전 공격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비밀번호로 쓰일 만한 단어들을 조합하여 문자열을 생성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효율이 좋지 않음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76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무차별 대입 방법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비밀번호 길이에 맞춰 알파벳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숫자 등을 조합하여 무작위 문자열을 만든 뒤 공격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마찬가지로 효율이 좋지 않지만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언젠가는 성공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50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룩업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비밀번호 </a:t>
            </a:r>
            <a:r>
              <a:rPr lang="ko-KR" altLang="en-US" sz="2000" dirty="0" err="1" smtClean="0"/>
              <a:t>사전으로부터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해시값들을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추출해놓고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안에서 비밀번호를 검색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초당 백 개 정도의 비밀번호를 검색할 수 있으며 데이터가 수십억 개가 넘더라도 사용 가능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0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역 </a:t>
            </a:r>
            <a:r>
              <a:rPr lang="ko-KR" altLang="en-US" dirty="0" err="1" smtClean="0"/>
              <a:t>룩업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비밀번호가 동일한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해시값이</a:t>
            </a:r>
            <a:r>
              <a:rPr lang="ko-KR" altLang="en-US" sz="2000" dirty="0" smtClean="0"/>
              <a:t> 동일한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사용자들끼리 </a:t>
            </a:r>
            <a:r>
              <a:rPr lang="ko-KR" altLang="en-US" sz="2000" dirty="0" err="1" smtClean="0"/>
              <a:t>그룹핑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같은 비밀번호를 사용하는 사용자가 많기에 효율적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71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356</Words>
  <Application>Microsoft Office PowerPoint</Application>
  <PresentationFormat>와이드스크린</PresentationFormat>
  <Paragraphs>132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함초롬돋움</vt:lpstr>
      <vt:lpstr>Arial</vt:lpstr>
      <vt:lpstr>Consolas</vt:lpstr>
      <vt:lpstr>CryptoCraft 테마</vt:lpstr>
      <vt:lpstr>제목 테마</vt:lpstr>
      <vt:lpstr>SALT</vt:lpstr>
      <vt:lpstr> 사용자 가입 및 인증</vt:lpstr>
      <vt:lpstr> 단방향 해시 함수</vt:lpstr>
      <vt:lpstr> 단방향 해시 함수</vt:lpstr>
      <vt:lpstr> 단방향 해시 함수</vt:lpstr>
      <vt:lpstr> 단어 사전 공격</vt:lpstr>
      <vt:lpstr> 무차별 대입 방법</vt:lpstr>
      <vt:lpstr> 룩업 테이블</vt:lpstr>
      <vt:lpstr> 역 룩업 테이블</vt:lpstr>
      <vt:lpstr> 레인보우 테이블</vt:lpstr>
      <vt:lpstr> 솔트 (Salt)</vt:lpstr>
      <vt:lpstr> 키 스트레칭</vt:lpstr>
      <vt:lpstr> Functions</vt:lpstr>
      <vt:lpstr> bcrypt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Hoon</cp:lastModifiedBy>
  <cp:revision>29</cp:revision>
  <dcterms:created xsi:type="dcterms:W3CDTF">2019-03-05T04:29:07Z</dcterms:created>
  <dcterms:modified xsi:type="dcterms:W3CDTF">2020-01-25T11:46:00Z</dcterms:modified>
</cp:coreProperties>
</file>