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9" r:id="rId2"/>
    <p:sldId id="324" r:id="rId3"/>
    <p:sldId id="325" r:id="rId4"/>
    <p:sldId id="329" r:id="rId5"/>
    <p:sldId id="327" r:id="rId6"/>
    <p:sldId id="328" r:id="rId7"/>
    <p:sldId id="326" r:id="rId8"/>
    <p:sldId id="333" r:id="rId9"/>
    <p:sldId id="334" r:id="rId10"/>
    <p:sldId id="330" r:id="rId11"/>
    <p:sldId id="332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8" autoAdjust="0"/>
    <p:restoredTop sz="95827"/>
  </p:normalViewPr>
  <p:slideViewPr>
    <p:cSldViewPr snapToGrid="0">
      <p:cViewPr varScale="1">
        <p:scale>
          <a:sx n="109" d="100"/>
          <a:sy n="109" d="100"/>
        </p:scale>
        <p:origin x="11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2025. 3. 23.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2025. 3. 23.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4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03B1-57CE-78BE-D4AE-FCDE7B9CF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99F883-1D11-90A9-BFC4-D69E14D692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A02BCD-BF6A-BBA4-2459-C000FBFD3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6CF4CC-9CF7-72DD-CD2B-655273B28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3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101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Multiplication</a:t>
            </a:r>
            <a:r>
              <a:rPr lang="ko-KR" altLang="en-US" dirty="0"/>
              <a:t> 비교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4000" dirty="0"/>
              <a:t>https://</a:t>
            </a:r>
            <a:r>
              <a:rPr lang="en-US" altLang="ko-KR" sz="4000" dirty="0" err="1"/>
              <a:t>youtu.be</a:t>
            </a:r>
            <a:r>
              <a:rPr lang="en-US" altLang="ko-KR" sz="4000" dirty="0"/>
              <a:t>/</a:t>
            </a:r>
            <a:r>
              <a:rPr lang="en-US" altLang="ko-KR" sz="4000" dirty="0" err="1"/>
              <a:t>yxvtwG</a:t>
            </a:r>
            <a:r>
              <a:rPr lang="en-US" altLang="ko-KR" sz="4000" dirty="0"/>
              <a:t>-R_Qs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3BCC2-8DFC-081B-F925-F6B6F40A2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2DEA4-6E2C-1700-347B-611B623E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NTT in Cryptography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1C3A2-B2DE-070B-8B4A-1D9ED412A9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" altLang="ko-KR" dirty="0"/>
              <a:t>NTT in Lattice-based Cryptography</a:t>
            </a:r>
            <a:r>
              <a:rPr kumimoji="1" lang="ko-KR" altLang="en-US" dirty="0"/>
              <a:t> </a:t>
            </a:r>
            <a:r>
              <a:rPr kumimoji="1" lang="en-US" altLang="ko-KR" dirty="0"/>
              <a:t>(Kyber, </a:t>
            </a:r>
            <a:r>
              <a:rPr lang="en" altLang="ko-KR" dirty="0" err="1"/>
              <a:t>Dilithium</a:t>
            </a:r>
            <a:r>
              <a:rPr kumimoji="1" lang="en-US" altLang="ko-KR" dirty="0"/>
              <a:t>)</a:t>
            </a:r>
            <a:endParaRPr kumimoji="1" lang="en" altLang="ko-KR" dirty="0"/>
          </a:p>
          <a:p>
            <a:pPr lvl="1"/>
            <a:r>
              <a:rPr kumimoji="1" lang="en-US" altLang="ko-KR" dirty="0"/>
              <a:t>Kyber</a:t>
            </a:r>
          </a:p>
          <a:p>
            <a:pPr lvl="1">
              <a:buFontTx/>
              <a:buChar char="-"/>
            </a:pPr>
            <a:r>
              <a:rPr kumimoji="1" lang="en-US" altLang="ko-KR" sz="2000" dirty="0"/>
              <a:t>Key Generation: </a:t>
            </a:r>
            <a:r>
              <a:rPr kumimoji="1" lang="ko-KR" altLang="en-US" sz="2000" dirty="0"/>
              <a:t>공개키 및 비밀키를 생성하는 과정에서 격자기반 다항식 곱셈 수행</a:t>
            </a:r>
            <a:endParaRPr kumimoji="1" lang="en-US" altLang="ko-KR" sz="2000" dirty="0"/>
          </a:p>
          <a:p>
            <a:pPr lvl="1">
              <a:buFontTx/>
              <a:buChar char="-"/>
            </a:pPr>
            <a:r>
              <a:rPr kumimoji="1" lang="en-US" altLang="ko-KR" sz="2000" dirty="0"/>
              <a:t>Encryption: </a:t>
            </a:r>
            <a:r>
              <a:rPr kumimoji="1" lang="ko-KR" altLang="en-US" sz="2000" dirty="0"/>
              <a:t>다항식 연산을 통한 암호문 생성</a:t>
            </a:r>
            <a:endParaRPr kumimoji="1" lang="en-US" altLang="ko-KR" sz="2000" dirty="0"/>
          </a:p>
          <a:p>
            <a:pPr lvl="1">
              <a:buFontTx/>
              <a:buChar char="-"/>
            </a:pPr>
            <a:r>
              <a:rPr kumimoji="1" lang="en-US" altLang="ko-KR" sz="2000" dirty="0"/>
              <a:t>Decryption: </a:t>
            </a:r>
            <a:r>
              <a:rPr kumimoji="1" lang="ko-KR" altLang="en-US" sz="2000" dirty="0"/>
              <a:t>복호화 과정에서의 다항식 연산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수행</a:t>
            </a:r>
            <a:endParaRPr kumimoji="1" lang="en-US" altLang="ko-KR" sz="2000" dirty="0"/>
          </a:p>
          <a:p>
            <a:pPr lvl="1">
              <a:buFontTx/>
              <a:buChar char="-"/>
            </a:pPr>
            <a:endParaRPr kumimoji="1" lang="en-US" altLang="ko-KR" sz="2000" dirty="0"/>
          </a:p>
          <a:p>
            <a:pPr lvl="1"/>
            <a:r>
              <a:rPr kumimoji="1" lang="en-US" altLang="ko-KR" dirty="0" err="1"/>
              <a:t>Dilithium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en-US" altLang="ko-KR" sz="2000" dirty="0"/>
              <a:t>Key Generation: </a:t>
            </a:r>
            <a:r>
              <a:rPr kumimoji="1" lang="ko-KR" altLang="en-US" sz="2000" dirty="0"/>
              <a:t>비밀키를 통해 격자기반 다항식 연산 수행</a:t>
            </a:r>
            <a:endParaRPr kumimoji="1" lang="en-US" altLang="ko-KR" sz="2000" dirty="0"/>
          </a:p>
          <a:p>
            <a:pPr lvl="1">
              <a:buFontTx/>
              <a:buChar char="-"/>
            </a:pPr>
            <a:r>
              <a:rPr kumimoji="1" lang="en-US" altLang="ko-KR" sz="2000" dirty="0"/>
              <a:t>Signature Verification:</a:t>
            </a:r>
            <a:r>
              <a:rPr kumimoji="1" lang="ko-KR" altLang="en-US" sz="2000" dirty="0"/>
              <a:t> 격자 기반 다항식 곱셈 수행</a:t>
            </a:r>
            <a:endParaRPr kumimoji="1"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901E45-61C7-8987-6C44-DEE8E810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33" y="2356449"/>
            <a:ext cx="1917700" cy="30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D0C461-359A-E789-C2EB-787B320BB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833" y="3666256"/>
            <a:ext cx="2209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3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053F8-4677-20BE-9EE4-A8BD6107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곱셈 비교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50F1E45-D139-03DA-A5BB-C5201495C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8215975"/>
                  </p:ext>
                </p:extLst>
              </p:nvPr>
            </p:nvGraphicFramePr>
            <p:xfrm>
              <a:off x="1801000" y="2416439"/>
              <a:ext cx="8589999" cy="21758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3511">
                      <a:extLst>
                        <a:ext uri="{9D8B030D-6E8A-4147-A177-3AD203B41FA5}">
                          <a16:colId xmlns:a16="http://schemas.microsoft.com/office/drawing/2014/main" val="564129794"/>
                        </a:ext>
                      </a:extLst>
                    </a:gridCol>
                    <a:gridCol w="1879122">
                      <a:extLst>
                        <a:ext uri="{9D8B030D-6E8A-4147-A177-3AD203B41FA5}">
                          <a16:colId xmlns:a16="http://schemas.microsoft.com/office/drawing/2014/main" val="3796883051"/>
                        </a:ext>
                      </a:extLst>
                    </a:gridCol>
                    <a:gridCol w="1879122">
                      <a:extLst>
                        <a:ext uri="{9D8B030D-6E8A-4147-A177-3AD203B41FA5}">
                          <a16:colId xmlns:a16="http://schemas.microsoft.com/office/drawing/2014/main" val="2339077107"/>
                        </a:ext>
                      </a:extLst>
                    </a:gridCol>
                    <a:gridCol w="1879122">
                      <a:extLst>
                        <a:ext uri="{9D8B030D-6E8A-4147-A177-3AD203B41FA5}">
                          <a16:colId xmlns:a16="http://schemas.microsoft.com/office/drawing/2014/main" val="308431501"/>
                        </a:ext>
                      </a:extLst>
                    </a:gridCol>
                    <a:gridCol w="1879122">
                      <a:extLst>
                        <a:ext uri="{9D8B030D-6E8A-4147-A177-3AD203B41FA5}">
                          <a16:colId xmlns:a16="http://schemas.microsoft.com/office/drawing/2014/main" val="3412095906"/>
                        </a:ext>
                      </a:extLst>
                    </a:gridCol>
                  </a:tblGrid>
                  <a:tr h="39808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Karatsuba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Montgomery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CRT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NTT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2956458"/>
                      </a:ext>
                    </a:extLst>
                  </a:tr>
                  <a:tr h="49079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용도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큰 정수 곱셈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/>
                            <a:t>모듈러</a:t>
                          </a:r>
                          <a:r>
                            <a:rPr lang="en-US" altLang="ko-KR" sz="1200" dirty="0"/>
                            <a:t> </a:t>
                          </a:r>
                          <a:r>
                            <a:rPr lang="ko-KR" altLang="en-US" sz="1200" dirty="0"/>
                            <a:t>곱셈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큰 수 </a:t>
                          </a:r>
                          <a:r>
                            <a:rPr lang="ko-KR" altLang="en-US" sz="1200" dirty="0" err="1"/>
                            <a:t>모듈러</a:t>
                          </a:r>
                          <a:r>
                            <a:rPr lang="ko-KR" altLang="en-US" sz="1200" dirty="0"/>
                            <a:t> 곱셈 분할</a:t>
                          </a:r>
                          <a:endParaRPr lang="en-US" altLang="ko-KR" sz="1200" dirty="0"/>
                        </a:p>
                        <a:p>
                          <a:pPr algn="ctr"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병렬화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다항식 곱셈 최적화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8256179"/>
                      </a:ext>
                    </a:extLst>
                  </a:tr>
                  <a:tr h="3980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복잡도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1.585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  <a:r>
                            <a:rPr lang="en-US" altLang="ko-KR" sz="1200" dirty="0"/>
                            <a:t>-</a:t>
                          </a:r>
                          <a:r>
                            <a:rPr lang="ko-KR" altLang="en-US" sz="1200" dirty="0"/>
                            <a:t> 병렬화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ko-KR" alt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dirty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ko-KR" alt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360159"/>
                      </a:ext>
                    </a:extLst>
                  </a:tr>
                  <a:tr h="3980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활용분야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정수 연산</a:t>
                          </a:r>
                          <a:r>
                            <a:rPr lang="en-US" altLang="ko-KR" sz="1200" dirty="0"/>
                            <a:t>,</a:t>
                          </a:r>
                          <a:r>
                            <a:rPr lang="ko-KR" altLang="en-US" sz="1200" dirty="0"/>
                            <a:t> 다항식 연산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RSA, ECC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RSA, ECC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격자기반암호</a:t>
                          </a:r>
                          <a:r>
                            <a:rPr lang="en-US" altLang="ko-KR" sz="1200" dirty="0"/>
                            <a:t>, FHE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7683093"/>
                      </a:ext>
                    </a:extLst>
                  </a:tr>
                  <a:tr h="49079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특징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Divide and Conquer</a:t>
                          </a:r>
                          <a:r>
                            <a:rPr lang="ko-KR" altLang="en-US" sz="1200" dirty="0"/>
                            <a:t> 방식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나눗셈 없이 </a:t>
                          </a:r>
                          <a:r>
                            <a:rPr lang="ko-KR" altLang="en-US" sz="1200" dirty="0" err="1"/>
                            <a:t>모듈러</a:t>
                          </a:r>
                          <a:r>
                            <a:rPr lang="ko-KR" altLang="en-US" sz="1200" dirty="0"/>
                            <a:t> 수행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큰 정수를 작게 </a:t>
                          </a:r>
                          <a:endParaRPr lang="en-US" altLang="ko-KR" sz="1200" dirty="0"/>
                        </a:p>
                        <a:p>
                          <a:pPr algn="ctr" latinLnBrk="1"/>
                          <a:r>
                            <a:rPr lang="ko-KR" altLang="en-US" sz="1200" dirty="0"/>
                            <a:t>나눠서 계산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FFT</a:t>
                          </a:r>
                          <a:r>
                            <a:rPr lang="ko-KR" altLang="en-US" sz="1200" dirty="0"/>
                            <a:t>와 유사 </a:t>
                          </a: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정수기반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43445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50F1E45-D139-03DA-A5BB-C5201495C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8215975"/>
                  </p:ext>
                </p:extLst>
              </p:nvPr>
            </p:nvGraphicFramePr>
            <p:xfrm>
              <a:off x="1801000" y="2416439"/>
              <a:ext cx="8589999" cy="21758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3511">
                      <a:extLst>
                        <a:ext uri="{9D8B030D-6E8A-4147-A177-3AD203B41FA5}">
                          <a16:colId xmlns:a16="http://schemas.microsoft.com/office/drawing/2014/main" val="564129794"/>
                        </a:ext>
                      </a:extLst>
                    </a:gridCol>
                    <a:gridCol w="1879122">
                      <a:extLst>
                        <a:ext uri="{9D8B030D-6E8A-4147-A177-3AD203B41FA5}">
                          <a16:colId xmlns:a16="http://schemas.microsoft.com/office/drawing/2014/main" val="3796883051"/>
                        </a:ext>
                      </a:extLst>
                    </a:gridCol>
                    <a:gridCol w="1879122">
                      <a:extLst>
                        <a:ext uri="{9D8B030D-6E8A-4147-A177-3AD203B41FA5}">
                          <a16:colId xmlns:a16="http://schemas.microsoft.com/office/drawing/2014/main" val="2339077107"/>
                        </a:ext>
                      </a:extLst>
                    </a:gridCol>
                    <a:gridCol w="1879122">
                      <a:extLst>
                        <a:ext uri="{9D8B030D-6E8A-4147-A177-3AD203B41FA5}">
                          <a16:colId xmlns:a16="http://schemas.microsoft.com/office/drawing/2014/main" val="308431501"/>
                        </a:ext>
                      </a:extLst>
                    </a:gridCol>
                    <a:gridCol w="1879122">
                      <a:extLst>
                        <a:ext uri="{9D8B030D-6E8A-4147-A177-3AD203B41FA5}">
                          <a16:colId xmlns:a16="http://schemas.microsoft.com/office/drawing/2014/main" val="3412095906"/>
                        </a:ext>
                      </a:extLst>
                    </a:gridCol>
                  </a:tblGrid>
                  <a:tr h="39808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Karatsuba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Montgomery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CRT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NTT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2956458"/>
                      </a:ext>
                    </a:extLst>
                  </a:tr>
                  <a:tr h="49079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용도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큰 정수 곱셈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/>
                            <a:t>모듈러</a:t>
                          </a:r>
                          <a:r>
                            <a:rPr lang="en-US" altLang="ko-KR" sz="1200" dirty="0"/>
                            <a:t> </a:t>
                          </a:r>
                          <a:r>
                            <a:rPr lang="ko-KR" altLang="en-US" sz="1200" dirty="0"/>
                            <a:t>곱셈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큰 수 </a:t>
                          </a:r>
                          <a:r>
                            <a:rPr lang="ko-KR" altLang="en-US" sz="1200" dirty="0" err="1"/>
                            <a:t>모듈러</a:t>
                          </a:r>
                          <a:r>
                            <a:rPr lang="ko-KR" altLang="en-US" sz="1200" dirty="0"/>
                            <a:t> 곱셈 분할</a:t>
                          </a:r>
                          <a:endParaRPr lang="en-US" altLang="ko-KR" sz="1200" dirty="0"/>
                        </a:p>
                        <a:p>
                          <a:pPr algn="ctr"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병렬화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다항식 곱셈 최적화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8256179"/>
                      </a:ext>
                    </a:extLst>
                  </a:tr>
                  <a:tr h="3980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복잡도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432" t="-221875" r="-302027" b="-2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432" t="-221875" r="-202027" b="-2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5705" t="-221875" r="-100671" b="-2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8108" t="-221875" r="-1351" b="-22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360159"/>
                      </a:ext>
                    </a:extLst>
                  </a:tr>
                  <a:tr h="39808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활용분야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정수 연산</a:t>
                          </a:r>
                          <a:r>
                            <a:rPr lang="en-US" altLang="ko-KR" sz="1200" dirty="0"/>
                            <a:t>,</a:t>
                          </a:r>
                          <a:r>
                            <a:rPr lang="ko-KR" altLang="en-US" sz="1200" dirty="0"/>
                            <a:t> 다항식 연산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RSA, ECC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RSA, ECC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격자기반암호</a:t>
                          </a:r>
                          <a:r>
                            <a:rPr lang="en-US" altLang="ko-KR" sz="1200" dirty="0"/>
                            <a:t>, FHE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7683093"/>
                      </a:ext>
                    </a:extLst>
                  </a:tr>
                  <a:tr h="49079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특징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Divide and Conquer</a:t>
                          </a:r>
                          <a:r>
                            <a:rPr lang="ko-KR" altLang="en-US" sz="1200" dirty="0"/>
                            <a:t> 방식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나눗셈 없이 </a:t>
                          </a:r>
                          <a:r>
                            <a:rPr lang="ko-KR" altLang="en-US" sz="1200" dirty="0" err="1"/>
                            <a:t>모듈러</a:t>
                          </a:r>
                          <a:r>
                            <a:rPr lang="ko-KR" altLang="en-US" sz="1200" dirty="0"/>
                            <a:t> 수행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큰 정수를 작게 </a:t>
                          </a:r>
                          <a:endParaRPr lang="en-US" altLang="ko-KR" sz="1200" dirty="0"/>
                        </a:p>
                        <a:p>
                          <a:pPr algn="ctr" latinLnBrk="1"/>
                          <a:r>
                            <a:rPr lang="ko-KR" altLang="en-US" sz="1200" dirty="0"/>
                            <a:t>나눠서 계산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FFT</a:t>
                          </a:r>
                          <a:r>
                            <a:rPr lang="ko-KR" altLang="en-US" sz="1200" dirty="0"/>
                            <a:t>와 유사 </a:t>
                          </a: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정수기반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43445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96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37655-9A8A-E42B-DB3C-16590A81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Karatsuba Multiplication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DA9DB4B-877F-D92E-5BAF-9FBCFF8C631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ko-KR" altLang="en-US" dirty="0"/>
                  <a:t>큰 수의 곱셈을 빠르게 수행할 수 있음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.585</m:t>
                        </m:r>
                      </m:sup>
                    </m:sSup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r>
                  <a:rPr kumimoji="1" lang="en-US" altLang="ko-KR" dirty="0"/>
                  <a:t>Divide and conquer </a:t>
                </a:r>
                <a:r>
                  <a:rPr kumimoji="1" lang="ko-KR" altLang="en-US" dirty="0"/>
                  <a:t>방식을 사용함</a:t>
                </a:r>
                <a:endParaRPr kumimoji="1" lang="en-US" altLang="ko-KR" sz="2000" dirty="0"/>
              </a:p>
              <a:p>
                <a:pPr marL="914400" lvl="1" indent="-457200">
                  <a:buAutoNum type="arabicPeriod"/>
                </a:pPr>
                <a:r>
                  <a:rPr kumimoji="1" lang="en-US" altLang="ko-KR" sz="1800" dirty="0"/>
                  <a:t>X, Y</a:t>
                </a:r>
                <a:r>
                  <a:rPr kumimoji="1" lang="ko-KR" altLang="en-US" sz="1800" dirty="0" err="1"/>
                  <a:t>에</a:t>
                </a:r>
                <a:r>
                  <a:rPr kumimoji="1" lang="ko-KR" altLang="en-US" sz="1800" dirty="0"/>
                  <a:t> 대해 절반으로 나눔</a:t>
                </a:r>
                <a:endParaRPr kumimoji="1" lang="en-US" altLang="ko-KR" sz="1800" dirty="0"/>
              </a:p>
              <a:p>
                <a:pPr marL="914400" lvl="1" indent="-457200">
                  <a:buAutoNum type="arabicPeriod"/>
                </a:pPr>
                <a:endParaRPr kumimoji="1" lang="en-US" altLang="ko-KR" sz="1800" dirty="0"/>
              </a:p>
              <a:p>
                <a:pPr marL="457200" lvl="1" indent="0">
                  <a:buNone/>
                </a:pPr>
                <a:endParaRPr kumimoji="1" lang="en-US" altLang="ko-KR" sz="1800" dirty="0"/>
              </a:p>
              <a:p>
                <a:pPr marL="914400" lvl="1" indent="-457200">
                  <a:buAutoNum type="arabicPeriod"/>
                </a:pPr>
                <a:r>
                  <a:rPr kumimoji="1" lang="ko-KR" altLang="en-US" sz="1800" dirty="0"/>
                  <a:t>나눈 값에 대해 분할 곱셈 수행</a:t>
                </a:r>
                <a:endParaRPr kumimoji="1" lang="en-US" altLang="ko-KR" sz="1800" dirty="0"/>
              </a:p>
              <a:p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DA9DB4B-877F-D92E-5BAF-9FBCFF8C6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0A5CE38-4DAB-A864-248C-DBE18F60E8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1831"/>
          <a:stretch/>
        </p:blipFill>
        <p:spPr>
          <a:xfrm>
            <a:off x="1373330" y="3010648"/>
            <a:ext cx="1848394" cy="300318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F3E747-185A-C07B-39DB-0F50D0E4A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331" y="3954463"/>
            <a:ext cx="6682952" cy="335304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3E039B-D9D0-2156-351F-86336F78A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564" y="4542191"/>
            <a:ext cx="3209366" cy="289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6362B6-F593-49A3-958D-CB95827E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251"/>
          <a:stretch/>
        </p:blipFill>
        <p:spPr>
          <a:xfrm>
            <a:off x="3300742" y="2984760"/>
            <a:ext cx="1848394" cy="352093"/>
          </a:xfrm>
          <a:prstGeom prst="rect">
            <a:avLst/>
          </a:prstGeom>
          <a:ln>
            <a:noFill/>
          </a:ln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0650803-2F68-418F-38F7-A1561047ED79}"/>
              </a:ext>
            </a:extLst>
          </p:cNvPr>
          <p:cNvCxnSpPr/>
          <p:nvPr/>
        </p:nvCxnSpPr>
        <p:spPr>
          <a:xfrm>
            <a:off x="6096000" y="4289767"/>
            <a:ext cx="80084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9F3FEC-6B29-F637-1DDD-B0F67F2FED50}"/>
              </a:ext>
            </a:extLst>
          </p:cNvPr>
          <p:cNvCxnSpPr>
            <a:endCxn id="6" idx="0"/>
          </p:cNvCxnSpPr>
          <p:nvPr/>
        </p:nvCxnSpPr>
        <p:spPr>
          <a:xfrm>
            <a:off x="6541247" y="4289767"/>
            <a:ext cx="0" cy="252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2A51F9-AE4F-BD04-2CD2-E91A91AC5D8A}"/>
              </a:ext>
            </a:extLst>
          </p:cNvPr>
          <p:cNvSpPr txBox="1"/>
          <p:nvPr/>
        </p:nvSpPr>
        <p:spPr>
          <a:xfrm>
            <a:off x="4936564" y="4868623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rgbClr val="FF0000"/>
                </a:solidFill>
              </a:rPr>
              <a:t>곱셈 두 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2B397-DBC1-5202-1170-113BC88FF266}"/>
              </a:ext>
            </a:extLst>
          </p:cNvPr>
          <p:cNvSpPr txBox="1"/>
          <p:nvPr/>
        </p:nvSpPr>
        <p:spPr>
          <a:xfrm>
            <a:off x="6175957" y="4868622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50" dirty="0">
                <a:solidFill>
                  <a:srgbClr val="FF0000"/>
                </a:solidFill>
              </a:rPr>
              <a:t>곱셈 한 번</a:t>
            </a:r>
          </a:p>
        </p:txBody>
      </p:sp>
    </p:spTree>
    <p:extLst>
      <p:ext uri="{BB962C8B-B14F-4D97-AF65-F5344CB8AC3E}">
        <p14:creationId xmlns:p14="http://schemas.microsoft.com/office/powerpoint/2010/main" val="340294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B0436-5220-F141-EBBF-95C7B2DA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Montgomery Multiplication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77CE66-3268-0780-DE43-40F85213E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sz="2400" dirty="0"/>
              <a:t>모듈로 곱셈을 빠르게 수행할 수 있음</a:t>
            </a:r>
            <a:endParaRPr kumimoji="1" lang="en-US" altLang="ko-KR" sz="2400" dirty="0"/>
          </a:p>
          <a:p>
            <a:r>
              <a:rPr kumimoji="1" lang="ko-KR" altLang="en-US" sz="2400" dirty="0"/>
              <a:t>나눗셈을 곱셈 및 덧셈으로 대체하여 사용</a:t>
            </a:r>
            <a:endParaRPr kumimoji="1" lang="en-US" altLang="ko-KR" sz="2400" dirty="0"/>
          </a:p>
          <a:p>
            <a:r>
              <a:rPr kumimoji="1" lang="ko-KR" altLang="en-US" sz="2400" dirty="0"/>
              <a:t>특정 </a:t>
            </a:r>
            <a:r>
              <a:rPr kumimoji="1" lang="ko-KR" altLang="en-US" sz="2400" dirty="0" err="1"/>
              <a:t>전처리</a:t>
            </a:r>
            <a:r>
              <a:rPr kumimoji="1" lang="ko-KR" altLang="en-US" sz="2400" dirty="0"/>
              <a:t> 필요 </a:t>
            </a:r>
            <a:r>
              <a:rPr kumimoji="1" lang="en-US" altLang="ko-KR" sz="2400" dirty="0"/>
              <a:t>(Montgomery form)</a:t>
            </a:r>
          </a:p>
          <a:p>
            <a:pPr marL="914400" lvl="1" indent="-457200">
              <a:buAutoNum type="arabicPeriod"/>
            </a:pPr>
            <a:r>
              <a:rPr kumimoji="1" lang="ko-KR" altLang="en-US" sz="2000" dirty="0"/>
              <a:t>입력에 </a:t>
            </a:r>
            <a:r>
              <a:rPr kumimoji="1" lang="en-US" altLang="ko-KR" sz="2000" dirty="0"/>
              <a:t>A, B </a:t>
            </a:r>
            <a:r>
              <a:rPr kumimoji="1" lang="ko-KR" altLang="en-US" sz="2000" dirty="0"/>
              <a:t>대해 </a:t>
            </a:r>
            <a:r>
              <a:rPr kumimoji="1" lang="en-US" altLang="ko-KR" sz="2000" dirty="0"/>
              <a:t>Montgomery form</a:t>
            </a:r>
            <a:r>
              <a:rPr kumimoji="1" lang="ko-KR" altLang="en-US" sz="2000" dirty="0"/>
              <a:t> 변환 </a:t>
            </a:r>
            <a:r>
              <a:rPr kumimoji="1" lang="en-US" altLang="ko-KR" sz="2000" dirty="0"/>
              <a:t>(R</a:t>
            </a:r>
            <a:r>
              <a:rPr kumimoji="1" lang="ko-KR" altLang="en-US" sz="2000" dirty="0"/>
              <a:t>은 </a:t>
            </a:r>
            <a:r>
              <a:rPr kumimoji="1" lang="en-US" altLang="ko-KR" sz="2000" dirty="0"/>
              <a:t>N</a:t>
            </a:r>
            <a:r>
              <a:rPr kumimoji="1" lang="ko-KR" altLang="en-US" sz="2000" dirty="0"/>
              <a:t>보다 큰 거듭제곱 </a:t>
            </a:r>
            <a:r>
              <a:rPr kumimoji="1" lang="en-US" altLang="ko-KR" sz="2000" dirty="0"/>
              <a:t>ex. N=7, R = 8)</a:t>
            </a:r>
          </a:p>
          <a:p>
            <a:pPr marL="914400" lvl="1" indent="-457200">
              <a:buAutoNum type="arabicPeriod"/>
            </a:pPr>
            <a:endParaRPr kumimoji="1" lang="en-US" altLang="ko-KR" sz="2000" dirty="0"/>
          </a:p>
          <a:p>
            <a:pPr marL="914400" lvl="1" indent="-457200">
              <a:buAutoNum type="arabicPeriod"/>
            </a:pPr>
            <a:endParaRPr kumimoji="1" lang="en-US" altLang="ko-KR" sz="2000" dirty="0"/>
          </a:p>
          <a:p>
            <a:pPr marL="914400" lvl="1" indent="-457200">
              <a:buAutoNum type="arabicPeriod"/>
            </a:pPr>
            <a:r>
              <a:rPr kumimoji="1" lang="ko-KR" altLang="en-US" sz="2000" dirty="0"/>
              <a:t>곱셈 수행</a:t>
            </a:r>
            <a:endParaRPr kumimoji="1" lang="en-US" altLang="ko-KR" sz="2000" dirty="0"/>
          </a:p>
          <a:p>
            <a:pPr marL="914400" lvl="1" indent="-457200">
              <a:buAutoNum type="arabicPeriod"/>
            </a:pPr>
            <a:endParaRPr kumimoji="1" lang="en-US" altLang="ko-KR" sz="2000" dirty="0"/>
          </a:p>
          <a:p>
            <a:pPr marL="914400" lvl="1" indent="-457200">
              <a:buAutoNum type="arabicPeriod"/>
            </a:pPr>
            <a:endParaRPr kumimoji="1" lang="en-US" altLang="ko-KR" sz="1200" dirty="0"/>
          </a:p>
          <a:p>
            <a:pPr marL="914400" lvl="1" indent="-457200">
              <a:buAutoNum type="arabicPeriod"/>
            </a:pPr>
            <a:r>
              <a:rPr kumimoji="1" lang="ko-KR" altLang="en-US" sz="2000" dirty="0"/>
              <a:t>몽고메리 </a:t>
            </a:r>
            <a:r>
              <a:rPr kumimoji="1" lang="ko-KR" altLang="en-US" sz="2000" dirty="0" err="1"/>
              <a:t>리덕션</a:t>
            </a:r>
            <a:r>
              <a:rPr kumimoji="1" lang="en-US" altLang="ko-KR" sz="2000" dirty="0"/>
              <a:t>(REDC)</a:t>
            </a:r>
            <a:r>
              <a:rPr kumimoji="1" lang="ko-KR" altLang="en-US" sz="2000" dirty="0"/>
              <a:t> 수행</a:t>
            </a:r>
            <a:endParaRPr kumimoji="1" lang="en-US" altLang="ko-KR" sz="2000" dirty="0"/>
          </a:p>
          <a:p>
            <a:pPr marL="914400" lvl="1" indent="-457200">
              <a:buAutoNum type="arabicPeriod"/>
            </a:pPr>
            <a:endParaRPr kumimoji="1" lang="en-US" altLang="ko-KR" sz="2000" dirty="0"/>
          </a:p>
          <a:p>
            <a:pPr marL="914400" lvl="1" indent="-457200">
              <a:buAutoNum type="arabicPeriod"/>
            </a:pPr>
            <a:endParaRPr kumimoji="1" lang="en-US" altLang="ko-KR" sz="2000" dirty="0"/>
          </a:p>
          <a:p>
            <a:pPr marL="914400" lvl="1" indent="-457200">
              <a:buAutoNum type="arabicPeriod"/>
            </a:pPr>
            <a:endParaRPr kumimoji="1" lang="en-US" altLang="ko-KR" sz="2000" dirty="0"/>
          </a:p>
          <a:p>
            <a:pPr marL="914400" lvl="1" indent="-457200">
              <a:buAutoNum type="arabicPeriod"/>
            </a:pPr>
            <a:r>
              <a:rPr kumimoji="1" lang="ko-KR" altLang="en-US" sz="2000" dirty="0"/>
              <a:t>결과에 대해 </a:t>
            </a:r>
            <a:r>
              <a:rPr kumimoji="1" lang="en-US" altLang="ko-KR" sz="2000" dirty="0"/>
              <a:t>normal form</a:t>
            </a:r>
            <a:r>
              <a:rPr kumimoji="1" lang="ko-KR" altLang="en-US" sz="2000" dirty="0"/>
              <a:t> 변환</a:t>
            </a:r>
            <a:endParaRPr kumimoji="1" lang="en-US" altLang="ko-KR" sz="2000" dirty="0"/>
          </a:p>
          <a:p>
            <a:pPr marL="914400" lvl="1" indent="-457200">
              <a:buAutoNum type="arabicPeriod"/>
            </a:pPr>
            <a:endParaRPr kumimoji="1" lang="en-US" altLang="ko-KR" sz="2000" dirty="0"/>
          </a:p>
          <a:p>
            <a:pPr marL="914400" lvl="1" indent="-457200">
              <a:buAutoNum type="arabicPeriod"/>
            </a:pPr>
            <a:endParaRPr kumimoji="1"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9ADE0A-CF02-C2E4-F78F-4D5078AE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88" y="2829119"/>
            <a:ext cx="2082800" cy="31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2C6AB4-9059-BA2D-3138-88F248E52B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53"/>
          <a:stretch/>
        </p:blipFill>
        <p:spPr>
          <a:xfrm>
            <a:off x="1438835" y="2788778"/>
            <a:ext cx="2027518" cy="317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2C1B27-F1E4-1C26-69F0-52B82A952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35" y="3802160"/>
            <a:ext cx="1206500" cy="31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29C9AA-3304-24D8-8F26-889FF089F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835" y="5045829"/>
            <a:ext cx="3748741" cy="591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DCF4B4-0113-3DA6-F7E6-51A17631342C}"/>
              </a:ext>
            </a:extLst>
          </p:cNvPr>
          <p:cNvSpPr txBox="1"/>
          <p:nvPr/>
        </p:nvSpPr>
        <p:spPr>
          <a:xfrm>
            <a:off x="5226851" y="517308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=</a:t>
            </a:r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BADF73-0D95-8B84-1FC3-2AF70EC91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455" y="5211696"/>
            <a:ext cx="1590023" cy="2669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DD39A0-15D6-2648-FA36-75A1E28FB9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64040"/>
          <a:stretch/>
        </p:blipFill>
        <p:spPr>
          <a:xfrm>
            <a:off x="1642033" y="4702138"/>
            <a:ext cx="2523797" cy="2329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CA603A-3DF6-35C7-A106-17515A18D9C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0874" r="28713" b="1294"/>
          <a:stretch/>
        </p:blipFill>
        <p:spPr>
          <a:xfrm>
            <a:off x="4698885" y="4696076"/>
            <a:ext cx="1799149" cy="245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647D1-F3E4-A741-A18F-84D9C8F6E4D2}"/>
                  </a:ext>
                </a:extLst>
              </p:cNvPr>
              <p:cNvSpPr txBox="1"/>
              <p:nvPr/>
            </p:nvSpPr>
            <p:spPr>
              <a:xfrm>
                <a:off x="1355542" y="4664706"/>
                <a:ext cx="3754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647D1-F3E4-A741-A18F-84D9C8F6E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542" y="4664706"/>
                <a:ext cx="37542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3A76A1-B8BF-D9DB-217E-97998ED3C481}"/>
                  </a:ext>
                </a:extLst>
              </p:cNvPr>
              <p:cNvSpPr txBox="1"/>
              <p:nvPr/>
            </p:nvSpPr>
            <p:spPr>
              <a:xfrm>
                <a:off x="4412509" y="4664706"/>
                <a:ext cx="3754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i="1" smtClean="0">
                          <a:latin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3A76A1-B8BF-D9DB-217E-97998ED3C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09" y="4664706"/>
                <a:ext cx="37542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B144AFBF-7E1F-55A0-C803-34F7016393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8836" y="6060276"/>
            <a:ext cx="3503706" cy="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3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72F40-DFEC-4E86-A87C-4C36EE5B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Montgomery in Cryptography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F69A840-3D5D-1FAD-DAB4-2F1BBB17C64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400" dirty="0"/>
                  <a:t>암호에서는 </a:t>
                </a:r>
                <a:r>
                  <a:rPr kumimoji="1" lang="ko-KR" altLang="en-US" sz="2400" dirty="0" err="1"/>
                  <a:t>모듈러</a:t>
                </a:r>
                <a:r>
                  <a:rPr kumimoji="1" lang="ko-KR" altLang="en-US" sz="2400" dirty="0"/>
                  <a:t> 연산이 매우 많아 </a:t>
                </a:r>
                <a:r>
                  <a:rPr kumimoji="1" lang="en-US" altLang="ko-KR" sz="2400" dirty="0"/>
                  <a:t>Montgomery multiplication</a:t>
                </a:r>
                <a:r>
                  <a:rPr kumimoji="1" lang="ko-KR" altLang="en-US" sz="2400" dirty="0"/>
                  <a:t>이 많이 사용됨</a:t>
                </a:r>
                <a:endParaRPr kumimoji="1" lang="en-US" altLang="ko-KR" sz="2400" dirty="0"/>
              </a:p>
              <a:p>
                <a:r>
                  <a:rPr kumimoji="1" lang="en-US" altLang="ko-KR" sz="2400" dirty="0"/>
                  <a:t>Montgomery in RSA</a:t>
                </a:r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pPr marL="457200" lvl="1" indent="0">
                  <a:buNone/>
                </a:pPr>
                <a:r>
                  <a:rPr kumimoji="1" lang="en-US" altLang="ko-KR" sz="2000" dirty="0"/>
                  <a:t>-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Montgomery form</a:t>
                </a:r>
                <a:r>
                  <a:rPr kumimoji="1" lang="ko-KR" altLang="en-US" sz="2000" dirty="0"/>
                  <a:t> 변환</a:t>
                </a:r>
                <a:endParaRPr kumimoji="1" lang="en-US" altLang="ko-KR" sz="2000" dirty="0"/>
              </a:p>
              <a:p>
                <a:pPr marL="457200" lvl="1" indent="0">
                  <a:buNone/>
                </a:pPr>
                <a:r>
                  <a:rPr kumimoji="1" lang="en-US" altLang="ko-KR" sz="2000" dirty="0"/>
                  <a:t>-</a:t>
                </a:r>
                <a:r>
                  <a:rPr kumimoji="1" lang="ko-KR" altLang="en-US" sz="2000" dirty="0"/>
                  <a:t> 그 결과 </a:t>
                </a:r>
                <a:r>
                  <a:rPr kumimoji="1" lang="en-US" altLang="ko-KR" sz="2000" dirty="0"/>
                  <a:t>Montgomery form</a:t>
                </a:r>
                <a:r>
                  <a:rPr kumimoji="1" lang="ko-KR" altLang="en-US" sz="2000" dirty="0"/>
                  <a:t>에서의 제곱이 수행됨</a:t>
                </a:r>
                <a:endParaRPr kumimoji="1" lang="en-US" altLang="ko-KR" sz="2000" dirty="0"/>
              </a:p>
              <a:p>
                <a:pPr marL="914400" lvl="1" indent="-457200">
                  <a:buAutoNum type="arabicPeriod"/>
                </a:pPr>
                <a:endParaRPr kumimoji="1" lang="en-US" altLang="ko-KR" sz="2000" dirty="0"/>
              </a:p>
              <a:p>
                <a:pPr marL="457200" lvl="1" indent="0">
                  <a:buNone/>
                </a:pPr>
                <a:r>
                  <a:rPr kumimoji="1" lang="en-US" altLang="ko-KR" sz="2000" dirty="0"/>
                  <a:t>1. </a:t>
                </a:r>
                <a:r>
                  <a:rPr kumimoji="1" lang="ko-KR" altLang="en-US" sz="2000" dirty="0"/>
                  <a:t>초기값 설정 </a:t>
                </a:r>
                <a:r>
                  <a:rPr kumimoji="1" lang="en-US" altLang="ko-KR" sz="2000" dirty="0"/>
                  <a:t>(</a:t>
                </a:r>
                <a:r>
                  <a:rPr kumimoji="1" lang="ko-KR" altLang="en-US" sz="2000" dirty="0"/>
                  <a:t>값을 누적하는 용도</a:t>
                </a:r>
                <a:r>
                  <a:rPr kumimoji="1" lang="en-US" altLang="ko-KR" sz="2000" dirty="0"/>
                  <a:t>)</a:t>
                </a:r>
              </a:p>
              <a:p>
                <a:pPr marL="457200" lvl="1" indent="0">
                  <a:buNone/>
                </a:pPr>
                <a:r>
                  <a:rPr kumimoji="1"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R" sz="2000" dirty="0"/>
                  <a:t>(</a:t>
                </a:r>
                <a:r>
                  <a:rPr kumimoji="1" lang="ko-KR" altLang="en-US" sz="2000" dirty="0"/>
                  <a:t>여기에 값을 쌓음</a:t>
                </a:r>
                <a:r>
                  <a:rPr kumimoji="1" lang="en-US" altLang="ko-KR" sz="2000" dirty="0"/>
                  <a:t>),</a:t>
                </a:r>
                <a:r>
                  <a:rPr kumimoji="1" lang="ko-KR" altLang="en-US" sz="2000" dirty="0"/>
                  <a:t>  </a:t>
                </a:r>
                <a14:m>
                  <m:oMath xmlns:m="http://schemas.openxmlformats.org/officeDocument/2006/math">
                    <m:r>
                      <a:rPr kumimoji="1" lang="ko-KR" alt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000" dirty="0"/>
                  <a:t>mod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000" dirty="0"/>
                  <a:t>(</a:t>
                </a:r>
                <a:r>
                  <a:rPr kumimoji="1" lang="ko-KR" altLang="en-US" sz="2000" dirty="0"/>
                  <a:t>몽고메리 형식에서 값을 쌓을 곳</a:t>
                </a:r>
                <a:r>
                  <a:rPr kumimoji="1" lang="en-US" altLang="ko-KR" sz="2000" dirty="0"/>
                  <a:t>)</a:t>
                </a:r>
              </a:p>
              <a:p>
                <a:pPr marL="457200" lvl="1" indent="0">
                  <a:buNone/>
                </a:pPr>
                <a:r>
                  <a:rPr kumimoji="1" lang="en-US" altLang="ko-KR" sz="2000" dirty="0"/>
                  <a:t>2. Square-and-Multiply </a:t>
                </a:r>
                <a:r>
                  <a:rPr kumimoji="1" lang="ko-KR" altLang="en-US" sz="2000" dirty="0"/>
                  <a:t>알고리즘 수행</a:t>
                </a:r>
                <a:endParaRPr kumimoji="1" lang="en-US" altLang="ko-KR" sz="2000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ko-KR" sz="2000" dirty="0"/>
                  <a:t>(</a:t>
                </a:r>
                <a:r>
                  <a:rPr kumimoji="1" lang="ko-KR" altLang="en-US" sz="2000" dirty="0"/>
                  <a:t>제곱 값</a:t>
                </a:r>
                <a:r>
                  <a:rPr kumimoji="1" lang="en-US" altLang="ko-KR" sz="2000" dirty="0"/>
                  <a:t>)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이진수로 변환하여 한 비트씩 처리</a:t>
                </a:r>
                <a:endParaRPr kumimoji="1" lang="en-US" altLang="ko-KR" sz="2000" dirty="0"/>
              </a:p>
              <a:p>
                <a:pPr lvl="1">
                  <a:buFontTx/>
                  <a:buChar char="-"/>
                </a:pPr>
                <a:r>
                  <a:rPr kumimoji="1" lang="ko-KR" altLang="en-US" sz="2000" dirty="0"/>
                  <a:t>제곱</a:t>
                </a:r>
                <a:r>
                  <a:rPr kumimoji="1" lang="en-US" altLang="ko-KR" sz="2000" dirty="0"/>
                  <a:t>(Square)</a:t>
                </a:r>
                <a:r>
                  <a:rPr kumimoji="1" lang="ko-KR" altLang="en-US" sz="2000" dirty="0"/>
                  <a:t>연산 수행</a:t>
                </a:r>
                <a:r>
                  <a:rPr kumimoji="1" lang="en-US" altLang="ko-KR" sz="2000" dirty="0"/>
                  <a:t> (</a:t>
                </a:r>
                <a:r>
                  <a:rPr kumimoji="1" lang="ko-KR" altLang="en-US" sz="2000" dirty="0"/>
                  <a:t>항상</a:t>
                </a:r>
                <a:r>
                  <a:rPr kumimoji="1" lang="en-US" altLang="ko-KR" sz="2000" dirty="0"/>
                  <a:t>):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𝑀𝑜𝑛𝑡𝑀𝑢𝑙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ko-KR" sz="2000" b="0" dirty="0"/>
              </a:p>
              <a:p>
                <a:pPr lvl="1">
                  <a:buFontTx/>
                  <a:buChar char="-"/>
                </a:pPr>
                <a:r>
                  <a:rPr kumimoji="1" lang="ko-KR" altLang="en-US" sz="2000" dirty="0"/>
                  <a:t>곱셈</a:t>
                </a:r>
                <a:r>
                  <a:rPr kumimoji="1" lang="en-US" altLang="ko-KR" sz="2000" dirty="0"/>
                  <a:t>(Multiply)</a:t>
                </a:r>
                <a:r>
                  <a:rPr kumimoji="1" lang="ko-KR" altLang="en-US" sz="2000" dirty="0"/>
                  <a:t>연산 수행 </a:t>
                </a:r>
                <a:r>
                  <a:rPr kumimoji="1" lang="en-US" altLang="ko-KR" sz="2000" dirty="0"/>
                  <a:t>(</a:t>
                </a:r>
                <a:r>
                  <a:rPr kumimoji="1" lang="ko-KR" altLang="en-US" sz="2000" dirty="0"/>
                  <a:t>비트가 </a:t>
                </a:r>
                <a:r>
                  <a:rPr kumimoji="1" lang="en-US" altLang="ko-KR" sz="2000" dirty="0"/>
                  <a:t>1</a:t>
                </a:r>
                <a:r>
                  <a:rPr kumimoji="1" lang="ko-KR" altLang="en-US" sz="2000" dirty="0"/>
                  <a:t>일 때</a:t>
                </a:r>
                <a:r>
                  <a:rPr kumimoji="1" lang="en-US" altLang="ko-KR" sz="2000" dirty="0"/>
                  <a:t>):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𝑀𝑜𝑛𝑡𝑀𝑢𝑙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R" altLang="en-US" sz="2000" dirty="0"/>
              </a:p>
              <a:p>
                <a:pPr lvl="1">
                  <a:buFontTx/>
                  <a:buChar char="-"/>
                </a:pPr>
                <a:endParaRPr kumimoji="1" lang="ko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F69A840-3D5D-1FAD-DAB4-2F1BBB17C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BE8C1A1-26C4-DA13-E94A-6963B83FA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60" y="2203929"/>
            <a:ext cx="20447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E98954-7C89-5E5A-CC7C-787B70B24016}"/>
                  </a:ext>
                </a:extLst>
              </p:cNvPr>
              <p:cNvSpPr txBox="1"/>
              <p:nvPr/>
            </p:nvSpPr>
            <p:spPr>
              <a:xfrm>
                <a:off x="3617343" y="2203929"/>
                <a:ext cx="750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평문 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메시지</a:t>
                </a:r>
                <a:r>
                  <a:rPr kumimoji="1" lang="en-US" altLang="ko-KR" dirty="0"/>
                  <a:t>),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개인키 </a:t>
                </a:r>
                <a:r>
                  <a:rPr kumimoji="1" lang="en-US" altLang="ko-KR" dirty="0"/>
                  <a:t>(private exponent),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두 소수의 곱</a:t>
                </a:r>
                <a:r>
                  <a:rPr kumimoji="1" lang="en-US" altLang="ko-KR" dirty="0"/>
                  <a:t>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E98954-7C89-5E5A-CC7C-787B70B2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343" y="2203929"/>
                <a:ext cx="7505131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26DB145-B062-DA13-5A64-1BA59179B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184" y="2928129"/>
            <a:ext cx="2387600" cy="266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3E3F7-0FCC-435A-A42B-D00761F38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559" y="3276600"/>
            <a:ext cx="2095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72D56-618C-2258-FCD0-4EE9FC22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Chinese Remainder Theorem (CRT)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301B40C-591A-DDDF-6EDF-2E8779B4B00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ko-KR" altLang="en-US" sz="2400" dirty="0"/>
                  <a:t>모듈러 연산</a:t>
                </a:r>
                <a:r>
                  <a:rPr kumimoji="1" lang="en-US" altLang="ko-KR" sz="2400" dirty="0"/>
                  <a:t>(</a:t>
                </a:r>
                <a:r>
                  <a:rPr kumimoji="1" lang="ko-KR" altLang="en-US" sz="2400" dirty="0"/>
                  <a:t>덧셈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뺄셈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곱셈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거듭제곱</a:t>
                </a:r>
                <a:r>
                  <a:rPr kumimoji="1" lang="en-US" altLang="ko-KR" sz="2400" dirty="0"/>
                  <a:t>)</a:t>
                </a:r>
                <a:r>
                  <a:rPr kumimoji="1" lang="ko-KR" altLang="en-US" sz="2400" dirty="0" err="1"/>
                  <a:t>에</a:t>
                </a:r>
                <a:r>
                  <a:rPr kumimoji="1" lang="ko-KR" altLang="en-US" sz="2400" dirty="0"/>
                  <a:t> 효율적임</a:t>
                </a:r>
                <a:endParaRPr kumimoji="1" lang="en-US" altLang="ko-KR" sz="2400" dirty="0"/>
              </a:p>
              <a:p>
                <a:r>
                  <a:rPr kumimoji="1" lang="ko-KR" altLang="en-US" sz="2400" dirty="0"/>
                  <a:t>병렬처리가 가능함</a:t>
                </a:r>
                <a:endParaRPr kumimoji="1" lang="en-US" altLang="ko-KR" sz="2400" dirty="0"/>
              </a:p>
              <a:p>
                <a:r>
                  <a:rPr kumimoji="1" lang="ko-KR" altLang="en-US" sz="2400" dirty="0"/>
                  <a:t>큰 수를 작은 </a:t>
                </a:r>
                <a:r>
                  <a:rPr kumimoji="1" lang="ko-KR" altLang="en-US" sz="2400" dirty="0" err="1"/>
                  <a:t>모듈러</a:t>
                </a:r>
                <a:r>
                  <a:rPr kumimoji="1" lang="ko-KR" altLang="en-US" sz="2400" dirty="0"/>
                  <a:t> 값으로 분해하고 각 </a:t>
                </a:r>
                <a:r>
                  <a:rPr kumimoji="1" lang="ko-KR" altLang="en-US" sz="2400" dirty="0" err="1"/>
                  <a:t>모듈러</a:t>
                </a:r>
                <a:r>
                  <a:rPr kumimoji="1" lang="ko-KR" altLang="en-US" sz="2400" dirty="0"/>
                  <a:t> 연산 후 다시 합침</a:t>
                </a:r>
                <a:endParaRPr kumimoji="1" lang="en-US" altLang="ko-KR" sz="2400" dirty="0"/>
              </a:p>
              <a:p>
                <a:pPr marL="457200" lvl="1" indent="0">
                  <a:buNone/>
                </a:pPr>
                <a:r>
                  <a:rPr kumimoji="1" lang="en-US" altLang="ko-KR" sz="2000" dirty="0"/>
                  <a:t>Ex)</a:t>
                </a:r>
                <a:r>
                  <a:rPr kumimoji="1" lang="ko-KR" altLang="en-US" sz="2000" dirty="0"/>
                  <a:t>  </a:t>
                </a:r>
                <a:r>
                  <a:rPr kumimoji="1" lang="en-US" altLang="ko-KR" sz="2000" dirty="0"/>
                  <a:t>X</a:t>
                </a:r>
                <a:r>
                  <a:rPr kumimoji="1" lang="ko-KR" altLang="en-US" sz="2000" dirty="0"/>
                  <a:t>가 서로소인 </a:t>
                </a:r>
                <a:r>
                  <a:rPr kumimoji="1" lang="en-US" altLang="ko-KR" sz="2000" dirty="0"/>
                  <a:t>n</a:t>
                </a:r>
                <a:r>
                  <a:rPr kumimoji="1" lang="ko-KR" altLang="en-US" sz="2000" dirty="0"/>
                  <a:t>개</a:t>
                </a:r>
                <a:r>
                  <a:rPr kumimoji="1"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의 </a:t>
                </a:r>
                <a:r>
                  <a:rPr kumimoji="1" lang="ko-KR" altLang="en-US" sz="2000" dirty="0" err="1"/>
                  <a:t>모듈러</a:t>
                </a:r>
                <a:r>
                  <a:rPr kumimoji="1" lang="ko-KR" altLang="en-US" sz="2000" dirty="0"/>
                  <a:t> 값에 대해 각각 다른 나머지를 가질 때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이 값을</a:t>
                </a:r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통해 </a:t>
                </a:r>
                <a:r>
                  <a:rPr kumimoji="1" lang="en-US" altLang="ko-KR" sz="2000" dirty="0"/>
                  <a:t>X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다시 복원할 수 있음 </a:t>
                </a:r>
                <a:r>
                  <a:rPr kumimoji="1" lang="en-US" altLang="ko-KR" sz="2000" dirty="0"/>
                  <a:t>(</a:t>
                </a:r>
                <a:r>
                  <a:rPr kumimoji="1" lang="ko-KR" altLang="en-US" sz="2000" dirty="0"/>
                  <a:t>즉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작은 </a:t>
                </a:r>
                <a:r>
                  <a:rPr kumimoji="1" lang="ko-KR" altLang="en-US" sz="2000" dirty="0" err="1"/>
                  <a:t>모듈러</a:t>
                </a:r>
                <a:r>
                  <a:rPr kumimoji="1" lang="ko-KR" altLang="en-US" sz="2000" dirty="0"/>
                  <a:t> 값들에 대한 나머지 정보로 원래 값을 복원</a:t>
                </a:r>
                <a:r>
                  <a:rPr kumimoji="1" lang="en-US" altLang="ko-KR" sz="2000" dirty="0"/>
                  <a:t>)</a:t>
                </a:r>
              </a:p>
              <a:p>
                <a:pPr marL="914400" lvl="1" indent="-457200">
                  <a:buAutoNum type="arabicPeriod"/>
                </a:pPr>
                <a:endParaRPr kumimoji="1" lang="en-US" altLang="ko-KR" sz="2000" dirty="0"/>
              </a:p>
              <a:p>
                <a:pPr marL="457200" lvl="1" indent="0">
                  <a:buNone/>
                </a:pPr>
                <a:endParaRPr kumimoji="1" lang="en-US" altLang="ko-KR" sz="1000" dirty="0"/>
              </a:p>
              <a:p>
                <a:pPr marL="914400" lvl="1" indent="-457200">
                  <a:buAutoNum type="arabicPeriod"/>
                </a:pPr>
                <a:r>
                  <a:rPr kumimoji="1" lang="ko-KR" altLang="en-US" sz="2000" dirty="0"/>
                  <a:t>전체 </a:t>
                </a:r>
                <a:r>
                  <a:rPr kumimoji="1" lang="ko-KR" altLang="en-US" sz="2000" dirty="0" err="1"/>
                  <a:t>모듈러스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일 때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각 </a:t>
                </a:r>
                <a:r>
                  <a:rPr kumimoji="1" lang="ko-KR" altLang="en-US" sz="2000" dirty="0" err="1"/>
                  <a:t>모듈러에</a:t>
                </a:r>
                <a:r>
                  <a:rPr kumimoji="1" lang="ko-KR" altLang="en-US" sz="2000" dirty="0"/>
                  <a:t> 대해 </a:t>
                </a:r>
                <a:r>
                  <a:rPr kumimoji="1" lang="en-US" altLang="ko-KR" sz="2000" dirty="0"/>
                  <a:t>partial modulus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sz="2000" dirty="0"/>
                  <a:t>을 구할 수 있음</a:t>
                </a:r>
                <a:endParaRPr kumimoji="1" lang="en-US" altLang="ko-KR" sz="2000" dirty="0"/>
              </a:p>
              <a:p>
                <a:pPr marL="914400" lvl="1" indent="-457200">
                  <a:buAutoNum type="arabicPeriod"/>
                </a:pPr>
                <a:endParaRPr kumimoji="1" lang="en-US" altLang="ko-KR" sz="2000" dirty="0"/>
              </a:p>
              <a:p>
                <a:pPr marL="914400" lvl="1" indent="-457200">
                  <a:buAutoNum type="arabicPeriod"/>
                </a:pPr>
                <a:endParaRPr kumimoji="1" lang="en-US" altLang="ko-KR" sz="2000" dirty="0"/>
              </a:p>
              <a:p>
                <a:pPr marL="914400" lvl="1" indent="-457200">
                  <a:buAutoNum type="arabicPeriod"/>
                </a:pPr>
                <a:endParaRPr kumimoji="1" lang="en-US" altLang="ko-KR" sz="1200" dirty="0"/>
              </a:p>
              <a:p>
                <a:pPr marL="914400" lvl="1" indent="-457200">
                  <a:buAutoNum type="arabicPeriod"/>
                </a:pPr>
                <a:r>
                  <a:rPr kumimoji="1" lang="ko-KR" altLang="en-US" sz="2000" dirty="0"/>
                  <a:t>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sz="2000" dirty="0" err="1"/>
                  <a:t>에</a:t>
                </a:r>
                <a:r>
                  <a:rPr kumimoji="1" lang="ko-KR" altLang="en-US" sz="2000" dirty="0"/>
                  <a:t> 대해 </a:t>
                </a:r>
                <a:r>
                  <a:rPr kumimoji="1" lang="ko-KR" altLang="en-US" sz="2000" dirty="0" err="1"/>
                  <a:t>모듈러</a:t>
                </a:r>
                <a:r>
                  <a:rPr kumimoji="1" lang="ko-KR" altLang="en-US" sz="2000" dirty="0"/>
                  <a:t> 역원을 구함</a:t>
                </a:r>
                <a:endParaRPr kumimoji="1" lang="en-US" altLang="ko-KR" sz="2000" dirty="0"/>
              </a:p>
              <a:p>
                <a:pPr marL="914400" lvl="1" indent="-457200">
                  <a:buAutoNum type="arabicPeriod"/>
                </a:pPr>
                <a:endParaRPr kumimoji="1" lang="en-US" altLang="ko-KR" sz="2000" dirty="0"/>
              </a:p>
              <a:p>
                <a:pPr marL="914400" lvl="1" indent="-457200">
                  <a:buAutoNum type="arabicPeriod"/>
                </a:pPr>
                <a:endParaRPr kumimoji="1" lang="en-US" altLang="ko-KR" sz="2000" dirty="0"/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:r>
                  <a:rPr kumimoji="1" lang="ko-KR" altLang="en-US" sz="2000" dirty="0"/>
                  <a:t>다음과 같이 최종</a:t>
                </a:r>
                <a:r>
                  <a:rPr kumimoji="1" lang="en-US" altLang="ko-KR" sz="2000" dirty="0"/>
                  <a:t> X</a:t>
                </a:r>
                <a:r>
                  <a:rPr kumimoji="1" lang="ko-KR" altLang="en-US" sz="2000" dirty="0"/>
                  <a:t>가 </a:t>
                </a:r>
                <a:r>
                  <a:rPr kumimoji="1" lang="ko-KR" altLang="en-US" sz="2000" dirty="0" err="1"/>
                  <a:t>구해짐</a:t>
                </a:r>
                <a:endParaRPr kumimoji="1" lang="en-US" altLang="ko-KR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301B40C-591A-DDDF-6EDF-2E8779B4B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 t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7B6A972-B8F0-B2C0-B6C6-7C13656FBE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3644"/>
          <a:stretch/>
        </p:blipFill>
        <p:spPr>
          <a:xfrm>
            <a:off x="3894235" y="3188594"/>
            <a:ext cx="1785844" cy="3297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2A9D15-A51C-C052-A381-78990EB5E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900" y="4855124"/>
            <a:ext cx="2153512" cy="3697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260B39-61BA-9970-F753-771D4AA8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431" b="37820"/>
          <a:stretch/>
        </p:blipFill>
        <p:spPr>
          <a:xfrm>
            <a:off x="6064907" y="3183689"/>
            <a:ext cx="1785844" cy="3346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5DDDF2-4EE0-8F4B-E972-1295480898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778"/>
          <a:stretch/>
        </p:blipFill>
        <p:spPr>
          <a:xfrm>
            <a:off x="8407684" y="3188594"/>
            <a:ext cx="1785844" cy="3406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D10091-D2DD-CB21-4FFE-3320EF968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157" y="5793787"/>
            <a:ext cx="3156998" cy="7455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C9A5AA-B088-AD79-1F61-0F715D1FC98A}"/>
              </a:ext>
            </a:extLst>
          </p:cNvPr>
          <p:cNvGrpSpPr/>
          <p:nvPr/>
        </p:nvGrpSpPr>
        <p:grpSpPr>
          <a:xfrm>
            <a:off x="3105203" y="3987075"/>
            <a:ext cx="5981594" cy="651000"/>
            <a:chOff x="3617970" y="3963286"/>
            <a:chExt cx="5981594" cy="651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684B5C8-0D91-619D-492F-A38217239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17970" y="3991310"/>
              <a:ext cx="2209800" cy="62297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785BFBB-A4F7-79B3-B97D-4E22C4971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88745" y="3963286"/>
              <a:ext cx="3310819" cy="620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576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97D3B-A6C7-1083-09E6-36EACF41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CRT in Cryptography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6EAB8DE-283A-AA2D-2E42-5406E8EB688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dirty="0"/>
                  <a:t>CRT in RSA</a:t>
                </a:r>
              </a:p>
              <a:p>
                <a:pPr lvl="1">
                  <a:buFontTx/>
                  <a:buChar char="-"/>
                </a:pPr>
                <a:r>
                  <a:rPr kumimoji="1" lang="ko-KR" altLang="en-US" sz="2000" dirty="0"/>
                  <a:t>거듭제곱의 속도를 약 </a:t>
                </a:r>
                <a:r>
                  <a:rPr kumimoji="1" lang="en-US" altLang="ko-KR" sz="2000" dirty="0"/>
                  <a:t>4</a:t>
                </a:r>
                <a:r>
                  <a:rPr kumimoji="1" lang="ko-KR" altLang="en-US" sz="2000" dirty="0"/>
                  <a:t>배 가속화함</a:t>
                </a:r>
                <a:endParaRPr kumimoji="1" lang="en-US" altLang="ko-KR" sz="2000" dirty="0"/>
              </a:p>
              <a:p>
                <a:pPr lvl="1">
                  <a:buFontTx/>
                  <a:buChar char="-"/>
                </a:pPr>
                <a:r>
                  <a:rPr kumimoji="1" lang="en-US" altLang="ko-KR" sz="1800" dirty="0"/>
                  <a:t>RSA </a:t>
                </a:r>
                <a:r>
                  <a:rPr kumimoji="1" lang="ko-KR" altLang="en-US" sz="1800" dirty="0"/>
                  <a:t>복호화 과정에서 다음과 같은 거듭제곱을 수행</a:t>
                </a:r>
                <a:endParaRPr kumimoji="1" lang="en-US" altLang="ko-KR" sz="1800" dirty="0"/>
              </a:p>
              <a:p>
                <a:pPr lvl="1">
                  <a:buFontTx/>
                  <a:buChar char="-"/>
                </a:pPr>
                <a:endParaRPr kumimoji="1" lang="en-US" altLang="ko-KR" sz="1800" i="1" dirty="0">
                  <a:latin typeface="Cambria Math" panose="02040503050406030204" pitchFamily="18" charset="0"/>
                </a:endParaRPr>
              </a:p>
              <a:p>
                <a:pPr lvl="1">
                  <a:buFontTx/>
                  <a:buChar char="-"/>
                </a:pPr>
                <a:endParaRPr kumimoji="1" lang="en-US" altLang="ko-KR" sz="2000" i="1" dirty="0">
                  <a:latin typeface="Cambria Math" panose="02040503050406030204" pitchFamily="18" charset="0"/>
                </a:endParaRP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ko-KR" altLang="en-US" sz="1800" dirty="0" err="1"/>
                  <a:t>를</a:t>
                </a:r>
                <a:r>
                  <a:rPr kumimoji="1" lang="ko-KR" altLang="en-US" sz="1800" dirty="0"/>
                  <a:t> 두개의 작은 </a:t>
                </a:r>
                <a:r>
                  <a:rPr kumimoji="1" lang="ko-KR" altLang="en-US" sz="1800" dirty="0" err="1"/>
                  <a:t>모듈러</a:t>
                </a:r>
                <a:r>
                  <a:rPr kumimoji="1" lang="ko-KR" altLang="en-US" sz="1800" dirty="0"/>
                  <a:t> 연산으로 변환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kumimoji="1" lang="en-US" altLang="ko-KR" sz="1600" dirty="0"/>
              </a:p>
              <a:p>
                <a:pPr lvl="1">
                  <a:buFontTx/>
                  <a:buChar char="-"/>
                </a:pPr>
                <a:endParaRPr kumimoji="1" lang="en-US" altLang="ko-KR" dirty="0"/>
              </a:p>
              <a:p>
                <a:pPr lvl="1">
                  <a:buFontTx/>
                  <a:buChar char="-"/>
                </a:pPr>
                <a:endParaRPr kumimoji="1" lang="en-US" altLang="ko-KR" sz="1600" dirty="0"/>
              </a:p>
              <a:p>
                <a:pPr lvl="1">
                  <a:buFontTx/>
                  <a:buChar char="-"/>
                </a:pPr>
                <a:endParaRPr kumimoji="1" lang="en-US" altLang="ko-KR" sz="1600" dirty="0"/>
              </a:p>
              <a:p>
                <a:pPr lvl="1">
                  <a:buFontTx/>
                  <a:buChar char="-"/>
                </a:pPr>
                <a:r>
                  <a:rPr kumimoji="1" lang="ko-KR" altLang="en-US" sz="1800" dirty="0"/>
                  <a:t>두개의 </a:t>
                </a:r>
                <a:r>
                  <a:rPr kumimoji="1" lang="ko-KR" altLang="en-US" sz="1800" dirty="0" err="1"/>
                  <a:t>모듈러</a:t>
                </a:r>
                <a:r>
                  <a:rPr kumimoji="1" lang="ko-KR" altLang="en-US" sz="1800" dirty="0"/>
                  <a:t> 연산 결과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sz="1800" dirty="0"/>
                  <a:t>을 사용하여 원래 값 복원</a:t>
                </a:r>
                <a:endParaRPr kumimoji="1" lang="en-US" altLang="ko-KR" sz="1800" dirty="0"/>
              </a:p>
              <a:p>
                <a:pPr lvl="1">
                  <a:buFontTx/>
                  <a:buChar char="-"/>
                </a:pPr>
                <a:endParaRPr kumimoji="1" lang="en-US" altLang="ko-KR" sz="200" dirty="0"/>
              </a:p>
              <a:p>
                <a:pPr marL="1257300" lvl="2" indent="-342900">
                  <a:buAutoNum type="arabicPeriod"/>
                </a:pPr>
                <a:r>
                  <a:rPr kumimoji="1" lang="ko-KR" altLang="en-US" sz="1800" dirty="0"/>
                  <a:t>전체 </a:t>
                </a:r>
                <a:r>
                  <a:rPr kumimoji="1" lang="ko-KR" altLang="en-US" sz="1800" dirty="0" err="1"/>
                  <a:t>모듈러스</a:t>
                </a:r>
                <a:r>
                  <a:rPr kumimoji="1" lang="ko-KR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ko-KR" altLang="en-US" sz="1800" dirty="0"/>
                  <a:t>계산</a:t>
                </a:r>
                <a:endParaRPr kumimoji="1" lang="en-US" altLang="ko-KR" sz="1800" dirty="0"/>
              </a:p>
              <a:p>
                <a:pPr marL="1257300" lvl="2" indent="-342900">
                  <a:buAutoNum type="arabicPeriod"/>
                </a:pPr>
                <a:endParaRPr kumimoji="1" lang="en-US" altLang="ko-KR" sz="300" dirty="0"/>
              </a:p>
              <a:p>
                <a:pPr marL="1257300" lvl="2" indent="-342900">
                  <a:buAutoNum type="arabicPeriod"/>
                </a:pPr>
                <a:r>
                  <a:rPr kumimoji="1" lang="ko-KR" altLang="en-US" sz="1800" dirty="0"/>
                  <a:t>각각의 </a:t>
                </a:r>
                <a:r>
                  <a:rPr kumimoji="1" lang="en" altLang="ko-KR" sz="1800" dirty="0"/>
                  <a:t>Partial Modulus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sz="1800" dirty="0"/>
                  <a:t> </a:t>
                </a:r>
                <a:r>
                  <a:rPr kumimoji="1" lang="ko-KR" altLang="en-US" sz="1800" dirty="0"/>
                  <a:t>계산 </a:t>
                </a:r>
                <a:r>
                  <a:rPr kumimoji="1" lang="en-US" altLang="ko-KR" sz="1800" dirty="0"/>
                  <a:t>(</a:t>
                </a:r>
                <a:r>
                  <a:rPr kumimoji="1" lang="ko-KR" altLang="en-US" sz="1800" dirty="0"/>
                  <a:t>즉</a:t>
                </a:r>
                <a:r>
                  <a:rPr kumimoji="1" lang="en-US" altLang="ko-KR" sz="1800" dirty="0"/>
                  <a:t>,</a:t>
                </a:r>
                <a:r>
                  <a:rPr kumimoji="1" lang="ko-KR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ko-KR" sz="18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pPr marL="1257300" lvl="2" indent="-342900">
                  <a:buAutoNum type="arabicPeriod"/>
                </a:pPr>
                <a:endParaRPr kumimoji="1" lang="en-US" altLang="ko-KR" sz="1800" dirty="0"/>
              </a:p>
              <a:p>
                <a:pPr marL="1257300" lvl="2" indent="-342900">
                  <a:buAutoNum type="arabicPeriod"/>
                </a:pPr>
                <a:r>
                  <a:rPr kumimoji="1" lang="ko-KR" altLang="en-US" sz="1800" dirty="0"/>
                  <a:t>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sz="1800" dirty="0"/>
                  <a:t>의 </a:t>
                </a:r>
                <a:r>
                  <a:rPr kumimoji="1" lang="ko-KR" altLang="en-US" sz="1800" dirty="0" err="1"/>
                  <a:t>모듈러</a:t>
                </a:r>
                <a:r>
                  <a:rPr kumimoji="1" lang="ko-KR" altLang="en-US" sz="1800" dirty="0"/>
                  <a:t> 역원 계산</a:t>
                </a:r>
                <a:endParaRPr kumimoji="1" lang="en-US" altLang="ko-KR" sz="1800" dirty="0"/>
              </a:p>
              <a:p>
                <a:pPr marL="1257300" lvl="2" indent="-342900">
                  <a:buAutoNum type="arabicPeriod"/>
                </a:pPr>
                <a:endParaRPr kumimoji="1" lang="en-US" altLang="ko-KR" sz="1800" dirty="0"/>
              </a:p>
              <a:p>
                <a:pPr marL="1257300" lvl="2" indent="-342900">
                  <a:buAutoNum type="arabicPeriod"/>
                </a:pPr>
                <a:r>
                  <a:rPr kumimoji="1" lang="ko-KR" altLang="en-US" sz="1800" dirty="0"/>
                  <a:t>최종적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8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ko-KR" sz="1800" dirty="0"/>
                  <a:t> </a:t>
                </a:r>
                <a:r>
                  <a:rPr kumimoji="1" lang="ko-KR" altLang="en-US" sz="1800" dirty="0"/>
                  <a:t>계산</a:t>
                </a:r>
                <a:endParaRPr kumimoji="1" lang="en-US" altLang="ko-KR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6EAB8DE-283A-AA2D-2E42-5406E8EB6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893" t="-1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8553C3E-51E8-7BF7-F53F-A035C38312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56" t="-5241"/>
          <a:stretch/>
        </p:blipFill>
        <p:spPr>
          <a:xfrm>
            <a:off x="1237133" y="2312472"/>
            <a:ext cx="1400362" cy="320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5E0924-A0B7-A35F-E307-13790A149C1B}"/>
                  </a:ext>
                </a:extLst>
              </p:cNvPr>
              <p:cNvSpPr txBox="1"/>
              <p:nvPr/>
            </p:nvSpPr>
            <p:spPr>
              <a:xfrm>
                <a:off x="3036051" y="2312472"/>
                <a:ext cx="4003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ko-KR" dirty="0"/>
                  <a:t>: </a:t>
                </a:r>
                <a:r>
                  <a:rPr kumimoji="1" lang="ko-KR" altLang="en-US" dirty="0"/>
                  <a:t>암호문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ko-KR" dirty="0"/>
                  <a:t>: RSA</a:t>
                </a:r>
                <a:r>
                  <a:rPr kumimoji="1" lang="ko-KR" altLang="en-US" dirty="0"/>
                  <a:t> 개인키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ko-KR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5E0924-A0B7-A35F-E307-13790A149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051" y="2312472"/>
                <a:ext cx="4003917" cy="369332"/>
              </a:xfrm>
              <a:prstGeom prst="rect">
                <a:avLst/>
              </a:prstGeom>
              <a:blipFill>
                <a:blip r:embed="rId5"/>
                <a:stretch>
                  <a:fillRect l="-1266" t="-3226" r="-316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26966A-B95E-E43A-AD25-8E0F67013116}"/>
                  </a:ext>
                </a:extLst>
              </p:cNvPr>
              <p:cNvSpPr txBox="1"/>
              <p:nvPr/>
            </p:nvSpPr>
            <p:spPr>
              <a:xfrm>
                <a:off x="3509274" y="3479134"/>
                <a:ext cx="439408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ko-KR" dirty="0"/>
                  <a:t> mod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kumimoji="1" lang="en-US" altLang="ko-KR" dirty="0"/>
                      <m:t> </m:t>
                    </m:r>
                    <m:r>
                      <m:rPr>
                        <m:nor/>
                      </m:rPr>
                      <a:rPr kumimoji="1" lang="en-US" altLang="ko-KR" dirty="0"/>
                      <m:t>mod</m:t>
                    </m:r>
                    <m:r>
                      <m:rPr>
                        <m:nor/>
                      </m:rPr>
                      <a:rPr kumimoji="1" lang="en-US" altLang="ko-KR" dirty="0"/>
                      <m:t> 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kumimoji="1" lang="en-US" altLang="ko-KR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kumimoji="1" lang="en-US" altLang="ko-KR" dirty="0"/>
                  <a:t>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26966A-B95E-E43A-AD25-8E0F67013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274" y="3479134"/>
                <a:ext cx="4394088" cy="390748"/>
              </a:xfrm>
              <a:prstGeom prst="rect">
                <a:avLst/>
              </a:prstGeom>
              <a:blipFill>
                <a:blip r:embed="rId6"/>
                <a:stretch>
                  <a:fillRect l="-1153" t="-12903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34971CBB-3D08-312F-4DD7-13F21B1BB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243" y="3247386"/>
            <a:ext cx="2032000" cy="355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89EB0A-00DC-1C44-ABCC-56BC81A394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243" y="3686700"/>
            <a:ext cx="2032000" cy="355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2EDC4D-3F36-5AF8-5656-03E55E14E0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0421" y="4584498"/>
            <a:ext cx="1154672" cy="309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3E73433-8E55-7D50-D0F0-98BA51760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2353" y="4920522"/>
            <a:ext cx="3027683" cy="5844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E3AB24-AA1D-5F6E-5176-A75C07168E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36037" y="5579349"/>
            <a:ext cx="4622800" cy="355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955136-AA1D-B5DB-3477-994B1E8230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19467" y="6217405"/>
            <a:ext cx="5359400" cy="355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075C7C-7B82-1A21-EF39-CD73827F1B14}"/>
              </a:ext>
            </a:extLst>
          </p:cNvPr>
          <p:cNvSpPr txBox="1"/>
          <p:nvPr/>
        </p:nvSpPr>
        <p:spPr>
          <a:xfrm>
            <a:off x="-525929" y="39325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51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BD874-46E4-9DB5-F49B-E0666DCE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Number Theoretic Transform (NTT)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C0BEDA2-F230-2614-985D-1E0A1085750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505919" cy="5603875"/>
              </a:xfrm>
            </p:spPr>
            <p:txBody>
              <a:bodyPr/>
              <a:lstStyle/>
              <a:p>
                <a:r>
                  <a:rPr kumimoji="1" lang="ko-KR" altLang="en-US" sz="2400" dirty="0"/>
                  <a:t>다항식 곱셈을 빠르게 수행</a:t>
                </a:r>
                <a:endParaRPr kumimoji="1" lang="en-US" altLang="ko-KR" sz="2400" dirty="0"/>
              </a:p>
              <a:p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R" sz="2400" b="0" i="0" smtClean="0">
                            <a:latin typeface="Cambria Math" panose="02040503050406030204" pitchFamily="18" charset="0"/>
                          </a:rPr>
                          <m:t>nlog</m:t>
                        </m:r>
                      </m:fName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sz="2400" dirty="0"/>
              </a:p>
              <a:p>
                <a:r>
                  <a:rPr kumimoji="1" lang="ko-KR" altLang="en-US" sz="2400" dirty="0"/>
                  <a:t>다항식을 작은 차수의 다항식으로 분해하여 </a:t>
                </a:r>
                <a:r>
                  <a:rPr kumimoji="1" lang="en" altLang="ko-KR" sz="2400" dirty="0"/>
                  <a:t>Point-Value Representation</a:t>
                </a:r>
                <a:r>
                  <a:rPr kumimoji="1" lang="ko-KR" altLang="en-US" sz="2400" dirty="0"/>
                  <a:t> </a:t>
                </a:r>
                <a:r>
                  <a:rPr kumimoji="1" lang="ko-KR" altLang="en-US" sz="2400" dirty="0" err="1"/>
                  <a:t>으로</a:t>
                </a:r>
                <a:r>
                  <a:rPr kumimoji="1" lang="ko-KR" altLang="en-US" sz="2400" dirty="0"/>
                  <a:t> 표현</a:t>
                </a:r>
                <a:endParaRPr kumimoji="1" lang="en-US" altLang="ko-KR" sz="2400" dirty="0"/>
              </a:p>
              <a:p>
                <a:pPr marL="457200" lvl="1" indent="0">
                  <a:buNone/>
                </a:pPr>
                <a:r>
                  <a:rPr kumimoji="1" lang="en-US" altLang="ko-KR" sz="2000" dirty="0"/>
                  <a:t>Ex.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이 작은 차수의 다항식으로 분해됨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−4)</m:t>
                    </m:r>
                    <m:sSup>
                      <m:s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4)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−2)(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+2)(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−8)(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+8)</m:t>
                    </m:r>
                  </m:oMath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C0BEDA2-F230-2614-985D-1E0A108575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505919" cy="5603875"/>
              </a:xfrm>
              <a:blipFill>
                <a:blip r:embed="rId3"/>
                <a:stretch>
                  <a:fillRect l="-772" t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5BDB1B3-CE32-A600-D6E8-95357FDEF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246" y="3195817"/>
            <a:ext cx="3945508" cy="34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8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23C8F-3BD8-B347-E111-959F5A343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5EDAC-A66F-C60F-DD9F-0E9B59D4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Number Theoretic Transform (NTT)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578DB-61E6-D005-1B5C-AD6150ADBF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05919" cy="5603875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다항식의 계수들이 두 그룹으로 나뉨</a:t>
            </a:r>
            <a:endParaRPr kumimoji="1" lang="en-US" altLang="ko-KR" sz="2400" dirty="0"/>
          </a:p>
          <a:p>
            <a:endParaRPr kumimoji="1"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0A311C-6F56-F371-F42E-9126A7B3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66" y="1999690"/>
            <a:ext cx="3721068" cy="3591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F61359-270C-AF46-A165-377D41CE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53" b="4163"/>
          <a:stretch/>
        </p:blipFill>
        <p:spPr>
          <a:xfrm>
            <a:off x="775821" y="1609538"/>
            <a:ext cx="2048299" cy="27994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E647E1-FD92-993B-2930-8E37C7F9370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4120" y="1749508"/>
            <a:ext cx="36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B6655985-6BB9-3821-CAC4-5567F943F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322" y="1571708"/>
            <a:ext cx="2527300" cy="3556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4CD7B60-4067-F033-3F51-FA84DB86E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166" y="1600958"/>
            <a:ext cx="2501900" cy="3302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C8200A-0B52-8D2E-B451-405B9F46E644}"/>
              </a:ext>
            </a:extLst>
          </p:cNvPr>
          <p:cNvGrpSpPr/>
          <p:nvPr/>
        </p:nvGrpSpPr>
        <p:grpSpPr>
          <a:xfrm>
            <a:off x="3397322" y="5829960"/>
            <a:ext cx="5404569" cy="855338"/>
            <a:chOff x="2940050" y="5705475"/>
            <a:chExt cx="5404569" cy="85533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1BC5303-1015-E2E8-EA0B-A646DACF8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40050" y="5705475"/>
              <a:ext cx="5404569" cy="391478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2687821-E75F-7116-034E-B5F8E1264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40050" y="6169335"/>
              <a:ext cx="5404569" cy="391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330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1403B-0056-D737-3DC6-C03FF909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Number Theoretic Transform (NTT)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61E0D-566F-423F-BFD6-C6A5675D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34" y="1346079"/>
            <a:ext cx="4546600" cy="876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2911A8-CB7B-6DCC-F76D-87A96873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934" y="2755058"/>
            <a:ext cx="2387600" cy="8763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44FAA1C-0266-7B92-0C65-BF40FF07759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13734" y="2222379"/>
            <a:ext cx="0" cy="53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7503D5-180B-E38C-616F-92B927959012}"/>
              </a:ext>
            </a:extLst>
          </p:cNvPr>
          <p:cNvSpPr txBox="1"/>
          <p:nvPr/>
        </p:nvSpPr>
        <p:spPr>
          <a:xfrm>
            <a:off x="6032141" y="230405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NTT</a:t>
            </a:r>
            <a:endParaRPr kumimoji="1"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4D93961-5054-9CA6-2D5E-51DC871DC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594" y="3780558"/>
            <a:ext cx="2073782" cy="42596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FAF2EE-5561-964C-1B12-C3D2B38A0B94}"/>
              </a:ext>
            </a:extLst>
          </p:cNvPr>
          <p:cNvCxnSpPr/>
          <p:nvPr/>
        </p:nvCxnSpPr>
        <p:spPr>
          <a:xfrm>
            <a:off x="5822360" y="3656397"/>
            <a:ext cx="0" cy="53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245B13-83AC-B705-C256-6D11B9EB41C0}"/>
                  </a:ext>
                </a:extLst>
              </p:cNvPr>
              <p:cNvSpPr txBox="1"/>
              <p:nvPr/>
            </p:nvSpPr>
            <p:spPr>
              <a:xfrm>
                <a:off x="4775052" y="4299091"/>
                <a:ext cx="207736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255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245B13-83AC-B705-C256-6D11B9EB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052" y="4299091"/>
                <a:ext cx="2077364" cy="312650"/>
              </a:xfrm>
              <a:prstGeom prst="rect">
                <a:avLst/>
              </a:prstGeom>
              <a:blipFill>
                <a:blip r:embed="rId5"/>
                <a:stretch>
                  <a:fillRect l="-1818" t="-7692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BDB2F9B-2EA1-BEBC-9E76-9FB08783EB1A}"/>
              </a:ext>
            </a:extLst>
          </p:cNvPr>
          <p:cNvSpPr txBox="1"/>
          <p:nvPr/>
        </p:nvSpPr>
        <p:spPr>
          <a:xfrm>
            <a:off x="6132371" y="378055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Pointwise Multiplication</a:t>
            </a:r>
            <a:endParaRPr kumimoji="1"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45405BD-E3F9-4195-1914-8482752B3FE1}"/>
              </a:ext>
            </a:extLst>
          </p:cNvPr>
          <p:cNvCxnSpPr/>
          <p:nvPr/>
        </p:nvCxnSpPr>
        <p:spPr>
          <a:xfrm>
            <a:off x="5813734" y="4740450"/>
            <a:ext cx="0" cy="53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91781D-0D4D-E8A2-FD53-037267740ECE}"/>
              </a:ext>
            </a:extLst>
          </p:cNvPr>
          <p:cNvSpPr txBox="1"/>
          <p:nvPr/>
        </p:nvSpPr>
        <p:spPr>
          <a:xfrm>
            <a:off x="6032140" y="479404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Inverse NTT</a:t>
            </a:r>
            <a:endParaRPr kumimoji="1" lang="ko-KR" altLang="en-US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B75A61D-28E1-CC92-440E-F33456E4B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914" y="4793875"/>
            <a:ext cx="1970655" cy="36949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DE88A42-908D-DCD3-7F18-492D3AC7C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2310" y="5455429"/>
            <a:ext cx="3340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31517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12050</TotalTime>
  <Words>687</Words>
  <Application>Microsoft Macintosh PowerPoint</Application>
  <PresentationFormat>와이드스크린</PresentationFormat>
  <Paragraphs>134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제목 테마</vt:lpstr>
      <vt:lpstr>Multiplication 비교  https://youtu.be/yxvtwG-R_Qs</vt:lpstr>
      <vt:lpstr>Karatsuba Multiplication</vt:lpstr>
      <vt:lpstr>Montgomery Multiplication</vt:lpstr>
      <vt:lpstr>Montgomery in Cryptography</vt:lpstr>
      <vt:lpstr>Chinese Remainder Theorem (CRT)</vt:lpstr>
      <vt:lpstr>CRT in Cryptography</vt:lpstr>
      <vt:lpstr>Number Theoretic Transform (NTT)</vt:lpstr>
      <vt:lpstr>Number Theoretic Transform (NTT)</vt:lpstr>
      <vt:lpstr>Number Theoretic Transform (NTT)</vt:lpstr>
      <vt:lpstr>NTT in Cryptography</vt:lpstr>
      <vt:lpstr>곱셈 비교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408</cp:revision>
  <dcterms:created xsi:type="dcterms:W3CDTF">2019-03-05T04:29:07Z</dcterms:created>
  <dcterms:modified xsi:type="dcterms:W3CDTF">2025-03-23T13:28:54Z</dcterms:modified>
</cp:coreProperties>
</file>