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8"/>
  </p:notesMasterIdLst>
  <p:sldIdLst>
    <p:sldId id="257" r:id="rId3"/>
    <p:sldId id="258" r:id="rId4"/>
    <p:sldId id="260" r:id="rId5"/>
    <p:sldId id="267" r:id="rId6"/>
    <p:sldId id="265" r:id="rId7"/>
    <p:sldId id="269" r:id="rId8"/>
    <p:sldId id="262" r:id="rId9"/>
    <p:sldId id="274" r:id="rId10"/>
    <p:sldId id="264" r:id="rId11"/>
    <p:sldId id="270" r:id="rId12"/>
    <p:sldId id="268" r:id="rId13"/>
    <p:sldId id="271" r:id="rId14"/>
    <p:sldId id="272" r:id="rId15"/>
    <p:sldId id="261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D2BC4-8407-444C-80E6-4D6CA067F37A}" v="11238" dt="2025-03-23T12:57:11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7"/>
    <p:restoredTop sz="94628"/>
  </p:normalViewPr>
  <p:slideViewPr>
    <p:cSldViewPr snapToGrid="0" snapToObjects="1">
      <p:cViewPr>
        <p:scale>
          <a:sx n="172" d="100"/>
          <a:sy n="172" d="100"/>
        </p:scale>
        <p:origin x="16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E9560-B5AD-7945-BE00-3B514D78E4D5}" type="datetimeFigureOut">
              <a:rPr kumimoji="1" lang="ko-KR" altLang="en-US" smtClean="0"/>
              <a:t>2025. 3. 23.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16B6E-F035-AE4C-8907-938120C908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68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16B6E-F035-AE4C-8907-938120C9084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96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DCB13-4B4E-3A72-0614-543945263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367AF9-595A-0918-03E1-EE14EE5AD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6ED5E6-31DC-EE6A-8CFB-DF7F572C0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D7E97-721A-435B-8B9F-B7D5B50D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16B6E-F035-AE4C-8907-938120C9084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27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3/23/25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IkflTur5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코드 기반 전자서명 </a:t>
            </a:r>
            <a:r>
              <a:rPr kumimoji="1" lang="en-US" altLang="en-US" dirty="0"/>
              <a:t>CROSS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https://youtu.be/6IkflTur5Rk</a:t>
            </a:r>
            <a:r>
              <a:rPr kumimoji="1" lang="ko-KR" altLang="en-US" dirty="0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D154D-26B8-DFD1-DA11-F16A73FA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A24B-F186-A41B-F4A3-FD677C6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r>
              <a:rPr kumimoji="1" lang="en-US" altLang="ko-KR" dirty="0"/>
              <a:t>-ID</a:t>
            </a:r>
            <a:endParaRPr kumimoji="1" lang="ko-Kore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BDAD6D6-5120-8DB9-6F6D-838F61648E54}"/>
              </a:ext>
            </a:extLst>
          </p:cNvPr>
          <p:cNvSpPr txBox="1">
            <a:spLocks/>
          </p:cNvSpPr>
          <p:nvPr/>
        </p:nvSpPr>
        <p:spPr>
          <a:xfrm>
            <a:off x="76423" y="3690567"/>
            <a:ext cx="5690196" cy="217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sz="1400" dirty="0">
              <a:solidFill>
                <a:srgbClr val="7030A0"/>
              </a:solidFill>
            </a:endParaRPr>
          </a:p>
          <a:p>
            <a:endParaRPr kumimoji="1" lang="ko-Kore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11">
                <a:extLst>
                  <a:ext uri="{FF2B5EF4-FFF2-40B4-BE49-F238E27FC236}">
                    <a16:creationId xmlns:a16="http://schemas.microsoft.com/office/drawing/2014/main" id="{A65F6432-CCCF-9B76-7865-44869A1FB62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6423" y="803184"/>
                <a:ext cx="11703657" cy="28873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ko-KR" sz="1600" dirty="0"/>
              </a:p>
              <a:p>
                <a:r>
                  <a:rPr kumimoji="1" lang="en-US" altLang="ko-KR" sz="2000" dirty="0"/>
                  <a:t>5-pass</a:t>
                </a:r>
                <a:r>
                  <a:rPr kumimoji="1" lang="ko-KR" altLang="en-US" sz="2000" dirty="0"/>
                  <a:t> 구조를 실제 서비스에서 사용하는 것은 비효율적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1600" dirty="0"/>
                  <a:t>매번 검증자가 질의를 </a:t>
                </a:r>
                <a:r>
                  <a:rPr kumimoji="1" lang="ko-KR" altLang="en-US" sz="1600" dirty="0" err="1"/>
                  <a:t>만들어야하는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“</a:t>
                </a:r>
                <a:r>
                  <a:rPr kumimoji="1" lang="ko-KR" altLang="en-US" sz="1600" dirty="0"/>
                  <a:t>대화형</a:t>
                </a:r>
                <a:r>
                  <a:rPr kumimoji="1" lang="en-US" altLang="ko-KR" sz="1600" dirty="0"/>
                  <a:t>”</a:t>
                </a:r>
                <a:r>
                  <a:rPr kumimoji="1" lang="ko-KR" altLang="en-US" sz="1600" dirty="0"/>
                  <a:t>이기 때문</a:t>
                </a:r>
                <a:endParaRPr kumimoji="1" lang="en-US" altLang="ko-KR" sz="1600" dirty="0"/>
              </a:p>
              <a:p>
                <a:r>
                  <a:rPr kumimoji="1" lang="ko-KR" altLang="en-US" sz="2000" dirty="0"/>
                  <a:t>따라서</a:t>
                </a:r>
                <a:r>
                  <a:rPr kumimoji="1" lang="en-US" altLang="ko-KR" sz="2000" dirty="0"/>
                  <a:t>, </a:t>
                </a:r>
                <a:r>
                  <a:rPr kumimoji="1" lang="en-US" altLang="ko-KR" sz="2000" b="1" dirty="0"/>
                  <a:t>Fiat-Shamir</a:t>
                </a:r>
                <a:r>
                  <a:rPr kumimoji="1" lang="ko-KR" altLang="en-US" sz="2000" dirty="0"/>
                  <a:t> 사용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1600" dirty="0"/>
                  <a:t>해시 함수를 이용해 챌린지를 스스로 생성하도록 바꾸는 것</a:t>
                </a:r>
                <a:endParaRPr kumimoji="1" lang="en-US" altLang="ko-KR" sz="1600" dirty="0"/>
              </a:p>
              <a:p>
                <a:pPr lvl="1"/>
                <a:r>
                  <a:rPr kumimoji="1" lang="ko-KR" altLang="en-US" sz="1600" dirty="0"/>
                  <a:t>프로토콜을 </a:t>
                </a:r>
                <a:r>
                  <a:rPr kumimoji="1" lang="ko-KR" altLang="en-US" sz="1600" b="1" dirty="0"/>
                  <a:t>비대화형</a:t>
                </a:r>
                <a:r>
                  <a:rPr kumimoji="1" lang="en-US" altLang="ko-KR" sz="1600" b="1" dirty="0"/>
                  <a:t>(non-interactive) </a:t>
                </a:r>
                <a:r>
                  <a:rPr kumimoji="1" lang="ko-KR" altLang="en-US" sz="1600" dirty="0"/>
                  <a:t>증명으로 만들 수 있고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/>
                  <a:t>이를 </a:t>
                </a:r>
                <a:r>
                  <a:rPr kumimoji="1" lang="ko-KR" altLang="en-US" sz="1600" b="1" dirty="0"/>
                  <a:t>전자서명 알고리즘</a:t>
                </a:r>
                <a:r>
                  <a:rPr kumimoji="1" lang="ko-KR" altLang="en-US" sz="1600" dirty="0"/>
                  <a:t>으로 확장 가능함</a:t>
                </a:r>
                <a:r>
                  <a:rPr kumimoji="1" lang="en-US" altLang="ko-KR" sz="1600" dirty="0"/>
                  <a:t>.</a:t>
                </a:r>
              </a:p>
              <a:p>
                <a:r>
                  <a:rPr kumimoji="1" lang="en-US" altLang="ko-KR" sz="1800" b="1" dirty="0"/>
                  <a:t>T</a:t>
                </a:r>
                <a:r>
                  <a:rPr kumimoji="1" lang="ko-KR" altLang="en-US" sz="1800" b="1" dirty="0"/>
                  <a:t>번 반복 병렬 실행 </a:t>
                </a:r>
                <a:r>
                  <a:rPr kumimoji="1" lang="en-US" altLang="ko-KR" sz="1800" b="1" dirty="0"/>
                  <a:t>+</a:t>
                </a:r>
                <a:r>
                  <a:rPr kumimoji="1" lang="ko-KR" altLang="en-US" sz="1800" b="1" dirty="0"/>
                  <a:t> </a:t>
                </a:r>
                <a:r>
                  <a:rPr kumimoji="1" lang="en-US" altLang="ko-KR" sz="1800" b="1" dirty="0"/>
                  <a:t>Fiat-Shamir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ko-KR" sz="1800" b="1" dirty="0"/>
                  <a:t> </a:t>
                </a:r>
                <a:r>
                  <a:rPr kumimoji="1" lang="ko-KR" altLang="en-US" sz="1800" b="1" dirty="0"/>
                  <a:t>서명 </a:t>
                </a:r>
                <a:r>
                  <a:rPr kumimoji="1" lang="en-US" altLang="ko-KR" sz="1800" b="1" dirty="0"/>
                  <a:t>(</a:t>
                </a:r>
                <a:r>
                  <a:rPr kumimoji="1" lang="ko-KR" altLang="en-US" sz="1800" b="1" dirty="0"/>
                  <a:t>한꺼번에 </a:t>
                </a:r>
                <a:r>
                  <a:rPr kumimoji="1" lang="en-US" altLang="ko-KR" sz="1800" b="1" dirty="0"/>
                  <a:t>t</a:t>
                </a:r>
                <a:r>
                  <a:rPr kumimoji="1" lang="ko-KR" altLang="en-US" sz="1800" b="1" dirty="0"/>
                  <a:t>라운드</a:t>
                </a:r>
                <a:r>
                  <a:rPr kumimoji="1" lang="en-US" altLang="ko-KR" sz="1800" b="1" dirty="0"/>
                  <a:t>)</a:t>
                </a:r>
              </a:p>
            </p:txBody>
          </p:sp>
        </mc:Choice>
        <mc:Fallback xmlns="">
          <p:sp>
            <p:nvSpPr>
              <p:cNvPr id="12" name="텍스트 개체 틀 11">
                <a:extLst>
                  <a:ext uri="{FF2B5EF4-FFF2-40B4-BE49-F238E27FC236}">
                    <a16:creationId xmlns:a16="http://schemas.microsoft.com/office/drawing/2014/main" id="{A65F6432-CCCF-9B76-7865-44869A1FB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6423" y="803184"/>
                <a:ext cx="11703657" cy="2887383"/>
              </a:xfrm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7261C-6B42-A6A7-BED9-F831B00ADFC0}"/>
              </a:ext>
            </a:extLst>
          </p:cNvPr>
          <p:cNvSpPr txBox="1">
            <a:spLocks/>
          </p:cNvSpPr>
          <p:nvPr/>
        </p:nvSpPr>
        <p:spPr>
          <a:xfrm>
            <a:off x="205960" y="3521815"/>
            <a:ext cx="11780080" cy="2959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2000" b="1" dirty="0"/>
              <a:t>&lt;</a:t>
            </a:r>
            <a:r>
              <a:rPr kumimoji="1" lang="ko-KR" altLang="en-US" sz="2000" b="1" dirty="0"/>
              <a:t>전자서명 알고리즘으로 확장 가능한 이유</a:t>
            </a:r>
            <a:r>
              <a:rPr kumimoji="1" lang="en-US" altLang="ko-KR" sz="2000" b="1" dirty="0"/>
              <a:t>?&gt;</a:t>
            </a:r>
          </a:p>
          <a:p>
            <a:r>
              <a:rPr kumimoji="1" lang="ko-KR" altLang="en-US" sz="1800" dirty="0"/>
              <a:t>대화형 증명은 검증자가 보낸 챌린지가 필요했음</a:t>
            </a:r>
            <a:endParaRPr kumimoji="1" lang="en-US" altLang="ko-KR" sz="1800" dirty="0"/>
          </a:p>
          <a:p>
            <a:r>
              <a:rPr kumimoji="1" lang="en-US" altLang="ko-KR" sz="1800" b="1" dirty="0"/>
              <a:t>Fiat-Shamir</a:t>
            </a:r>
            <a:r>
              <a:rPr kumimoji="1" lang="ko-KR" altLang="en-US" sz="1800" b="1" dirty="0"/>
              <a:t> 방식은 해시로 만든 챌린지가 되기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때문에 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메시지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+</a:t>
            </a:r>
            <a:r>
              <a:rPr kumimoji="1" lang="ko-KR" altLang="en-US" sz="1800" b="1" dirty="0" err="1">
                <a:solidFill>
                  <a:srgbClr val="FF0000"/>
                </a:solidFill>
              </a:rPr>
              <a:t>커밋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+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챌린지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+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응답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”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을 하나의 패키지</a:t>
            </a:r>
            <a:r>
              <a:rPr kumimoji="1" lang="ko-KR" altLang="en-US" sz="1800" b="1" dirty="0"/>
              <a:t>로 만들 수 있음</a:t>
            </a:r>
            <a:endParaRPr kumimoji="1" lang="en-US" altLang="ko-KR" sz="1800" b="1" dirty="0"/>
          </a:p>
          <a:p>
            <a:pPr lvl="1"/>
            <a:r>
              <a:rPr kumimoji="1" lang="en-US" altLang="ko-KR" sz="1800" dirty="0"/>
              <a:t>Fiat-Shamir</a:t>
            </a:r>
            <a:r>
              <a:rPr kumimoji="1" lang="ko-KR" altLang="en-US" sz="1800" dirty="0"/>
              <a:t> 방식은 검증자에게 랜덤 챌린지를 받는 단계를 해시 함수로 챌린지를 내부에서 생성하는 것으로 바꿔서 대화 과정을 제거함</a:t>
            </a:r>
            <a:endParaRPr kumimoji="1" lang="en-US" altLang="ko-KR" sz="1800" dirty="0"/>
          </a:p>
          <a:p>
            <a:r>
              <a:rPr kumimoji="1" lang="ko-KR" altLang="en-US" sz="1800" b="1" dirty="0">
                <a:solidFill>
                  <a:srgbClr val="FF0000"/>
                </a:solidFill>
              </a:rPr>
              <a:t>최종 </a:t>
            </a:r>
            <a:r>
              <a:rPr kumimoji="1" lang="ko-KR" altLang="en-US" sz="1800" b="1" dirty="0" err="1">
                <a:solidFill>
                  <a:srgbClr val="FF0000"/>
                </a:solidFill>
              </a:rPr>
              <a:t>커밋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-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챌린지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-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응답을 하나의 서명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800" b="1" dirty="0" err="1">
                <a:solidFill>
                  <a:srgbClr val="FF0000"/>
                </a:solidFill>
              </a:rPr>
              <a:t>트랜스크립트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1800" b="1" dirty="0" err="1">
                <a:solidFill>
                  <a:srgbClr val="FF0000"/>
                </a:solidFill>
              </a:rPr>
              <a:t>으로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 묶어 공개하면 </a:t>
            </a:r>
            <a:r>
              <a:rPr kumimoji="1" lang="ko-KR" altLang="en-US" sz="1800" b="1" dirty="0"/>
              <a:t>검증자는</a:t>
            </a:r>
            <a:r>
              <a:rPr kumimoji="1" lang="ko-KR" altLang="en-US" sz="1800" dirty="0"/>
              <a:t> 메시지와 </a:t>
            </a:r>
            <a:br>
              <a:rPr kumimoji="1" lang="en-US" altLang="ko-KR" sz="1800" dirty="0"/>
            </a:br>
            <a:r>
              <a:rPr kumimoji="1" lang="ko-KR" altLang="en-US" sz="1800" dirty="0"/>
              <a:t>공개된 </a:t>
            </a:r>
            <a:r>
              <a:rPr kumimoji="1" lang="ko-KR" altLang="en-US" sz="1800" dirty="0" err="1"/>
              <a:t>트랜스크립트를</a:t>
            </a:r>
            <a:r>
              <a:rPr kumimoji="1" lang="ko-KR" altLang="en-US" sz="1800" dirty="0"/>
              <a:t> 활용해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똑같이 챌린지를 재생성해볼 수 있음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1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C9EF-3C36-8EB9-0F2D-D75F8F4F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1C17-7935-8D11-2996-EA8659AB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r>
              <a:rPr kumimoji="1" lang="ko-KR" altLang="en-US" dirty="0"/>
              <a:t> 키 생성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EC48299-762D-D315-4C22-9141356D2A8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4287217" cy="534491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en-US" sz="1400" dirty="0" err="1"/>
                  <a:t>Seed_sk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임의로 뽑음</a:t>
                </a:r>
                <a:endParaRPr kumimoji="1" lang="en-US" altLang="ko-KR" sz="1400" dirty="0"/>
              </a:p>
              <a:p>
                <a:r>
                  <a:rPr kumimoji="1" lang="ko-KR" altLang="en-US" sz="1400" dirty="0"/>
                  <a:t>이 </a:t>
                </a:r>
                <a:r>
                  <a:rPr kumimoji="1" lang="ko-KR" altLang="en-US" sz="1400" dirty="0" err="1"/>
                  <a:t>시드로부터</a:t>
                </a:r>
                <a:r>
                  <a:rPr kumimoji="1" lang="ko-KR" altLang="en-US" sz="1400" dirty="0"/>
                  <a:t> 난수 생성기를 돌려서</a:t>
                </a:r>
                <a:endParaRPr kumimoji="1" lang="en-US" altLang="ko-KR" sz="1400" dirty="0"/>
              </a:p>
              <a:p>
                <a:pPr marL="0" indent="0">
                  <a:buNone/>
                </a:pPr>
                <a:r>
                  <a:rPr kumimoji="1" lang="ko-KR" altLang="en-US" sz="1400" dirty="0"/>
                  <a:t>    패리티 체크 행렬 </a:t>
                </a:r>
                <a:r>
                  <a:rPr kumimoji="1" lang="en-US" altLang="en-US" sz="1400" dirty="0"/>
                  <a:t>H</a:t>
                </a:r>
                <a:r>
                  <a:rPr kumimoji="1" lang="ko-KR" altLang="en-US" sz="1400" dirty="0"/>
                  <a:t>와 비밀 벡터 </a:t>
                </a:r>
                <a:r>
                  <a:rPr kumimoji="1" lang="en-US" altLang="ko-KR" sz="1400" dirty="0"/>
                  <a:t>e </a:t>
                </a:r>
                <a:r>
                  <a:rPr kumimoji="1" lang="ko-KR" altLang="en-US" sz="1400" dirty="0"/>
                  <a:t>등을 </a:t>
                </a:r>
                <a:r>
                  <a:rPr kumimoji="1" lang="ko-KR" altLang="en-US" sz="1400" dirty="0" err="1"/>
                  <a:t>만듬</a:t>
                </a:r>
                <a:r>
                  <a:rPr kumimoji="1" lang="en-US" altLang="en-US" sz="1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kumimoji="1" lang="ko-KR" altLang="en-US" sz="1400" dirty="0"/>
                  <a:t> 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계산해서 신드롬 </a:t>
                </a:r>
                <a:r>
                  <a:rPr kumimoji="1" lang="en-US" altLang="ko-KR" sz="1400" dirty="0"/>
                  <a:t>s</a:t>
                </a:r>
                <a:r>
                  <a:rPr kumimoji="1" lang="ko-KR" altLang="en-US" sz="1400" dirty="0"/>
                  <a:t> 구함</a:t>
                </a:r>
                <a:endParaRPr kumimoji="1" lang="en-US" altLang="ko-KR" sz="1400" dirty="0"/>
              </a:p>
              <a:p>
                <a:r>
                  <a:rPr kumimoji="1" lang="ko-KR" altLang="en-US" sz="1400" dirty="0"/>
                  <a:t>공개키 </a:t>
                </a:r>
                <a:r>
                  <a:rPr kumimoji="1" lang="en-US" altLang="ko-KR" sz="1400" dirty="0"/>
                  <a:t>=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(</a:t>
                </a:r>
                <a:r>
                  <a:rPr kumimoji="1" lang="en-US" altLang="ko-KR" sz="1400" dirty="0" err="1"/>
                  <a:t>Seed_pk</a:t>
                </a:r>
                <a:r>
                  <a:rPr kumimoji="1" lang="en-US" altLang="ko-KR" sz="1400" dirty="0"/>
                  <a:t>, s)</a:t>
                </a:r>
                <a:r>
                  <a:rPr kumimoji="1" lang="ko-KR" altLang="en-US" sz="1400" dirty="0"/>
                  <a:t> 형태</a:t>
                </a:r>
                <a:endParaRPr kumimoji="1" lang="en-US" altLang="ko-KR" sz="1400" dirty="0"/>
              </a:p>
              <a:p>
                <a:r>
                  <a:rPr kumimoji="1" lang="ko-KR" altLang="en-US" sz="1400" dirty="0"/>
                  <a:t>비밀키 </a:t>
                </a:r>
                <a:r>
                  <a:rPr kumimoji="1" lang="en-US" altLang="ko-KR" sz="1400" dirty="0"/>
                  <a:t>=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 err="1"/>
                  <a:t>Seed_sk</a:t>
                </a:r>
                <a:endParaRPr kumimoji="1" lang="ko-Kore-KR" altLang="en-US" sz="140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EC48299-762D-D315-4C22-9141356D2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4287217" cy="5344919"/>
              </a:xfrm>
              <a:blipFill>
                <a:blip r:embed="rId2"/>
                <a:stretch>
                  <a:fillRect l="-142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B9F0572-841A-2E56-900F-6F3CB108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96" y="1036818"/>
            <a:ext cx="7187984" cy="56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3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5FE5B-9042-5691-518C-0FF5E8196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1CECD-4E50-DBB3-FCAA-41DF213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r>
              <a:rPr kumimoji="1" lang="ko-KR" altLang="en-US" dirty="0"/>
              <a:t> 서명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A9C64-8E60-15C9-52F6-FA7DD77DE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952466" cy="5057775"/>
          </a:xfrm>
        </p:spPr>
        <p:txBody>
          <a:bodyPr>
            <a:normAutofit/>
          </a:bodyPr>
          <a:lstStyle/>
          <a:p>
            <a:r>
              <a:rPr kumimoji="1" lang="ko-Kore-KR" altLang="en-US" sz="1400">
                <a:solidFill>
                  <a:srgbClr val="7030A0"/>
                </a:solidFill>
              </a:rPr>
              <a:t>서명하고자 하는 메시지와 함께 여러 라운드(</a:t>
            </a:r>
            <a:r>
              <a:rPr kumimoji="1" lang="en" altLang="en-US" sz="1400" b="1" dirty="0">
                <a:solidFill>
                  <a:srgbClr val="7030A0"/>
                </a:solidFill>
              </a:rPr>
              <a:t>t</a:t>
            </a:r>
            <a:r>
              <a:rPr kumimoji="1" lang="ko-Kore-KR" altLang="en-US" sz="1400" b="1">
                <a:solidFill>
                  <a:srgbClr val="7030A0"/>
                </a:solidFill>
              </a:rPr>
              <a:t>회</a:t>
            </a:r>
            <a:r>
              <a:rPr kumimoji="1" lang="ko-Kore-KR" altLang="en-US" sz="1400">
                <a:solidFill>
                  <a:srgbClr val="7030A0"/>
                </a:solidFill>
              </a:rPr>
              <a:t>) 영지식 증명 구조를 한 번에 구성.</a:t>
            </a:r>
          </a:p>
          <a:p>
            <a:r>
              <a:rPr kumimoji="1" lang="ko-Kore-KR" altLang="en-US" sz="1400"/>
              <a:t>각 라운드마다 임의 벡터(</a:t>
            </a:r>
            <a:r>
              <a:rPr kumimoji="1" lang="en" altLang="en-US" sz="1400" dirty="0"/>
              <a:t>u′, e′)</a:t>
            </a:r>
            <a:r>
              <a:rPr kumimoji="1" lang="ko-Kore-KR" altLang="en-US" sz="1400"/>
              <a:t>를 뽑아서 </a:t>
            </a:r>
            <a:r>
              <a:rPr kumimoji="1" lang="en" altLang="en-US" sz="1400" dirty="0"/>
              <a:t>commit</a:t>
            </a:r>
            <a:r>
              <a:rPr kumimoji="1" lang="ko-Kore-KR" altLang="en-US" sz="1400"/>
              <a:t>을 만들고,</a:t>
            </a:r>
            <a:br>
              <a:rPr kumimoji="1" lang="en-US" altLang="en-US" sz="1400" dirty="0"/>
            </a:br>
            <a:r>
              <a:rPr kumimoji="1" lang="ko-Kore-KR" altLang="en-US" sz="1400"/>
              <a:t>해시로부터 </a:t>
            </a:r>
            <a:r>
              <a:rPr kumimoji="1" lang="en" altLang="en-US" sz="1400" dirty="0"/>
              <a:t>chall1, chall2(</a:t>
            </a:r>
            <a:r>
              <a:rPr kumimoji="1" lang="ko-Kore-KR" altLang="en-US" sz="1400"/>
              <a:t>두 종류의 챌린지)를 뽑는다.</a:t>
            </a:r>
          </a:p>
          <a:p>
            <a:r>
              <a:rPr kumimoji="1" lang="en" altLang="en-US" sz="1400" dirty="0">
                <a:solidFill>
                  <a:schemeClr val="accent6"/>
                </a:solidFill>
              </a:rPr>
              <a:t>chall2</a:t>
            </a:r>
            <a:r>
              <a:rPr kumimoji="1" lang="ko-KR" altLang="en-US" sz="1400" dirty="0">
                <a:solidFill>
                  <a:schemeClr val="accent6"/>
                </a:solidFill>
              </a:rPr>
              <a:t>의 비트</a:t>
            </a:r>
            <a:r>
              <a:rPr kumimoji="1" lang="en-US" altLang="ko-KR" sz="1400" dirty="0">
                <a:solidFill>
                  <a:schemeClr val="accent6"/>
                </a:solidFill>
              </a:rPr>
              <a:t>(</a:t>
            </a:r>
            <a:r>
              <a:rPr kumimoji="1" lang="en" altLang="en-US" sz="1400" dirty="0">
                <a:solidFill>
                  <a:schemeClr val="accent6"/>
                </a:solidFill>
              </a:rPr>
              <a:t>weight w</a:t>
            </a:r>
            <a:r>
              <a:rPr kumimoji="1" lang="ko-KR" altLang="en-US" sz="1400" dirty="0" err="1">
                <a:solidFill>
                  <a:schemeClr val="accent6"/>
                </a:solidFill>
              </a:rPr>
              <a:t>에</a:t>
            </a:r>
            <a:r>
              <a:rPr kumimoji="1" lang="ko-KR" altLang="en-US" sz="1400" dirty="0">
                <a:solidFill>
                  <a:schemeClr val="accent6"/>
                </a:solidFill>
              </a:rPr>
              <a:t> 맞추어</a:t>
            </a:r>
            <a:r>
              <a:rPr kumimoji="1" lang="en-US" altLang="ko-KR" sz="1400" dirty="0">
                <a:solidFill>
                  <a:schemeClr val="accent6"/>
                </a:solidFill>
              </a:rPr>
              <a:t>) 0</a:t>
            </a:r>
            <a:r>
              <a:rPr kumimoji="1" lang="ko-KR" altLang="en-US" sz="1400" dirty="0">
                <a:solidFill>
                  <a:schemeClr val="accent6"/>
                </a:solidFill>
              </a:rPr>
              <a:t>이면 “</a:t>
            </a:r>
            <a:r>
              <a:rPr kumimoji="1" lang="en-US" altLang="ko-KR" sz="1400" dirty="0">
                <a:solidFill>
                  <a:schemeClr val="accent6"/>
                </a:solidFill>
              </a:rPr>
              <a:t>(y[</a:t>
            </a:r>
            <a:r>
              <a:rPr kumimoji="1" lang="en-US" altLang="ko-KR" sz="1400" dirty="0" err="1">
                <a:solidFill>
                  <a:schemeClr val="accent6"/>
                </a:solidFill>
              </a:rPr>
              <a:t>i</a:t>
            </a:r>
            <a:r>
              <a:rPr kumimoji="1" lang="en-US" altLang="ko-KR" sz="1400" dirty="0">
                <a:solidFill>
                  <a:schemeClr val="accent6"/>
                </a:solidFill>
              </a:rPr>
              <a:t>],v[</a:t>
            </a:r>
            <a:r>
              <a:rPr kumimoji="1" lang="en-US" altLang="ko-KR" sz="1400" dirty="0" err="1">
                <a:solidFill>
                  <a:schemeClr val="accent6"/>
                </a:solidFill>
              </a:rPr>
              <a:t>i</a:t>
            </a:r>
            <a:r>
              <a:rPr kumimoji="1" lang="en-US" altLang="ko-KR" sz="1400" dirty="0">
                <a:solidFill>
                  <a:schemeClr val="accent6"/>
                </a:solidFill>
              </a:rPr>
              <a:t>])</a:t>
            </a:r>
            <a:r>
              <a:rPr kumimoji="1" lang="ko-KR" altLang="en-US" sz="1400" dirty="0">
                <a:solidFill>
                  <a:schemeClr val="accent6"/>
                </a:solidFill>
              </a:rPr>
              <a:t> 등을 공개 ”</a:t>
            </a:r>
            <a:r>
              <a:rPr kumimoji="1" lang="en-US" altLang="ko-KR" sz="1400" dirty="0">
                <a:solidFill>
                  <a:schemeClr val="accent6"/>
                </a:solidFill>
              </a:rPr>
              <a:t>, </a:t>
            </a:r>
            <a:br>
              <a:rPr kumimoji="1" lang="en-US" altLang="ko-KR" sz="1400" dirty="0">
                <a:solidFill>
                  <a:schemeClr val="accent6"/>
                </a:solidFill>
              </a:rPr>
            </a:br>
            <a:r>
              <a:rPr kumimoji="1" lang="en-US" altLang="ko-KR" sz="1400" dirty="0">
                <a:solidFill>
                  <a:schemeClr val="accent6"/>
                </a:solidFill>
              </a:rPr>
              <a:t>1</a:t>
            </a:r>
            <a:r>
              <a:rPr kumimoji="1" lang="ko-KR" altLang="en-US" sz="1400" dirty="0">
                <a:solidFill>
                  <a:schemeClr val="accent6"/>
                </a:solidFill>
              </a:rPr>
              <a:t>이면 </a:t>
            </a:r>
            <a:r>
              <a:rPr kumimoji="1" lang="en-US" altLang="ko-KR" sz="1400" dirty="0">
                <a:solidFill>
                  <a:schemeClr val="accent6"/>
                </a:solidFill>
              </a:rPr>
              <a:t>”</a:t>
            </a:r>
            <a:r>
              <a:rPr kumimoji="1" lang="ko-KR" altLang="en-US" sz="1400" dirty="0" err="1">
                <a:solidFill>
                  <a:schemeClr val="accent6"/>
                </a:solidFill>
              </a:rPr>
              <a:t>시드</a:t>
            </a:r>
            <a:r>
              <a:rPr kumimoji="1" lang="ko-KR" altLang="en-US" sz="1400" dirty="0">
                <a:solidFill>
                  <a:schemeClr val="accent6"/>
                </a:solidFill>
              </a:rPr>
              <a:t> 자체를 공개” 등의 응답을 섞어서 보냄</a:t>
            </a:r>
            <a:r>
              <a:rPr kumimoji="1" lang="en-US" altLang="ko-KR" sz="1400" dirty="0">
                <a:solidFill>
                  <a:schemeClr val="accent6"/>
                </a:solidFill>
              </a:rPr>
              <a:t>.</a:t>
            </a:r>
          </a:p>
          <a:p>
            <a:r>
              <a:rPr kumimoji="1" lang="ko-Kore-KR" altLang="en-US" sz="1400"/>
              <a:t>최종적으로는 서명 데이터 안에 여러 라운드의 (</a:t>
            </a:r>
            <a:r>
              <a:rPr kumimoji="1" lang="en" altLang="en-US" sz="1400" dirty="0"/>
              <a:t>commit, response) </a:t>
            </a:r>
            <a:br>
              <a:rPr kumimoji="1" lang="en" altLang="en-US" sz="1400" dirty="0"/>
            </a:br>
            <a:r>
              <a:rPr kumimoji="1" lang="ko-Kore-KR" altLang="en-US" sz="1400"/>
              <a:t>조합을 담게 된다</a:t>
            </a:r>
          </a:p>
          <a:p>
            <a:endParaRPr kumimoji="1" lang="ko-Kore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DF5B96-949B-9CEB-94F4-AE5A5145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2" b="-59"/>
          <a:stretch/>
        </p:blipFill>
        <p:spPr>
          <a:xfrm>
            <a:off x="6677439" y="124272"/>
            <a:ext cx="4784437" cy="67932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7EECE-EE9F-C633-2DBC-FCD94D4DEAFE}"/>
              </a:ext>
            </a:extLst>
          </p:cNvPr>
          <p:cNvSpPr/>
          <p:nvPr/>
        </p:nvSpPr>
        <p:spPr>
          <a:xfrm>
            <a:off x="6677439" y="2253204"/>
            <a:ext cx="5102641" cy="6015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F6049-ABC1-9C87-1EEA-976FC6FD4958}"/>
              </a:ext>
            </a:extLst>
          </p:cNvPr>
          <p:cNvSpPr/>
          <p:nvPr/>
        </p:nvSpPr>
        <p:spPr>
          <a:xfrm>
            <a:off x="6518336" y="5966560"/>
            <a:ext cx="5102641" cy="5160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11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C26AF-EC67-0FBA-7836-6449CB7E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E5B73-7FE4-3FBE-DAB7-CCEF1A1D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r>
              <a:rPr kumimoji="1" lang="ko-KR" altLang="en-US" dirty="0"/>
              <a:t> 검증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06878-8326-B9D3-9F1C-4B86AFE10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930503" cy="5057775"/>
          </a:xfrm>
        </p:spPr>
        <p:txBody>
          <a:bodyPr>
            <a:normAutofit/>
          </a:bodyPr>
          <a:lstStyle/>
          <a:p>
            <a:r>
              <a:rPr kumimoji="1" lang="ko-Kore-KR" altLang="en-US" sz="1500"/>
              <a:t>공개키 (</a:t>
            </a:r>
            <a:r>
              <a:rPr kumimoji="1" lang="en" altLang="en-US" sz="1500" dirty="0" err="1"/>
              <a:t>Seedpk,s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 </a:t>
            </a:r>
            <a:r>
              <a:rPr kumimoji="1" lang="ko-Kore-KR" altLang="en-US" sz="1500"/>
              <a:t>로부터 </a:t>
            </a:r>
            <a:r>
              <a:rPr kumimoji="1" lang="en" altLang="en-US" sz="1500" dirty="0"/>
              <a:t>H</a:t>
            </a:r>
            <a:r>
              <a:rPr kumimoji="1" lang="ko-Kore-KR" altLang="en-US" sz="1500"/>
              <a:t>를 재생성.</a:t>
            </a:r>
          </a:p>
          <a:p>
            <a:r>
              <a:rPr kumimoji="1" lang="ko-Kore-KR" altLang="en-US" sz="1500"/>
              <a:t>서명 속 </a:t>
            </a:r>
            <a:r>
              <a:rPr kumimoji="1" lang="en" altLang="en-US" sz="1500" dirty="0"/>
              <a:t>Salt, resp, Path, Proof </a:t>
            </a:r>
            <a:r>
              <a:rPr kumimoji="1" lang="ko-Kore-KR" altLang="en-US" sz="1500"/>
              <a:t>등을 보고, </a:t>
            </a:r>
            <a:br>
              <a:rPr kumimoji="1" lang="en-US" altLang="en-US" sz="1500" dirty="0"/>
            </a:br>
            <a:r>
              <a:rPr kumimoji="1" lang="ko-Kore-KR" altLang="en-US" sz="1500"/>
              <a:t>서명자가 주장한 커밋과 실제 </a:t>
            </a:r>
            <a:r>
              <a:rPr kumimoji="1" lang="en" altLang="en-US" sz="1500" dirty="0"/>
              <a:t>y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" altLang="en-US" sz="1500" dirty="0"/>
              <a:t>v</a:t>
            </a:r>
            <a:r>
              <a:rPr kumimoji="1" lang="ko-Kore-KR" altLang="en-US" sz="1500"/>
              <a:t>가 일치하는지</a:t>
            </a:r>
            <a:r>
              <a:rPr kumimoji="1" lang="ko-KR" altLang="en-US" sz="1500"/>
              <a:t> 등 </a:t>
            </a:r>
            <a:br>
              <a:rPr kumimoji="1" lang="en-US" altLang="ko-KR" sz="1500" dirty="0"/>
            </a:br>
            <a:r>
              <a:rPr kumimoji="1" lang="ko-Kore-KR" altLang="en-US" sz="1500"/>
              <a:t>라운드별 검증을 수행.</a:t>
            </a:r>
          </a:p>
          <a:p>
            <a:r>
              <a:rPr kumimoji="1" lang="en" altLang="en-US" sz="1500" dirty="0"/>
              <a:t>t</a:t>
            </a:r>
            <a:r>
              <a:rPr kumimoji="1" lang="ko-Kore-KR" altLang="en-US" sz="1500"/>
              <a:t>개 라운드가 모두 합격이면 서명 유효.</a:t>
            </a:r>
          </a:p>
          <a:p>
            <a:endParaRPr kumimoji="1" lang="ko-Kore-KR" altLang="en-US" sz="2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60857A-6E9D-F723-0D18-99B6D759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26" y="0"/>
            <a:ext cx="5159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2011-6DEC-AD16-CB2B-E1596E93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4FA-94B9-B190-9207-8FE13C1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8AC89-B982-4499-8439-E55681F68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코드 기반 암호 최적화</a:t>
            </a:r>
            <a:r>
              <a:rPr kumimoji="1" lang="en-US" altLang="ko-KR" sz="2000" b="1" dirty="0"/>
              <a:t>…</a:t>
            </a:r>
            <a:r>
              <a:rPr kumimoji="1" lang="ko-KR" altLang="en-US" sz="2000" b="1" dirty="0"/>
              <a:t>예정</a:t>
            </a:r>
            <a:endParaRPr kumimoji="1" lang="en-US" altLang="en-US" sz="2000" b="1" dirty="0"/>
          </a:p>
          <a:p>
            <a:r>
              <a:rPr kumimoji="1" lang="en-US" altLang="en-US" sz="2000" dirty="0"/>
              <a:t>CROSS</a:t>
            </a:r>
            <a:r>
              <a:rPr kumimoji="1" lang="ko-KR" altLang="en-US" sz="2000" dirty="0"/>
              <a:t> 코드 분석</a:t>
            </a:r>
            <a:endParaRPr kumimoji="1" lang="en-US" altLang="ko-KR" sz="2000" dirty="0"/>
          </a:p>
          <a:p>
            <a:r>
              <a:rPr kumimoji="1" lang="en-US" altLang="ko-KR" sz="2000" dirty="0"/>
              <a:t>CROSS </a:t>
            </a:r>
            <a:r>
              <a:rPr kumimoji="1" lang="ko-KR" altLang="en-US" sz="2000" dirty="0"/>
              <a:t>최적화</a:t>
            </a:r>
            <a:endParaRPr kumimoji="1" lang="en-US" altLang="ko-KR" sz="2000" dirty="0"/>
          </a:p>
          <a:p>
            <a:pPr lvl="1"/>
            <a:r>
              <a:rPr kumimoji="1" lang="en-US" altLang="ko-KR" sz="1800" dirty="0" err="1"/>
              <a:t>AES+Keccak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pqclean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공개된 최적 구현 포함</a:t>
            </a:r>
            <a:endParaRPr kumimoji="1" lang="en-US" altLang="ko-KR" sz="1800" dirty="0"/>
          </a:p>
          <a:p>
            <a:r>
              <a:rPr kumimoji="1" lang="en-US" altLang="ko-KR" sz="2000" dirty="0"/>
              <a:t>LESS</a:t>
            </a:r>
            <a:r>
              <a:rPr kumimoji="1" lang="ko-KR" altLang="en-US" sz="2000" dirty="0"/>
              <a:t> 코드 분석</a:t>
            </a:r>
            <a:endParaRPr kumimoji="1" lang="en-US" altLang="ko-KR" sz="2000" dirty="0"/>
          </a:p>
          <a:p>
            <a:r>
              <a:rPr kumimoji="1" lang="en-US" altLang="ko-KR" sz="2000" dirty="0"/>
              <a:t>LESS</a:t>
            </a:r>
            <a:r>
              <a:rPr kumimoji="1" lang="ko-KR" altLang="en-US" sz="2000" dirty="0"/>
              <a:t> 에서 공개한 </a:t>
            </a:r>
            <a:r>
              <a:rPr kumimoji="1" lang="en-US" altLang="ko-KR" sz="2000" dirty="0"/>
              <a:t>NEON</a:t>
            </a:r>
            <a:r>
              <a:rPr kumimoji="1" lang="ko-KR" altLang="en-US" sz="2000" dirty="0"/>
              <a:t> 코드 분석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어셈블리 구현이 아닌 </a:t>
            </a:r>
            <a:r>
              <a:rPr kumimoji="1" lang="en-US" altLang="ko-KR" sz="1800" dirty="0"/>
              <a:t>ARM</a:t>
            </a:r>
            <a:r>
              <a:rPr kumimoji="1" lang="ko-KR" altLang="en-US" sz="1800" dirty="0"/>
              <a:t>에서 제공하는 </a:t>
            </a:r>
            <a:r>
              <a:rPr kumimoji="1" lang="en-US" altLang="ko-KR" sz="1800" dirty="0"/>
              <a:t>NEON 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intrinsics</a:t>
            </a:r>
            <a:r>
              <a:rPr kumimoji="1" lang="ko-KR" altLang="en-US" sz="1800" dirty="0"/>
              <a:t> 만을 사용한 구현</a:t>
            </a:r>
            <a:endParaRPr kumimoji="1" lang="en-US" altLang="ko-KR" sz="1800" dirty="0"/>
          </a:p>
          <a:p>
            <a:r>
              <a:rPr kumimoji="1" lang="en-US" altLang="ko-KR" sz="2000" dirty="0"/>
              <a:t>LESS </a:t>
            </a:r>
            <a:r>
              <a:rPr kumimoji="1" lang="ko-KR" altLang="en-US" sz="2000" dirty="0"/>
              <a:t>최적화</a:t>
            </a:r>
            <a:endParaRPr kumimoji="1" lang="en-US" altLang="ko-KR" sz="2000" dirty="0"/>
          </a:p>
          <a:p>
            <a:pPr lvl="1"/>
            <a:r>
              <a:rPr kumimoji="1" lang="en-US" altLang="ko-KR" sz="1800" dirty="0" err="1"/>
              <a:t>AES+Keccak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pqclean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공개된 최적 구현 포함</a:t>
            </a:r>
            <a:endParaRPr kumimoji="1" lang="en-US" altLang="ko-KR" sz="1800" dirty="0"/>
          </a:p>
          <a:p>
            <a:pPr marL="457200" lvl="1" indent="0">
              <a:buNone/>
            </a:pPr>
            <a:endParaRPr kumimoji="1" lang="ko-Kore-KR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98F9C-CFC1-871F-F1B0-83C33CD1E08D}"/>
              </a:ext>
            </a:extLst>
          </p:cNvPr>
          <p:cNvSpPr txBox="1"/>
          <p:nvPr/>
        </p:nvSpPr>
        <p:spPr>
          <a:xfrm>
            <a:off x="6309756" y="6527142"/>
            <a:ext cx="5689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github.com</a:t>
            </a:r>
            <a:r>
              <a:rPr kumimoji="1" lang="en-US" altLang="ko-KR" sz="1000" dirty="0"/>
              <a:t>/less-sig/LESS/blob/main/</a:t>
            </a:r>
            <a:r>
              <a:rPr kumimoji="1" lang="en-US" altLang="ko-KR" sz="1000" dirty="0" err="1"/>
              <a:t>Optimized_Implementation</a:t>
            </a:r>
            <a:r>
              <a:rPr kumimoji="1" lang="en-US" altLang="ko-KR" sz="1000" dirty="0"/>
              <a:t>/neon/lib/</a:t>
            </a:r>
            <a:r>
              <a:rPr kumimoji="1" lang="en-US" altLang="ko-KR" sz="1000" dirty="0" err="1"/>
              <a:t>transpose_neon.c</a:t>
            </a:r>
            <a:endParaRPr kumimoji="1"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B676C-23DA-0E5B-483C-E35DFE78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78" y="4520051"/>
            <a:ext cx="2759718" cy="1574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42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en-US" sz="3200" dirty="0"/>
              <a:t>NIST PQC </a:t>
            </a:r>
            <a:r>
              <a:rPr kumimoji="1" lang="ko-KR" altLang="en-US" sz="3200" dirty="0"/>
              <a:t>추가 전자서명 알고리즘 공모전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2022</a:t>
            </a:r>
            <a:r>
              <a:rPr kumimoji="1" lang="ko-KR" altLang="en-US" sz="2000" dirty="0"/>
              <a:t>년 </a:t>
            </a:r>
            <a:r>
              <a:rPr kumimoji="1" lang="en-US" altLang="ko-KR" sz="2000" dirty="0"/>
              <a:t>9</a:t>
            </a:r>
            <a:r>
              <a:rPr kumimoji="1" lang="ko-KR" altLang="en-US" sz="2000" dirty="0"/>
              <a:t>월 </a:t>
            </a:r>
            <a:r>
              <a:rPr kumimoji="1" lang="en-US" altLang="ko-KR" sz="2000" dirty="0"/>
              <a:t>NIST</a:t>
            </a:r>
            <a:r>
              <a:rPr kumimoji="1" lang="ko-KR" altLang="en-US" sz="2000" dirty="0"/>
              <a:t>는 양자 내성 전자서명의 기반 문제를 다양화 하기 위해서 </a:t>
            </a:r>
            <a:r>
              <a:rPr kumimoji="1" lang="en-US" altLang="ko-KR" sz="2000" dirty="0"/>
              <a:t>PQC </a:t>
            </a:r>
            <a:r>
              <a:rPr kumimoji="1" lang="ko-KR" altLang="en-US" sz="2000" dirty="0"/>
              <a:t>표준화 공모전을 소개함</a:t>
            </a:r>
            <a:endParaRPr kumimoji="1" lang="en-US" altLang="ko-KR" sz="2000" dirty="0"/>
          </a:p>
          <a:p>
            <a:r>
              <a:rPr kumimoji="1" lang="en-US" altLang="ko-KR" sz="2000" dirty="0"/>
              <a:t>2023</a:t>
            </a:r>
            <a:r>
              <a:rPr kumimoji="1" lang="ko-KR" altLang="en-US" sz="2000" dirty="0"/>
              <a:t>년 </a:t>
            </a:r>
            <a:r>
              <a:rPr kumimoji="1" lang="en-US" altLang="ko-KR" sz="2000" dirty="0"/>
              <a:t>6</a:t>
            </a:r>
            <a:r>
              <a:rPr kumimoji="1" lang="ko-KR" altLang="en-US" sz="2000" dirty="0"/>
              <a:t>월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라운드에 </a:t>
            </a:r>
            <a:r>
              <a:rPr kumimoji="1" lang="en-US" altLang="ko-KR" sz="2000" dirty="0"/>
              <a:t>50</a:t>
            </a:r>
            <a:r>
              <a:rPr kumimoji="1" lang="ko-KR" altLang="en-US" sz="2000" dirty="0"/>
              <a:t>개의 서명 제출</a:t>
            </a:r>
            <a:endParaRPr kumimoji="1" lang="en-US" altLang="ko-KR" sz="2000" dirty="0"/>
          </a:p>
          <a:p>
            <a:r>
              <a:rPr kumimoji="1" lang="en-US" altLang="ko-KR" sz="2000" b="1" dirty="0"/>
              <a:t>2023</a:t>
            </a:r>
            <a:r>
              <a:rPr kumimoji="1" lang="ko-KR" altLang="en-US" sz="2000" b="1" dirty="0"/>
              <a:t>년 </a:t>
            </a:r>
            <a:r>
              <a:rPr kumimoji="1" lang="en-US" altLang="ko-KR" sz="2000" b="1" dirty="0"/>
              <a:t>7</a:t>
            </a:r>
            <a:r>
              <a:rPr kumimoji="1" lang="ko-KR" altLang="en-US" sz="2000" b="1" dirty="0"/>
              <a:t>월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라운드 후보군 알고리즘으로 </a:t>
            </a:r>
            <a:r>
              <a:rPr kumimoji="1" lang="en-US" altLang="ko-KR" sz="2000" b="1" dirty="0"/>
              <a:t>40</a:t>
            </a:r>
            <a:r>
              <a:rPr kumimoji="1" lang="ko-KR" altLang="en-US" sz="2000" b="1" dirty="0"/>
              <a:t>개의 알고리즘 선정</a:t>
            </a:r>
            <a:endParaRPr kumimoji="1" lang="en-US" altLang="ko-KR" sz="2000" b="1" dirty="0"/>
          </a:p>
          <a:p>
            <a:pPr lvl="1"/>
            <a:r>
              <a:rPr kumimoji="1" lang="en-US" altLang="ko-KR" sz="1800" dirty="0"/>
              <a:t>Code-based 6</a:t>
            </a:r>
            <a:r>
              <a:rPr kumimoji="1" lang="ko-KR" altLang="en-US" sz="1800" dirty="0"/>
              <a:t>개 </a:t>
            </a:r>
            <a:r>
              <a:rPr kumimoji="1" lang="en-US" altLang="ko-KR" sz="1800" dirty="0"/>
              <a:t>Isogeny 1</a:t>
            </a:r>
            <a:r>
              <a:rPr kumimoji="1" lang="ko-KR" altLang="en-US" sz="1800" dirty="0"/>
              <a:t>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Latticed-base 7</a:t>
            </a:r>
            <a:r>
              <a:rPr kumimoji="1" lang="ko-KR" altLang="en-US" sz="1800" dirty="0"/>
              <a:t>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MPC-in-the-Head 7</a:t>
            </a:r>
            <a:r>
              <a:rPr kumimoji="1" lang="ko-KR" altLang="en-US" sz="1800" dirty="0"/>
              <a:t>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Multivariate 10</a:t>
            </a:r>
            <a:r>
              <a:rPr kumimoji="1" lang="ko-KR" altLang="en-US" sz="1800" dirty="0"/>
              <a:t>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br>
              <a:rPr kumimoji="1" lang="en-US" altLang="ko-KR" sz="1800" dirty="0"/>
            </a:br>
            <a:r>
              <a:rPr kumimoji="1" lang="en-US" altLang="ko-KR" sz="1800" dirty="0"/>
              <a:t>Symmetric-based 4</a:t>
            </a:r>
            <a:r>
              <a:rPr kumimoji="1" lang="ko-KR" altLang="en-US" sz="1800" dirty="0"/>
              <a:t>개</a:t>
            </a:r>
            <a:r>
              <a:rPr kumimoji="1" lang="en-US" altLang="ko-KR" sz="1800" dirty="0"/>
              <a:t>, other-based 5</a:t>
            </a:r>
            <a:r>
              <a:rPr kumimoji="1" lang="ko-KR" altLang="en-US" sz="1800" dirty="0"/>
              <a:t>개</a:t>
            </a:r>
            <a:endParaRPr kumimoji="1" lang="en-US" altLang="ko-KR" sz="1800" dirty="0"/>
          </a:p>
          <a:p>
            <a:r>
              <a:rPr kumimoji="1" lang="en-US" altLang="ko-KR" sz="2000" b="1" dirty="0"/>
              <a:t>2024</a:t>
            </a:r>
            <a:r>
              <a:rPr kumimoji="1" lang="ko-KR" altLang="en-US" sz="2000" b="1" dirty="0"/>
              <a:t>년 </a:t>
            </a:r>
            <a:r>
              <a:rPr kumimoji="1" lang="en-US" altLang="ko-KR" sz="2000" b="1" dirty="0"/>
              <a:t>10</a:t>
            </a:r>
            <a:r>
              <a:rPr kumimoji="1" lang="ko-KR" altLang="en-US" sz="2000" b="1" dirty="0"/>
              <a:t>월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라운드 후보군 알고리즘으로 </a:t>
            </a:r>
            <a:r>
              <a:rPr kumimoji="1" lang="en-US" altLang="ko-KR" sz="2000" b="1" dirty="0"/>
              <a:t>14</a:t>
            </a:r>
            <a:r>
              <a:rPr kumimoji="1" lang="ko-KR" altLang="en-US" sz="2000" b="1" dirty="0"/>
              <a:t>개의 알고리즘 선정</a:t>
            </a:r>
            <a:endParaRPr kumimoji="1" lang="en-US" altLang="ko-KR" sz="2000" b="1" dirty="0"/>
          </a:p>
          <a:p>
            <a:pPr lvl="1"/>
            <a:r>
              <a:rPr kumimoji="1" lang="en-US" altLang="en-US" sz="1600" dirty="0" err="1"/>
              <a:t>KpqC</a:t>
            </a:r>
            <a:r>
              <a:rPr kumimoji="1" lang="ko-KR" altLang="en-US" sz="1600" dirty="0"/>
              <a:t> 알고리즘 표준화 선정 알고리즘인 </a:t>
            </a:r>
            <a:r>
              <a:rPr kumimoji="1" lang="en-US" altLang="ko-KR" sz="1600" dirty="0"/>
              <a:t>HAETAE</a:t>
            </a:r>
            <a:r>
              <a:rPr kumimoji="1" lang="ko-KR" altLang="en-US" sz="1600" dirty="0"/>
              <a:t>와 </a:t>
            </a:r>
            <a:r>
              <a:rPr kumimoji="1" lang="en-US" altLang="ko-KR" sz="1600" dirty="0" err="1"/>
              <a:t>AIMer</a:t>
            </a:r>
            <a:r>
              <a:rPr kumimoji="1" lang="ko-KR" altLang="en-US" sz="1600" dirty="0"/>
              <a:t>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라운드 후보군이었지만</a:t>
            </a:r>
            <a:br>
              <a:rPr kumimoji="1" lang="en-US" altLang="ko-KR" sz="1600" dirty="0"/>
            </a:br>
            <a:r>
              <a:rPr kumimoji="1" lang="en-US" altLang="ko-KR" sz="1600" dirty="0"/>
              <a:t>2</a:t>
            </a:r>
            <a:r>
              <a:rPr kumimoji="1" lang="ko-KR" altLang="en-US" sz="1600" dirty="0"/>
              <a:t>라운드에는 선정되지 못하였음</a:t>
            </a:r>
            <a:endParaRPr kumimoji="1" lang="ko-Kore-KR" altLang="en-US" sz="16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EA9637-3718-F3E0-6167-118065796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7795"/>
              </p:ext>
            </p:extLst>
          </p:nvPr>
        </p:nvGraphicFramePr>
        <p:xfrm>
          <a:off x="494288" y="4266655"/>
          <a:ext cx="11119782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297">
                  <a:extLst>
                    <a:ext uri="{9D8B030D-6E8A-4147-A177-3AD203B41FA5}">
                      <a16:colId xmlns:a16="http://schemas.microsoft.com/office/drawing/2014/main" val="3207943960"/>
                    </a:ext>
                  </a:extLst>
                </a:gridCol>
                <a:gridCol w="1853297">
                  <a:extLst>
                    <a:ext uri="{9D8B030D-6E8A-4147-A177-3AD203B41FA5}">
                      <a16:colId xmlns:a16="http://schemas.microsoft.com/office/drawing/2014/main" val="1497482049"/>
                    </a:ext>
                  </a:extLst>
                </a:gridCol>
                <a:gridCol w="1853297">
                  <a:extLst>
                    <a:ext uri="{9D8B030D-6E8A-4147-A177-3AD203B41FA5}">
                      <a16:colId xmlns:a16="http://schemas.microsoft.com/office/drawing/2014/main" val="1686142041"/>
                    </a:ext>
                  </a:extLst>
                </a:gridCol>
                <a:gridCol w="1853297">
                  <a:extLst>
                    <a:ext uri="{9D8B030D-6E8A-4147-A177-3AD203B41FA5}">
                      <a16:colId xmlns:a16="http://schemas.microsoft.com/office/drawing/2014/main" val="3899556938"/>
                    </a:ext>
                  </a:extLst>
                </a:gridCol>
                <a:gridCol w="1853297">
                  <a:extLst>
                    <a:ext uri="{9D8B030D-6E8A-4147-A177-3AD203B41FA5}">
                      <a16:colId xmlns:a16="http://schemas.microsoft.com/office/drawing/2014/main" val="3793535499"/>
                    </a:ext>
                  </a:extLst>
                </a:gridCol>
                <a:gridCol w="1853297">
                  <a:extLst>
                    <a:ext uri="{9D8B030D-6E8A-4147-A177-3AD203B41FA5}">
                      <a16:colId xmlns:a16="http://schemas.microsoft.com/office/drawing/2014/main" val="422024298"/>
                    </a:ext>
                  </a:extLst>
                </a:gridCol>
              </a:tblGrid>
              <a:tr h="20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Isogeny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Lattice-based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MPC-in-the-Head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875425"/>
                  </a:ext>
                </a:extLst>
              </a:tr>
              <a:tr h="120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SQIsign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HAWK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Mirath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FAEST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349181"/>
                  </a:ext>
                </a:extLst>
              </a:tr>
              <a:tr h="121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LESS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MQOM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400" b="1" dirty="0">
                          <a:effectLst/>
                        </a:rPr>
                        <a:t>QR-UOV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400" b="1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402831034"/>
                  </a:ext>
                </a:extLst>
              </a:tr>
              <a:tr h="1202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PERK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SNOVA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787544"/>
                  </a:ext>
                </a:extLst>
              </a:tr>
              <a:tr h="1202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RYDE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UOV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63158"/>
                  </a:ext>
                </a:extLst>
              </a:tr>
              <a:tr h="12021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SDitH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347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C1DADE-9418-A826-053A-308A047A1BEA}"/>
              </a:ext>
            </a:extLst>
          </p:cNvPr>
          <p:cNvSpPr txBox="1"/>
          <p:nvPr/>
        </p:nvSpPr>
        <p:spPr>
          <a:xfrm>
            <a:off x="8253351" y="2865943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MPC-in-the-Head :Multi-Party Computation-in-the-Head(</a:t>
            </a:r>
            <a:r>
              <a:rPr kumimoji="1" lang="en-US" altLang="ko-KR" sz="1000" dirty="0" err="1"/>
              <a:t>MPCitH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6434-8DB9-2685-C30F-9677D56F753B}"/>
              </a:ext>
            </a:extLst>
          </p:cNvPr>
          <p:cNvSpPr txBox="1"/>
          <p:nvPr/>
        </p:nvSpPr>
        <p:spPr>
          <a:xfrm>
            <a:off x="7817922" y="6479641"/>
            <a:ext cx="4113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csrc.nist.gov</a:t>
            </a:r>
            <a:r>
              <a:rPr kumimoji="1" lang="en-US" altLang="ko-KR" sz="1000" dirty="0"/>
              <a:t>/projects/</a:t>
            </a:r>
            <a:r>
              <a:rPr kumimoji="1" lang="en-US" altLang="ko-KR" sz="1000" dirty="0" err="1"/>
              <a:t>pqc</a:t>
            </a:r>
            <a:r>
              <a:rPr kumimoji="1" lang="en-US" altLang="ko-KR" sz="1000" dirty="0"/>
              <a:t>-dig-sig/round-2-additional-signatures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7E4CAF-081B-F956-7EAE-87C40784ACAE}"/>
              </a:ext>
            </a:extLst>
          </p:cNvPr>
          <p:cNvSpPr/>
          <p:nvPr/>
        </p:nvSpPr>
        <p:spPr>
          <a:xfrm>
            <a:off x="494288" y="4266655"/>
            <a:ext cx="1857025" cy="5995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F4464-0717-462F-8584-0D6E5BDD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A96D-1795-30A9-8C93-1EDA79AF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Code-based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51BFC-6F5C-6EAC-2C84-1CBC8D2DC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179154" cy="5497728"/>
          </a:xfrm>
        </p:spPr>
        <p:txBody>
          <a:bodyPr>
            <a:normAutofit/>
          </a:bodyPr>
          <a:lstStyle/>
          <a:p>
            <a:r>
              <a:rPr kumimoji="1" lang="en-US" altLang="en-US" sz="2400" dirty="0"/>
              <a:t>Code-based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Code</a:t>
            </a:r>
            <a:r>
              <a:rPr kumimoji="1" lang="ko-KR" altLang="en-US" sz="2400" dirty="0"/>
              <a:t>는 </a:t>
            </a:r>
            <a:r>
              <a:rPr kumimoji="1" lang="en-US" altLang="en-US" sz="2400" b="1" dirty="0"/>
              <a:t>Error-Correcting Code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오류 정정 부호</a:t>
            </a:r>
            <a:r>
              <a:rPr kumimoji="1" lang="en-US" altLang="ko-KR" sz="2400" dirty="0"/>
              <a:t>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의미</a:t>
            </a:r>
            <a:endParaRPr kumimoji="1" lang="en-US" altLang="ko-KR" sz="2400" dirty="0"/>
          </a:p>
          <a:p>
            <a:r>
              <a:rPr kumimoji="1" lang="ko-KR" altLang="en-US" sz="2400" dirty="0"/>
              <a:t>오류 정정 부호는 통신 채널에서 발생하는 노이즈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오류</a:t>
            </a:r>
            <a:r>
              <a:rPr kumimoji="1" lang="en-US" altLang="ko-KR" sz="2400" dirty="0"/>
              <a:t>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복구하기 위해 사용됨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Linear code(</a:t>
            </a:r>
            <a:r>
              <a:rPr kumimoji="1" lang="ko-KR" altLang="en-US" sz="2000" dirty="0"/>
              <a:t>선형 부호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</a:p>
          <a:p>
            <a:pPr marL="457200" lvl="1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/>
              <a:t>송신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메시지 벡터</a:t>
            </a:r>
            <a:r>
              <a:rPr kumimoji="1" lang="en-US" altLang="ko-KR" sz="2000" dirty="0"/>
              <a:t> x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/>
              <a:t>생성행렬</a:t>
            </a:r>
            <a:r>
              <a:rPr kumimoji="1" lang="en-US" altLang="ko-KR" sz="2000" b="1" dirty="0"/>
              <a:t>(Generator Matrix)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 </a:t>
            </a:r>
            <a:r>
              <a:rPr kumimoji="1" lang="en-US" altLang="ko-KR" sz="2000" dirty="0"/>
              <a:t>= Codeword</a:t>
            </a:r>
            <a:r>
              <a:rPr kumimoji="1" lang="ko-KR" altLang="en-US" sz="2000" dirty="0"/>
              <a:t> 생성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/>
              <a:t>수신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/>
              <a:t>검증 행렬</a:t>
            </a:r>
            <a:r>
              <a:rPr kumimoji="1" lang="en-US" altLang="ko-KR" sz="2000" b="1" dirty="0"/>
              <a:t>(Parity-Check Matrix)</a:t>
            </a:r>
            <a:r>
              <a:rPr kumimoji="1" lang="ko-KR" altLang="en-US" sz="2000" dirty="0"/>
              <a:t>등으로 오류를 검출 및 정정</a:t>
            </a:r>
            <a:endParaRPr kumimoji="1" lang="en-US" altLang="ko-KR" sz="2000" dirty="0"/>
          </a:p>
          <a:p>
            <a:r>
              <a:rPr kumimoji="1" lang="ko-KR" altLang="en-US" sz="2400" dirty="0"/>
              <a:t>코드 기반 암호의 특징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”</a:t>
            </a:r>
            <a:r>
              <a:rPr kumimoji="1" lang="ko-KR" altLang="en-US" sz="2000" dirty="0"/>
              <a:t>특정 부호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코드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의 구조를 역으로 추론해서 메시지를 복구하기가 어려운 문제</a:t>
            </a:r>
            <a:r>
              <a:rPr kumimoji="1" lang="en-US" altLang="ko-KR" sz="2000" dirty="0"/>
              <a:t>”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코드워드에</a:t>
            </a:r>
            <a:r>
              <a:rPr kumimoji="1" lang="ko-KR" altLang="en-US" sz="2000" dirty="0"/>
              <a:t> 인위적으로 노이즈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오류</a:t>
            </a:r>
            <a:r>
              <a:rPr kumimoji="1" lang="en-US" altLang="ko-KR" sz="2000" dirty="0"/>
              <a:t>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추가한 상태에서 원본 메시지를 복원하려면</a:t>
            </a:r>
            <a:br>
              <a:rPr kumimoji="1" lang="en-US" altLang="ko-KR" sz="2000" dirty="0"/>
            </a:br>
            <a:r>
              <a:rPr kumimoji="1" lang="ko-KR" altLang="en-US" sz="2000" b="1" dirty="0"/>
              <a:t>부호 구조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오류 정정 능력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“</a:t>
            </a:r>
            <a:r>
              <a:rPr kumimoji="1" lang="en-US" altLang="ko-KR" sz="2000" b="1" dirty="0"/>
              <a:t>Private Key</a:t>
            </a:r>
            <a:r>
              <a:rPr kumimoji="1" lang="en-US" altLang="ko-KR" sz="2000" dirty="0"/>
              <a:t>”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알아야함</a:t>
            </a:r>
            <a:endParaRPr kumimoji="1" lang="en-US" altLang="ko-KR" dirty="0"/>
          </a:p>
          <a:p>
            <a:r>
              <a:rPr kumimoji="1" lang="ko-KR" altLang="en-US" sz="2400" dirty="0"/>
              <a:t>코드기반 암호는 선형 부호의 오류 정정 문제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특히 신드롬 디코딩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의 난해성을 근간으로 함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353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4A4A-AF6C-2D64-75F6-212E13DB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28AE-4B24-41D6-6E5D-46B2C515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Code-based</a:t>
            </a:r>
            <a:r>
              <a:rPr kumimoji="1" lang="ko-KR" altLang="en-US" dirty="0"/>
              <a:t>  용어 정리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CB87C5-DDDA-0721-F191-945961C043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570547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Syndrome Decoding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600" dirty="0"/>
                  <a:t>패리티 체크 행렬  </a:t>
                </a:r>
                <a14:m>
                  <m:oMath xmlns:m="http://schemas.openxmlformats.org/officeDocument/2006/math">
                    <m:r>
                      <a:rPr kumimoji="1" lang="el-GR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1" lang="ko-KR" altLang="en-US" sz="1600" dirty="0"/>
                  <a:t> 과 신드롬 </a:t>
                </a:r>
                <a14:m>
                  <m:oMath xmlns:m="http://schemas.openxmlformats.org/officeDocument/2006/math">
                    <m:r>
                      <a:rPr kumimoji="1"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kumimoji="1" lang="ko-KR" altLang="en-US" sz="1600" b="1" dirty="0"/>
                  <a:t> </a:t>
                </a:r>
                <a:r>
                  <a:rPr kumimoji="1" lang="ko-KR" altLang="en-US" sz="1600" dirty="0"/>
                  <a:t>가 주어졌을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때</a:t>
                </a:r>
                <a:br>
                  <a:rPr kumimoji="1" lang="en-US" altLang="ko-KR" sz="1600" dirty="0"/>
                </a:b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만족하는 에러 벡터 </a:t>
                </a:r>
                <a14:m>
                  <m:oMath xmlns:m="http://schemas.openxmlformats.org/officeDocument/2006/math">
                    <m:r>
                      <a:rPr kumimoji="1" lang="en-US" altLang="ko-KR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</m:t>
                    </m:r>
                  </m:oMath>
                </a14:m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찾는 문제를 의미</a:t>
                </a:r>
                <a:r>
                  <a:rPr kumimoji="1" lang="en-US" altLang="ko-KR" sz="1600" dirty="0"/>
                  <a:t>(T</a:t>
                </a:r>
                <a:r>
                  <a:rPr kumimoji="1" lang="ko-KR" altLang="en-US" sz="1600" dirty="0"/>
                  <a:t>는 </a:t>
                </a:r>
                <a:r>
                  <a:rPr kumimoji="1" lang="en-US" altLang="ko-KR" sz="1600" dirty="0"/>
                  <a:t>Transpose;</a:t>
                </a:r>
                <a:r>
                  <a:rPr kumimoji="1" lang="ko-KR" altLang="en-US" sz="1600" dirty="0"/>
                  <a:t>전치연산을 의미</a:t>
                </a:r>
                <a:r>
                  <a:rPr kumimoji="1" lang="en-US" altLang="ko-KR" sz="1600" dirty="0"/>
                  <a:t>/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e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가로로 펴 놓은 </a:t>
                </a:r>
                <a:r>
                  <a:rPr kumimoji="1" lang="ko-KR" altLang="en-US" sz="1600" dirty="0" err="1"/>
                  <a:t>행벡터</a:t>
                </a:r>
                <a:r>
                  <a:rPr kumimoji="1" lang="en-US" altLang="ko-KR" sz="1600" dirty="0"/>
                  <a:t>	</a:t>
                </a:r>
                <a:endParaRPr lang="en" altLang="ko-KR" sz="16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QC(Quasi-Cyclic)</a:t>
                </a:r>
                <a:r>
                  <a:rPr kumimoji="1" lang="ko-KR" altLang="en-US" sz="2000" b="1" dirty="0"/>
                  <a:t> 부호</a:t>
                </a:r>
                <a:endParaRPr kumimoji="1" lang="en-US" altLang="ko-KR" sz="20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1600" dirty="0"/>
                  <a:t>QC</a:t>
                </a:r>
                <a:r>
                  <a:rPr kumimoji="1" lang="ko-KR" altLang="en-US" sz="1600" dirty="0"/>
                  <a:t> 부호는 한 블록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길이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을 기준으로 하는 순환</a:t>
                </a:r>
                <a:r>
                  <a:rPr kumimoji="1" lang="en-US" altLang="ko-KR" sz="1600" dirty="0"/>
                  <a:t> (cyclic)</a:t>
                </a:r>
                <a:r>
                  <a:rPr kumimoji="1" lang="ko-KR" altLang="en-US" sz="1600" dirty="0"/>
                  <a:t> 구조를 갖는 행렬을 블록 단위로 배치한 형태</a:t>
                </a:r>
                <a:endParaRPr kumimoji="1" lang="en-US" altLang="ko-KR" sz="1600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kumimoji="1" lang="en-US" altLang="ko-KR" sz="1600" dirty="0"/>
                  <a:t>Ex) </a:t>
                </a:r>
                <a:r>
                  <a:rPr kumimoji="1" lang="ko-KR" altLang="en-US" sz="1600" dirty="0"/>
                  <a:t>패리티 체크 행렬  </a:t>
                </a:r>
                <a14:m>
                  <m:oMath xmlns:m="http://schemas.openxmlformats.org/officeDocument/2006/math">
                    <m:r>
                      <a:rPr kumimoji="1" lang="el-GR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600" dirty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R" altLang="en-US" sz="1600" dirty="0"/>
                  <a:t>개의 블록으로 구성되어 있고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각 블록은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600" dirty="0"/>
                  <a:t>크기의 순환 행렬</a:t>
                </a:r>
                <a:endParaRPr kumimoji="1" lang="en-US" altLang="ko-KR" sz="16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600" dirty="0"/>
                  <a:t>순환 행렬은 한 행이 바로 </a:t>
                </a:r>
                <a:r>
                  <a:rPr kumimoji="1" lang="ko-KR" altLang="en-US" sz="1600" dirty="0" err="1"/>
                  <a:t>윗</a:t>
                </a:r>
                <a:r>
                  <a:rPr kumimoji="1" lang="ko-KR" altLang="en-US" sz="1600" dirty="0"/>
                  <a:t> 행을 한 칸 오른쪽으로 </a:t>
                </a:r>
                <a:r>
                  <a:rPr kumimoji="1" lang="en-US" altLang="ko-KR" sz="1600" dirty="0"/>
                  <a:t>shift</a:t>
                </a:r>
                <a:r>
                  <a:rPr kumimoji="1" lang="ko-KR" altLang="en-US" sz="1600" dirty="0"/>
                  <a:t>한 형태로 구성되는 특별한 구조</a:t>
                </a:r>
                <a:endParaRPr kumimoji="1" lang="en-US" altLang="ko-KR" sz="16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ko-KR" sz="1600" b="1" dirty="0"/>
                  <a:t>)</a:t>
                </a:r>
                <a:r>
                  <a:rPr kumimoji="1" lang="ko-KR" altLang="en-US" sz="1600" b="1" dirty="0"/>
                  <a:t>와 같은 다항식 링  표현을 자주 사용 </a:t>
                </a:r>
                <a:endParaRPr kumimoji="1" lang="en-US" altLang="ko-KR" sz="16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600" dirty="0"/>
                  <a:t>곱셈 연산 등이 곧 순환 행렬과의 곱셈에 대응되어 효율적인 덧셈과 곱셈이 가능</a:t>
                </a:r>
                <a:endParaRPr kumimoji="1" lang="en-US" altLang="ko-KR" sz="16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LDPC(Low-Density Parity-Check)	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600" dirty="0"/>
                  <a:t>패리티 체크 행렬  </a:t>
                </a:r>
                <a14:m>
                  <m:oMath xmlns:m="http://schemas.openxmlformats.org/officeDocument/2006/math">
                    <m:r>
                      <a:rPr kumimoji="1" lang="el-GR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</m:oMath>
                </a14:m>
                <a:r>
                  <a:rPr kumimoji="1" lang="ko-KR" altLang="en-US" sz="1600" dirty="0"/>
                  <a:t>가 매우 희소</a:t>
                </a:r>
                <a:r>
                  <a:rPr kumimoji="1" lang="en-US" altLang="ko-KR" sz="1600" dirty="0"/>
                  <a:t>(sparse)</a:t>
                </a:r>
                <a:r>
                  <a:rPr kumimoji="1" lang="ko-KR" altLang="en-US" sz="1600" dirty="0"/>
                  <a:t>한 부호이며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일반적으로 </a:t>
                </a:r>
                <a:r>
                  <a:rPr kumimoji="1" lang="ko-KR" altLang="en-US" sz="1600" dirty="0" err="1"/>
                  <a:t>열당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행당 적은 수의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이 존재함</a:t>
                </a:r>
                <a:endParaRPr kumimoji="1" lang="en-US" altLang="ko-KR" sz="16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MDPC(Moderate-Density Parity-Check) 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(CROSS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는 여기에 해당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R" sz="20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1600" dirty="0"/>
                  <a:t>LDPC</a:t>
                </a:r>
                <a:r>
                  <a:rPr kumimoji="1" lang="ko-KR" altLang="en-US" sz="1600" dirty="0"/>
                  <a:t>보다 </a:t>
                </a:r>
                <a:r>
                  <a:rPr kumimoji="1" lang="en-US" altLang="ko-KR" sz="1600" dirty="0"/>
                  <a:t>‘</a:t>
                </a:r>
                <a:r>
                  <a:rPr kumimoji="1" lang="ko-KR" altLang="en-US" sz="1600" dirty="0"/>
                  <a:t>조금 더 높은 밀도</a:t>
                </a:r>
                <a:r>
                  <a:rPr kumimoji="1" lang="en-US" altLang="ko-KR" sz="1600" dirty="0"/>
                  <a:t>’(1</a:t>
                </a:r>
                <a:r>
                  <a:rPr kumimoji="1" lang="ko-KR" altLang="en-US" sz="1600" dirty="0"/>
                  <a:t>의 개수가 약간 더 많은 행렬을 의미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갖는 부호</a:t>
                </a:r>
                <a:endParaRPr kumimoji="1" lang="en-US" altLang="ko-KR" sz="16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600" dirty="0"/>
                  <a:t>반복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디코딩 알고리즘</a:t>
                </a:r>
                <a:r>
                  <a:rPr kumimoji="1" lang="en-US" altLang="ko-KR" sz="1600" dirty="0"/>
                  <a:t>(bit </a:t>
                </a:r>
                <a:r>
                  <a:rPr kumimoji="1" lang="en-US" altLang="ko-KR" sz="1600" dirty="0" err="1"/>
                  <a:t>filping</a:t>
                </a:r>
                <a:r>
                  <a:rPr kumimoji="1" lang="ko-KR" altLang="en-US" sz="1600" dirty="0"/>
                  <a:t>등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에러를 정정</a:t>
                </a:r>
                <a:endParaRPr kumimoji="1" lang="en-US" altLang="ko-KR" sz="16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1600" dirty="0" err="1"/>
                  <a:t>Goppa</a:t>
                </a:r>
                <a:r>
                  <a:rPr kumimoji="1" lang="ko-KR" altLang="en-US" sz="1600" dirty="0"/>
                  <a:t> 기반보다 구현이 단순하고 빠름</a:t>
                </a:r>
                <a:endParaRPr kumimoji="1" lang="en-US" altLang="ko-KR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CB87C5-DDDA-0721-F191-945961C04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6"/>
                <a:ext cx="11369675" cy="5705474"/>
              </a:xfrm>
              <a:blipFill>
                <a:blip r:embed="rId2"/>
                <a:stretch>
                  <a:fillRect l="-446" t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B41F68-F2C5-A53D-078F-993B820E0EF9}"/>
                  </a:ext>
                </a:extLst>
              </p:cNvPr>
              <p:cNvSpPr txBox="1"/>
              <p:nvPr/>
            </p:nvSpPr>
            <p:spPr>
              <a:xfrm>
                <a:off x="3996273" y="1481392"/>
                <a:ext cx="6126480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𝜢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B41F68-F2C5-A53D-078F-993B820E0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73" y="1481392"/>
                <a:ext cx="6126480" cy="405624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A264B5C-8EE1-6972-E2F0-3FAE0B82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984" y="203422"/>
            <a:ext cx="3023939" cy="15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A807B-27FB-857F-045B-8793CD61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941D-B600-9E16-7640-74AECA3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Code-based</a:t>
            </a:r>
            <a:r>
              <a:rPr kumimoji="1" lang="ko-KR" altLang="en-US" dirty="0"/>
              <a:t>  용어 정리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B059EB-1560-B3B7-7855-6FDABAF9EA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2200" b="1" dirty="0"/>
                  <a:t>스크램블 행렬 </a:t>
                </a:r>
                <a14:m>
                  <m:oMath xmlns:m="http://schemas.openxmlformats.org/officeDocument/2006/math">
                    <m:r>
                      <a:rPr kumimoji="1" lang="en-US" altLang="ko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kumimoji="1" lang="en-US" altLang="ko-KR" sz="22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800" dirty="0"/>
                  <a:t>패리티 체크 행렬 </a:t>
                </a:r>
                <a14:m>
                  <m:oMath xmlns:m="http://schemas.openxmlformats.org/officeDocument/2006/math">
                    <m:r>
                      <a:rPr kumimoji="1" lang="ko-KR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l-GR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</m:oMath>
                </a14:m>
                <a:r>
                  <a:rPr kumimoji="1" lang="ko-KR" altLang="en-US" sz="1800" dirty="0"/>
                  <a:t>나 </a:t>
                </a:r>
                <a:r>
                  <a:rPr kumimoji="1" lang="en-US" altLang="ko-KR" sz="1800" dirty="0"/>
                  <a:t>Generator</a:t>
                </a:r>
                <a:r>
                  <a:rPr kumimoji="1" lang="ko-KR" altLang="en-US" sz="1800" dirty="0"/>
                  <a:t> 행렬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kumimoji="1" lang="en-US" altLang="ko-KR" sz="1800" dirty="0"/>
                  <a:t> </a:t>
                </a:r>
                <a:r>
                  <a:rPr kumimoji="1" lang="ko-KR" altLang="en-US" sz="1800" dirty="0" err="1"/>
                  <a:t>에</a:t>
                </a:r>
                <a:r>
                  <a:rPr kumimoji="1" lang="ko-KR" altLang="en-US" sz="1800" dirty="0"/>
                  <a:t> 왼쪽에서 곱하여 </a:t>
                </a:r>
                <a:r>
                  <a:rPr kumimoji="1" lang="ko-KR" altLang="en-US" sz="1800" dirty="0" err="1"/>
                  <a:t>해밍웨이트</a:t>
                </a:r>
                <a:r>
                  <a:rPr kumimoji="1" lang="ko-KR" altLang="en-US" sz="1800" dirty="0"/>
                  <a:t> 등을 뒤섞어버리는 가역 행렬</a:t>
                </a:r>
                <a:endParaRPr kumimoji="1" lang="en-US" altLang="ko-KR" sz="18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1800" dirty="0"/>
                  <a:t>구조적 공격자가 </a:t>
                </a:r>
                <a:r>
                  <a:rPr kumimoji="1" lang="en-US" altLang="ko-KR" sz="1800" dirty="0"/>
                  <a:t>“</a:t>
                </a:r>
                <a:r>
                  <a:rPr kumimoji="1" lang="ko-KR" altLang="en-US" sz="1800" dirty="0"/>
                  <a:t>어떤 </a:t>
                </a:r>
                <a:r>
                  <a:rPr kumimoji="1" lang="en-US" altLang="ko-KR" sz="1800" dirty="0"/>
                  <a:t>QC</a:t>
                </a:r>
                <a:r>
                  <a:rPr kumimoji="1" lang="ko-KR" altLang="en-US" sz="1800" dirty="0"/>
                  <a:t> 부호를 쓰는지</a:t>
                </a:r>
                <a:r>
                  <a:rPr kumimoji="1" lang="en-US" altLang="ko-KR" sz="1800" dirty="0"/>
                  <a:t>”</a:t>
                </a:r>
                <a:r>
                  <a:rPr kumimoji="1" lang="ko-KR" altLang="en-US" sz="1800" dirty="0"/>
                  <a:t> 추론하기 어렵게 함</a:t>
                </a:r>
                <a:endParaRPr kumimoji="1" lang="en-US" altLang="ko-KR" sz="2000" b="1" dirty="0"/>
              </a:p>
              <a:p>
                <a:r>
                  <a:rPr kumimoji="1" lang="en-US" altLang="en-US" sz="2000" b="1" dirty="0" err="1"/>
                  <a:t>McEliece</a:t>
                </a:r>
                <a:r>
                  <a:rPr kumimoji="1" lang="ko-KR" altLang="en-US" sz="2000" b="1" dirty="0"/>
                  <a:t> 형태의 프레임워크</a:t>
                </a:r>
                <a:endParaRPr kumimoji="1" lang="en-US" altLang="ko-KR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kumimoji="1" lang="ko-KR" altLang="en-US" sz="2000" dirty="0"/>
                  <a:t>가 </a:t>
                </a:r>
                <a:r>
                  <a:rPr kumimoji="1" lang="ko-KR" altLang="en-US" sz="2000" dirty="0" err="1"/>
                  <a:t>제너레이터</a:t>
                </a:r>
                <a:r>
                  <a:rPr kumimoji="1" lang="ko-KR" altLang="en-US" sz="2000" dirty="0"/>
                  <a:t> 행렬이 될 수 있도록 특정한 선형 부호 준비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이를 은폐하기 위해 무작위 행렬</a:t>
                </a:r>
                <a:r>
                  <a:rPr kumimoji="1" lang="en-US" altLang="ko-KR" sz="2000" dirty="0"/>
                  <a:t>(permutation </a:t>
                </a:r>
                <a:r>
                  <a:rPr kumimoji="1" lang="ko-KR" altLang="en-US" sz="2000" dirty="0"/>
                  <a:t>행렬 등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을 곱해서 공개키 생성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 err="1"/>
                  <a:t>제너레이터</a:t>
                </a:r>
                <a:r>
                  <a:rPr kumimoji="1" lang="ko-KR" altLang="en-US" sz="2000" dirty="0"/>
                  <a:t> 행렬 관점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𝒎𝑮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</m:oMath>
                </a14:m>
                <a:endParaRPr kumimoji="1" lang="en-US" altLang="ko-KR" sz="2000" dirty="0"/>
              </a:p>
              <a:p>
                <a:r>
                  <a:rPr kumimoji="1" lang="en-US" altLang="ko-KR" sz="2000" b="1" dirty="0" err="1"/>
                  <a:t>Niederreiter</a:t>
                </a:r>
                <a:r>
                  <a:rPr kumimoji="1" lang="ko-KR" altLang="en-US" sz="2000" b="1" dirty="0"/>
                  <a:t> 형태의 프레임워크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(CROSS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는 여기에 해당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kumimoji="1" lang="ko-KR" altLang="en-US" sz="2000" dirty="0"/>
                  <a:t>패리티 체크 행렬을 활용하고 에러 벡터를 이용해 암호문 생성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패리티체크 행렬 관점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l-GR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kumimoji="1" lang="en-US" altLang="ko-KR" sz="2000" dirty="0"/>
              </a:p>
              <a:p>
                <a:endParaRPr kumimoji="1" lang="en-US" altLang="ko-KR" sz="2400" dirty="0"/>
              </a:p>
              <a:p>
                <a:pPr lvl="1"/>
                <a:endParaRPr kumimoji="1" lang="en-US" altLang="ko-KR" sz="2000" dirty="0"/>
              </a:p>
              <a:p>
                <a:endParaRPr kumimoji="1" lang="en-US" altLang="ko-KR" sz="2400" dirty="0"/>
              </a:p>
              <a:p>
                <a:endParaRPr kumimoji="1" lang="ko-Kore-KR" altLang="en-US" sz="240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AB059EB-1560-B3B7-7855-6FDABAF9E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589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10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C74F9-2255-CD61-22A3-779F0C649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A220A-F246-AB4D-B855-D0F8F7C5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Code-based</a:t>
            </a:r>
            <a:r>
              <a:rPr kumimoji="1" lang="ko-KR" altLang="en-US" dirty="0"/>
              <a:t>  용어 정리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9195091-8CDF-B1B8-4CEC-78BCE91E6B2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Syndrome Decoding</a:t>
                </a:r>
                <a:r>
                  <a:rPr kumimoji="1" lang="ko-KR" altLang="en-US" sz="2000" b="1" dirty="0"/>
                  <a:t> </a:t>
                </a:r>
                <a:r>
                  <a:rPr kumimoji="1" lang="en-US" altLang="ko-KR" sz="2000" b="1" dirty="0"/>
                  <a:t>Problem(SDP)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2000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l-GR" altLang="ko-KR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𝜢</m:t>
                    </m:r>
                  </m:oMath>
                </a14:m>
                <a:r>
                  <a:rPr kumimoji="1" lang="ko-KR" altLang="en-US" sz="2000" b="1" dirty="0" err="1">
                    <a:solidFill>
                      <a:schemeClr val="accent1"/>
                    </a:solidFill>
                  </a:rPr>
                  <a:t>를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이용해 오류벡터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b="1" dirty="0" err="1">
                    <a:solidFill>
                      <a:schemeClr val="accent1"/>
                    </a:solidFill>
                  </a:rPr>
                  <a:t>를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복원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(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디코딩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)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하는 문제</a:t>
                </a:r>
                <a:endParaRPr kumimoji="1" lang="en-US" altLang="ko-KR" sz="2000" b="1" dirty="0">
                  <a:solidFill>
                    <a:schemeClr val="accent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kumimoji="1"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kumimoji="1" lang="en-US" altLang="ko-KR" sz="2000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ko-KR" altLang="en-US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크기의 행렬이고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주어진 신드롬</a:t>
                </a:r>
                <a:r>
                  <a:rPr kumimoji="1"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kumimoji="1" lang="ko-KR" altLang="en-US" sz="2000" dirty="0"/>
                  <a:t> 벡터가</a:t>
                </a:r>
                <a:r>
                  <a:rPr kumimoji="1" lang="en-US" altLang="ko-KR" sz="2000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만족하는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찾는 것</a:t>
                </a:r>
                <a:endParaRPr kumimoji="1"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Restricted- SDP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 (CROSS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는 여기에 해당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R" sz="20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에러 벡터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가 특정한 군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(subgroup)</a:t>
                </a:r>
                <a:r>
                  <a:rPr kumimoji="1" lang="ko-KR" altLang="en-US" sz="2000" b="1" dirty="0" err="1">
                    <a:solidFill>
                      <a:schemeClr val="accent1"/>
                    </a:solidFill>
                  </a:rPr>
                  <a:t>에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속한다 등의 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‘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제한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’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을 갖음</a:t>
                </a:r>
                <a:endParaRPr kumimoji="1" lang="en-US" altLang="ko-KR" sz="2000" b="1" dirty="0">
                  <a:solidFill>
                    <a:schemeClr val="accent1"/>
                  </a:solidFill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kumimoji="1" lang="en-US" altLang="ko-KR" sz="2000" dirty="0"/>
                  <a:t>Ex)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dirty="0"/>
                  <a:t>의 각 좌표가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R" sz="20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kumimoji="1" lang="ko-KR" altLang="en-US" sz="2000" b="1" dirty="0"/>
                  <a:t> </a:t>
                </a:r>
                <a:r>
                  <a:rPr kumimoji="1" lang="ko-KR" altLang="en-US" sz="2000" dirty="0"/>
                  <a:t>안에서 특정 </a:t>
                </a:r>
                <a:r>
                  <a:rPr kumimoji="1" lang="ko-KR" altLang="en-US" sz="2000" dirty="0" err="1"/>
                  <a:t>부분군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kumimoji="1" lang="ko-KR" altLang="en-US" sz="2000" dirty="0" err="1"/>
                  <a:t>에</a:t>
                </a:r>
                <a:r>
                  <a:rPr kumimoji="1" lang="ko-KR" altLang="en-US" sz="2000" dirty="0"/>
                  <a:t> 속한다</a:t>
                </a:r>
                <a:endParaRPr kumimoji="1"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2000" dirty="0"/>
                  <a:t>이렇게 하면 공격자가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찾기 어렵게 하는 효과</a:t>
                </a:r>
                <a:endParaRPr kumimoji="1"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2000" dirty="0"/>
                  <a:t>동시 서명할 때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ko-KR" altLang="en-US" sz="2000" dirty="0"/>
                  <a:t>나 </a:t>
                </a:r>
                <a:r>
                  <a:rPr kumimoji="1" lang="en-US" altLang="ko-KR" sz="2000" dirty="0"/>
                  <a:t>transform</a:t>
                </a:r>
                <a:r>
                  <a:rPr kumimoji="1" lang="ko-KR" altLang="en-US" sz="2000" dirty="0" err="1"/>
                  <a:t>에</a:t>
                </a:r>
                <a:r>
                  <a:rPr kumimoji="1" lang="ko-KR" altLang="en-US" sz="2000" dirty="0"/>
                  <a:t> 대한 정보를 짧게 표현 가능</a:t>
                </a:r>
                <a:endParaRPr kumimoji="1"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000" b="1" dirty="0"/>
                  <a:t>Restricted- SDP(G) 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(CROSS</a:t>
                </a:r>
                <a:r>
                  <a:rPr kumimoji="1" lang="ko-KR" altLang="en-US" sz="2000" b="1" dirty="0">
                    <a:solidFill>
                      <a:srgbClr val="FF0000"/>
                    </a:solidFill>
                  </a:rPr>
                  <a:t>는 여기에 해당</a:t>
                </a:r>
                <a:r>
                  <a:rPr kumimoji="1" lang="en-US" altLang="ko-KR" sz="20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R" sz="20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2000" dirty="0"/>
                  <a:t>R-SDP</a:t>
                </a:r>
                <a:r>
                  <a:rPr kumimoji="1" lang="ko-KR" altLang="en-US" sz="2000" dirty="0"/>
                  <a:t>의 확장으로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에러 벡터 전체가 특정 부분군에 </a:t>
                </a:r>
                <a:r>
                  <a:rPr kumimoji="1" lang="ko-KR" altLang="en-US" sz="2000" dirty="0" err="1"/>
                  <a:t>속해야함</a:t>
                </a:r>
                <a:endParaRPr kumimoji="1"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2000" dirty="0"/>
                  <a:t>R-SDP</a:t>
                </a:r>
                <a:r>
                  <a:rPr kumimoji="1" lang="ko-KR" altLang="en-US" sz="2000" dirty="0"/>
                  <a:t>보다 더 빠른 서명이 가능하지만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구조가 복잡하여 구현은 복잡함</a:t>
                </a:r>
                <a:endParaRPr kumimoji="1" lang="en-US" altLang="ko-KR" sz="2000" dirty="0"/>
              </a:p>
              <a:p>
                <a:endParaRPr kumimoji="1" lang="en-US" altLang="ko-KR" sz="2400" dirty="0"/>
              </a:p>
              <a:p>
                <a:endParaRPr kumimoji="1" lang="en-US" altLang="ko-KR" sz="2400" dirty="0"/>
              </a:p>
              <a:p>
                <a:endParaRPr kumimoji="1" lang="ko-Kore-KR" altLang="en-US" sz="240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9195091-8CDF-B1B8-4CEC-78BCE91E6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C830A-EF51-33BD-57D5-7C26F90D175F}"/>
                  </a:ext>
                </a:extLst>
              </p:cNvPr>
              <p:cNvSpPr txBox="1"/>
              <p:nvPr/>
            </p:nvSpPr>
            <p:spPr>
              <a:xfrm>
                <a:off x="7012490" y="2038689"/>
                <a:ext cx="264214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8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kumimoji="1"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C830A-EF51-33BD-57D5-7C26F90D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90" y="2038689"/>
                <a:ext cx="2642149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0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D15C0-FA90-550A-7D9D-17395513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57B47-6919-3B1E-6FC7-B10F80B9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4F7E06-CCCA-491C-FBA6-0E975C49B50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696170" cy="549772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ko-KR" sz="2400" b="1" dirty="0"/>
                  <a:t>Restricted Syndrome Decoding Problem(R-SDP)</a:t>
                </a:r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기반으로 함</a:t>
                </a:r>
                <a:endParaRPr kumimoji="1"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en-US" sz="2400" dirty="0"/>
                  <a:t>Fiat-Shamir </a:t>
                </a:r>
                <a:r>
                  <a:rPr kumimoji="1" lang="ko-KR" altLang="en-US" sz="2400" dirty="0"/>
                  <a:t>변환을 사용해 </a:t>
                </a:r>
                <a:r>
                  <a:rPr kumimoji="1" lang="en-US" altLang="ko-KR" sz="2400" dirty="0"/>
                  <a:t>interactive(</a:t>
                </a:r>
                <a:r>
                  <a:rPr kumimoji="1" lang="ko-KR" altLang="en-US" sz="2400" dirty="0"/>
                  <a:t>대화형</a:t>
                </a:r>
                <a:r>
                  <a:rPr kumimoji="1" lang="en-US" altLang="ko-KR" sz="2400" dirty="0"/>
                  <a:t>) </a:t>
                </a:r>
                <a:r>
                  <a:rPr kumimoji="1" lang="ko-KR" altLang="en-US" sz="2400" dirty="0" err="1"/>
                  <a:t>영지식</a:t>
                </a:r>
                <a:r>
                  <a:rPr kumimoji="1" lang="ko-KR" altLang="en-US" sz="2400" dirty="0"/>
                  <a:t> 증명 프로토콜을 비대화형 서명 체계로 변경</a:t>
                </a:r>
                <a:endParaRPr kumimoji="1"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400" b="1" dirty="0"/>
                  <a:t>Quasi-Cyclic(QC)</a:t>
                </a:r>
                <a:r>
                  <a:rPr kumimoji="1" lang="ko-KR" altLang="en-US" sz="2400" b="1" dirty="0"/>
                  <a:t> 구조를 통해 공개키 크기를 크게 줄임</a:t>
                </a:r>
                <a:endParaRPr kumimoji="1" lang="en-US" altLang="ko-KR" sz="2400" b="1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2000" dirty="0"/>
                  <a:t>코드 기반 암호들은 공개키 크기가 크다는 단점 해결</a:t>
                </a:r>
                <a:endParaRPr kumimoji="1"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2400" b="1" dirty="0"/>
                  <a:t>스크램블링</a:t>
                </a:r>
                <a:r>
                  <a:rPr kumimoji="1" lang="en-US" altLang="ko-KR" sz="2400" b="1" dirty="0"/>
                  <a:t>(Scrambling)+Permutation(</a:t>
                </a:r>
                <a:r>
                  <a:rPr kumimoji="1" lang="ko-KR" altLang="en-US" sz="2400" b="1" dirty="0"/>
                  <a:t>대치</a:t>
                </a:r>
                <a:r>
                  <a:rPr kumimoji="1" lang="en-US" altLang="ko-KR" sz="2400" b="1" dirty="0"/>
                  <a:t>)</a:t>
                </a:r>
                <a:r>
                  <a:rPr kumimoji="1" lang="ko-KR" altLang="en-US" sz="2400" b="1" dirty="0"/>
                  <a:t>행렬</a:t>
                </a:r>
                <a:r>
                  <a:rPr kumimoji="1" lang="ko-KR" altLang="en-US" sz="2400" dirty="0"/>
                  <a:t>로 원본 코드 구조 노출되는 공격에 대응</a:t>
                </a:r>
                <a:endParaRPr kumimoji="1"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2400" b="1" dirty="0"/>
                  <a:t>MDPC(Moderate-Density Parity-Check)</a:t>
                </a:r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 계열의 디코딩 알고리즘 적용</a:t>
                </a:r>
                <a:endParaRPr kumimoji="1"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ko-KR" altLang="en-US" sz="2000" dirty="0"/>
                  <a:t>상대적으로 빠른 연산과 낮은 </a:t>
                </a:r>
                <a:r>
                  <a:rPr kumimoji="1" lang="en-US" altLang="ko-KR" sz="2000" dirty="0"/>
                  <a:t>Decoding</a:t>
                </a:r>
                <a:r>
                  <a:rPr kumimoji="1" lang="ko-KR" altLang="en-US" sz="2000" dirty="0"/>
                  <a:t> 실패율 추구</a:t>
                </a:r>
                <a:endParaRPr kumimoji="1"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2400" dirty="0"/>
                  <a:t>낮은 연산 복잡도를 통해 서명 및 검증 시 빠른 처리 속도 달성 </a:t>
                </a:r>
                <a:endParaRPr kumimoji="1" lang="en-US" altLang="ko-KR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ko-KR" altLang="en-US" sz="2400" dirty="0"/>
                  <a:t>기반 다항식 연산으로 인해 </a:t>
                </a:r>
                <a:r>
                  <a:rPr kumimoji="1" lang="en-US" altLang="ko-KR" sz="2400" dirty="0"/>
                  <a:t>HW/SW</a:t>
                </a:r>
                <a:r>
                  <a:rPr kumimoji="1" lang="ko-KR" altLang="en-US" sz="2400" dirty="0"/>
                  <a:t> 병렬화에 유리</a:t>
                </a:r>
                <a:endParaRPr kumimoji="1"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ko-KR" sz="1600" dirty="0"/>
                  <a:t>P</a:t>
                </a:r>
                <a:r>
                  <a:rPr kumimoji="1" lang="ko-KR" altLang="en-US" sz="1600" dirty="0"/>
                  <a:t>는 </a:t>
                </a:r>
                <a:r>
                  <a:rPr kumimoji="1" lang="en-US" altLang="ko-KR" sz="1600" dirty="0"/>
                  <a:t>QC</a:t>
                </a:r>
                <a:r>
                  <a:rPr kumimoji="1" lang="ko-KR" altLang="en-US" sz="1600" dirty="0"/>
                  <a:t> 구조에서의 순환 블록 크기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부호의 크기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의미</a:t>
                </a:r>
                <a:endParaRPr kumimoji="1" lang="en-US" altLang="ko-KR" sz="2400" dirty="0"/>
              </a:p>
              <a:p>
                <a:pPr>
                  <a:lnSpc>
                    <a:spcPct val="120000"/>
                  </a:lnSpc>
                </a:pPr>
                <a:endParaRPr kumimoji="1" lang="en-US" altLang="ko-KR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4F7E06-CCCA-491C-FBA6-0E975C49B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696170" cy="5497728"/>
              </a:xfrm>
              <a:blipFill>
                <a:blip r:embed="rId2"/>
                <a:stretch>
                  <a:fillRect l="-651" t="-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6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897C9-684A-744A-EF38-EC66457F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279D0-64DA-B543-154B-17C29F0C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C1B25-D17A-C141-4406-CA0EF7CBD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sz="1600" dirty="0"/>
              <a:t>p: modular arithmetic</a:t>
            </a:r>
          </a:p>
          <a:p>
            <a:r>
              <a:rPr kumimoji="1" lang="en-US" altLang="en-US" sz="1600" dirty="0"/>
              <a:t>z : </a:t>
            </a:r>
            <a:r>
              <a:rPr kumimoji="1" lang="ko-KR" altLang="en-US" sz="1600" dirty="0"/>
              <a:t>부분 치환</a:t>
            </a:r>
            <a:r>
              <a:rPr kumimoji="1" lang="en-US" altLang="ko-KR" sz="1600" dirty="0"/>
              <a:t>(sub-block) </a:t>
            </a:r>
            <a:r>
              <a:rPr kumimoji="1" lang="ko-KR" altLang="en-US" sz="1600" dirty="0"/>
              <a:t>단위</a:t>
            </a:r>
            <a:endParaRPr kumimoji="1" lang="en-US" altLang="ko-KR" sz="1600" dirty="0"/>
          </a:p>
          <a:p>
            <a:r>
              <a:rPr kumimoji="1" lang="en-US" altLang="en-US" sz="1600" dirty="0"/>
              <a:t>n: </a:t>
            </a:r>
            <a:r>
              <a:rPr kumimoji="1" lang="ko-KR" altLang="en-US" sz="1600" dirty="0"/>
              <a:t>전체 블록의 </a:t>
            </a:r>
            <a:r>
              <a:rPr kumimoji="1" lang="en-US" altLang="en-US" sz="1600" dirty="0"/>
              <a:t>dimension </a:t>
            </a:r>
          </a:p>
          <a:p>
            <a:r>
              <a:rPr kumimoji="1" lang="en-US" altLang="en-US" sz="1600" dirty="0"/>
              <a:t>k : </a:t>
            </a:r>
            <a:r>
              <a:rPr kumimoji="1" lang="ko-KR" altLang="en-US" sz="1600" dirty="0"/>
              <a:t>랜덤 계수의 개수</a:t>
            </a:r>
            <a:endParaRPr kumimoji="1" lang="en-US" altLang="ko-KR" sz="1600" dirty="0"/>
          </a:p>
          <a:p>
            <a:r>
              <a:rPr kumimoji="1" lang="en-US" altLang="en-US" sz="1600" dirty="0"/>
              <a:t>m : </a:t>
            </a:r>
            <a:r>
              <a:rPr kumimoji="1" lang="ko-KR" altLang="en-US" sz="1600" dirty="0"/>
              <a:t>처리할 </a:t>
            </a:r>
            <a:r>
              <a:rPr kumimoji="1" lang="ko-KR" altLang="en-US" sz="1600" dirty="0" err="1"/>
              <a:t>메세지</a:t>
            </a:r>
            <a:r>
              <a:rPr kumimoji="1" lang="ko-KR" altLang="en-US" sz="1600" dirty="0"/>
              <a:t> 블록의 수</a:t>
            </a:r>
            <a:endParaRPr kumimoji="1" lang="en-US" altLang="ko-KR" sz="1600" dirty="0"/>
          </a:p>
          <a:p>
            <a:r>
              <a:rPr kumimoji="1" lang="en-US" altLang="en-US" sz="1600" dirty="0"/>
              <a:t>t : </a:t>
            </a:r>
            <a:r>
              <a:rPr kumimoji="1" lang="ko-KR" altLang="en-US" sz="1600" dirty="0"/>
              <a:t>치환 연산의 반복 횟수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라운드 수</a:t>
            </a:r>
            <a:r>
              <a:rPr kumimoji="1" lang="en-US" altLang="ko-KR" sz="1600" dirty="0"/>
              <a:t>)</a:t>
            </a:r>
          </a:p>
          <a:p>
            <a:r>
              <a:rPr kumimoji="1" lang="en-US" altLang="en-US" sz="1600" dirty="0"/>
              <a:t>w : </a:t>
            </a:r>
            <a:r>
              <a:rPr kumimoji="1" lang="ko-KR" altLang="en-US" sz="1600" dirty="0"/>
              <a:t>추가 노이즈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008EC7-13DC-AA8E-0A6B-DF7DC1AA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91" y="1630124"/>
            <a:ext cx="6680689" cy="40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9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64984-FB5B-AD00-9161-A3E38F03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1EAEB-93C1-1D5F-FC74-EF3EAE0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CROSS</a:t>
            </a:r>
            <a:r>
              <a:rPr kumimoji="1" lang="en-US" altLang="ko-KR" dirty="0"/>
              <a:t>-ID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D944E-7E61-46A4-E7F6-286C90458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956" y="4039908"/>
            <a:ext cx="5574669" cy="21703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sz="2400" b="1" dirty="0"/>
              <a:t>5-pass protocol</a:t>
            </a:r>
          </a:p>
          <a:p>
            <a:pPr marL="342900" indent="-342900">
              <a:buAutoNum type="arabicPeriod"/>
            </a:pPr>
            <a:r>
              <a:rPr kumimoji="1" lang="ko-KR" altLang="en-US" sz="1600" b="1" dirty="0">
                <a:solidFill>
                  <a:srgbClr val="7030A0"/>
                </a:solidFill>
              </a:rPr>
              <a:t>증명자가 임의 값으로 </a:t>
            </a:r>
            <a:r>
              <a:rPr kumimoji="1" lang="ko-KR" altLang="en-US" sz="1600" b="1" dirty="0" err="1">
                <a:solidFill>
                  <a:srgbClr val="7030A0"/>
                </a:solidFill>
              </a:rPr>
              <a:t>커밋</a:t>
            </a:r>
            <a:r>
              <a:rPr kumimoji="1" lang="en-US" altLang="ko-KR" sz="1600" b="1" dirty="0">
                <a:solidFill>
                  <a:srgbClr val="7030A0"/>
                </a:solidFill>
              </a:rPr>
              <a:t>(commit)</a:t>
            </a:r>
          </a:p>
          <a:p>
            <a:pPr marL="342900" indent="-342900">
              <a:buAutoNum type="arabicPeriod"/>
            </a:pPr>
            <a:r>
              <a:rPr kumimoji="1" lang="ko-KR" altLang="en-US" sz="1600" b="1" dirty="0">
                <a:solidFill>
                  <a:schemeClr val="accent2"/>
                </a:solidFill>
              </a:rPr>
              <a:t>검증자가 챌린지</a:t>
            </a:r>
            <a:r>
              <a:rPr kumimoji="1" lang="en-US" altLang="ko-KR" sz="1600" b="1" dirty="0">
                <a:solidFill>
                  <a:schemeClr val="accent2"/>
                </a:solidFill>
              </a:rPr>
              <a:t>(challenge)1</a:t>
            </a:r>
            <a:r>
              <a:rPr kumimoji="1" lang="ko-KR" altLang="en-US" sz="1600" b="1" dirty="0">
                <a:solidFill>
                  <a:schemeClr val="accent2"/>
                </a:solidFill>
              </a:rPr>
              <a:t>을 보냄</a:t>
            </a:r>
            <a:endParaRPr kumimoji="1" lang="en-US" altLang="ko-KR" sz="1600" b="1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1600" b="1" dirty="0">
                <a:solidFill>
                  <a:schemeClr val="accent4"/>
                </a:solidFill>
              </a:rPr>
              <a:t>증명자가 응답</a:t>
            </a:r>
            <a:r>
              <a:rPr kumimoji="1" lang="en-US" altLang="ko-KR" sz="1600" b="1" dirty="0">
                <a:solidFill>
                  <a:schemeClr val="accent4"/>
                </a:solidFill>
              </a:rPr>
              <a:t>(response)1</a:t>
            </a:r>
          </a:p>
          <a:p>
            <a:pPr marL="342900" indent="-342900">
              <a:buAutoNum type="arabicPeriod"/>
            </a:pPr>
            <a:r>
              <a:rPr kumimoji="1" lang="ko-KR" altLang="en-US" sz="1600" b="1" dirty="0">
                <a:solidFill>
                  <a:schemeClr val="accent5"/>
                </a:solidFill>
              </a:rPr>
              <a:t>검증자가 챌린지 </a:t>
            </a:r>
            <a:r>
              <a:rPr kumimoji="1" lang="en-US" altLang="ko-KR" sz="1600" b="1" dirty="0">
                <a:solidFill>
                  <a:schemeClr val="accent5"/>
                </a:solidFill>
              </a:rPr>
              <a:t>2</a:t>
            </a:r>
            <a:r>
              <a:rPr kumimoji="1" lang="ko-KR" altLang="en-US" sz="1600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sz="1600" b="1" dirty="0">
                <a:solidFill>
                  <a:schemeClr val="accent5"/>
                </a:solidFill>
              </a:rPr>
              <a:t> 보냄</a:t>
            </a:r>
            <a:endParaRPr kumimoji="1" lang="en-US" altLang="ko-KR" sz="1600" b="1" dirty="0">
              <a:solidFill>
                <a:schemeClr val="accent5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1600" b="1" dirty="0">
                <a:solidFill>
                  <a:schemeClr val="accent6"/>
                </a:solidFill>
              </a:rPr>
              <a:t>증명자가 응답 </a:t>
            </a:r>
            <a:r>
              <a:rPr kumimoji="1" lang="en-US" altLang="ko-KR" sz="1600" b="1" dirty="0">
                <a:solidFill>
                  <a:schemeClr val="accent6"/>
                </a:solidFill>
              </a:rPr>
              <a:t>2</a:t>
            </a:r>
          </a:p>
          <a:p>
            <a:pPr marL="0" indent="0">
              <a:buNone/>
            </a:pPr>
            <a:endParaRPr kumimoji="1" lang="en-US" altLang="ko-KR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ko-KR" alt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ko-Kore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85E38-9F54-302F-0B87-5A1CBF7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257" y="676848"/>
            <a:ext cx="4612077" cy="55334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161CFE-984E-BB43-D69F-250CF942D3A2}"/>
              </a:ext>
            </a:extLst>
          </p:cNvPr>
          <p:cNvGrpSpPr/>
          <p:nvPr/>
        </p:nvGrpSpPr>
        <p:grpSpPr>
          <a:xfrm>
            <a:off x="6297685" y="1341578"/>
            <a:ext cx="1114138" cy="4621513"/>
            <a:chOff x="5985832" y="1227974"/>
            <a:chExt cx="1114138" cy="462151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ACD473-D089-B37D-A3F3-5D1792DE0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1388"/>
            <a:stretch/>
          </p:blipFill>
          <p:spPr>
            <a:xfrm>
              <a:off x="5985832" y="1227974"/>
              <a:ext cx="1114138" cy="4477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CD4C38-9E41-4557-A568-E9C5ADA95361}"/>
                </a:ext>
              </a:extLst>
            </p:cNvPr>
            <p:cNvSpPr txBox="1"/>
            <p:nvPr/>
          </p:nvSpPr>
          <p:spPr>
            <a:xfrm>
              <a:off x="6036125" y="1536643"/>
              <a:ext cx="320922" cy="46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7030A0"/>
                  </a:solidFill>
                </a:rPr>
                <a:t>1)</a:t>
              </a:r>
              <a:endParaRPr kumimoji="1" lang="ko-KR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967AB-1862-6282-1EF3-79591D3C2771}"/>
                </a:ext>
              </a:extLst>
            </p:cNvPr>
            <p:cNvSpPr txBox="1"/>
            <p:nvPr/>
          </p:nvSpPr>
          <p:spPr>
            <a:xfrm>
              <a:off x="6036125" y="2253204"/>
              <a:ext cx="320922" cy="46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2"/>
                  </a:solidFill>
                </a:rPr>
                <a:t>2)</a:t>
              </a:r>
              <a:endParaRPr kumimoji="1" lang="ko-KR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ADD93-9B76-1AD5-F94A-331977CAE644}"/>
                </a:ext>
              </a:extLst>
            </p:cNvPr>
            <p:cNvSpPr txBox="1"/>
            <p:nvPr/>
          </p:nvSpPr>
          <p:spPr>
            <a:xfrm>
              <a:off x="6036125" y="3322917"/>
              <a:ext cx="320922" cy="46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4"/>
                  </a:solidFill>
                </a:rPr>
                <a:t>3)</a:t>
              </a:r>
              <a:endParaRPr kumimoji="1" lang="ko-KR" altLang="en-US" sz="1200" dirty="0">
                <a:solidFill>
                  <a:schemeClr val="accent4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05C3B0-490B-ED15-3531-ED0F4EDED16C}"/>
                </a:ext>
              </a:extLst>
            </p:cNvPr>
            <p:cNvSpPr txBox="1"/>
            <p:nvPr/>
          </p:nvSpPr>
          <p:spPr>
            <a:xfrm>
              <a:off x="6036125" y="4357938"/>
              <a:ext cx="320922" cy="46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5"/>
                  </a:solidFill>
                </a:rPr>
                <a:t>4)</a:t>
              </a:r>
              <a:endParaRPr kumimoji="1"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241C7B-84D0-D8BD-9AC8-24926C958AE1}"/>
                </a:ext>
              </a:extLst>
            </p:cNvPr>
            <p:cNvSpPr txBox="1"/>
            <p:nvPr/>
          </p:nvSpPr>
          <p:spPr>
            <a:xfrm>
              <a:off x="6036125" y="5387079"/>
              <a:ext cx="320922" cy="46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6"/>
                  </a:solidFill>
                </a:rPr>
                <a:t>5)</a:t>
              </a:r>
              <a:endParaRPr kumimoji="1" lang="ko-KR" altLang="en-US" sz="12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582877-8FC8-DE3A-3D1E-C4C02F78D1A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411823" y="3015184"/>
            <a:ext cx="3435458" cy="56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5291E-D816-C81A-C87A-0ADF0A95AF54}"/>
              </a:ext>
            </a:extLst>
          </p:cNvPr>
          <p:cNvSpPr/>
          <p:nvPr/>
        </p:nvSpPr>
        <p:spPr>
          <a:xfrm>
            <a:off x="9531458" y="2253204"/>
            <a:ext cx="1782305" cy="219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608877BF-4C37-96CC-4DF0-74E672CB6620}"/>
              </a:ext>
            </a:extLst>
          </p:cNvPr>
          <p:cNvSpPr txBox="1">
            <a:spLocks/>
          </p:cNvSpPr>
          <p:nvPr/>
        </p:nvSpPr>
        <p:spPr>
          <a:xfrm>
            <a:off x="411920" y="1341578"/>
            <a:ext cx="5574669" cy="217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/>
              <a:t>Interactive(</a:t>
            </a:r>
            <a:r>
              <a:rPr kumimoji="1" lang="ko-KR" altLang="en-US" sz="2000" dirty="0"/>
              <a:t>대화형</a:t>
            </a:r>
            <a:r>
              <a:rPr kumimoji="1" lang="en-US" altLang="ko-KR" sz="2000" dirty="0"/>
              <a:t>) </a:t>
            </a:r>
            <a:r>
              <a:rPr kumimoji="1" lang="ko-KR" altLang="en-US" sz="2000" dirty="0" err="1"/>
              <a:t>영지식</a:t>
            </a:r>
            <a:r>
              <a:rPr kumimoji="1" lang="ko-KR" altLang="en-US" sz="2000" dirty="0"/>
              <a:t> 증명 프로토콜</a:t>
            </a:r>
            <a:endParaRPr kumimoji="1" lang="en-US" altLang="ko-KR" sz="2000" dirty="0"/>
          </a:p>
          <a:p>
            <a:r>
              <a:rPr kumimoji="1" lang="en-US" altLang="ko-KR" sz="2000" dirty="0"/>
              <a:t>‘</a:t>
            </a:r>
            <a:r>
              <a:rPr kumimoji="1" lang="ko-KR" altLang="en-US" sz="2000" dirty="0"/>
              <a:t>내가 특정 </a:t>
            </a:r>
            <a:r>
              <a:rPr kumimoji="1" lang="en-US" altLang="ko-KR" sz="2000" dirty="0"/>
              <a:t>R-SDP(G)</a:t>
            </a:r>
            <a:r>
              <a:rPr kumimoji="1" lang="ko-KR" altLang="en-US" sz="2000" dirty="0"/>
              <a:t>의 해답</a:t>
            </a:r>
            <a:r>
              <a:rPr kumimoji="1" lang="en-US" altLang="ko-KR" sz="2000" dirty="0"/>
              <a:t> e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알고 있다</a:t>
            </a:r>
            <a:r>
              <a:rPr kumimoji="1" lang="en-US" altLang="ko-KR" sz="2000" dirty="0"/>
              <a:t>’</a:t>
            </a:r>
            <a:r>
              <a:rPr kumimoji="1" lang="ko-KR" altLang="en-US" sz="2000" dirty="0"/>
              <a:t> 는 </a:t>
            </a:r>
            <a:br>
              <a:rPr kumimoji="1" lang="en-US" altLang="ko-KR" sz="2000" dirty="0"/>
            </a:br>
            <a:r>
              <a:rPr kumimoji="1" lang="ko-KR" altLang="en-US" sz="2000" dirty="0"/>
              <a:t>사실을 영지식으로 증명할 수 있게 함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5</a:t>
            </a:r>
            <a:r>
              <a:rPr kumimoji="1" lang="ko-KR" altLang="en-US" sz="1600" dirty="0"/>
              <a:t>번의 메시지를 주고 받는 방식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938193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702</TotalTime>
  <Words>1383</Words>
  <Application>Microsoft Macintosh PowerPoint</Application>
  <PresentationFormat>와이드스크린</PresentationFormat>
  <Paragraphs>164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제목 테마</vt:lpstr>
      <vt:lpstr>CryptoCraft 테마</vt:lpstr>
      <vt:lpstr>코드 기반 전자서명 CROSS</vt:lpstr>
      <vt:lpstr>NIST PQC 추가 전자서명 알고리즘 공모전</vt:lpstr>
      <vt:lpstr>Code-based </vt:lpstr>
      <vt:lpstr>Code-based  용어 정리</vt:lpstr>
      <vt:lpstr>Code-based  용어 정리</vt:lpstr>
      <vt:lpstr>Code-based  용어 정리</vt:lpstr>
      <vt:lpstr>CROSS</vt:lpstr>
      <vt:lpstr>CROSS</vt:lpstr>
      <vt:lpstr>CROSS-ID</vt:lpstr>
      <vt:lpstr>CROSS-ID</vt:lpstr>
      <vt:lpstr>CROSS 키 생성</vt:lpstr>
      <vt:lpstr>CROSS 서명</vt:lpstr>
      <vt:lpstr>CROSS 검증</vt:lpstr>
      <vt:lpstr>향후 계획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심민주</dc:creator>
  <cp:keywords/>
  <dc:description/>
  <cp:lastModifiedBy>심민주</cp:lastModifiedBy>
  <cp:revision>2</cp:revision>
  <dcterms:created xsi:type="dcterms:W3CDTF">2025-03-08T11:21:57Z</dcterms:created>
  <dcterms:modified xsi:type="dcterms:W3CDTF">2025-03-23T12:57:11Z</dcterms:modified>
  <cp:category/>
</cp:coreProperties>
</file>