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8" r:id="rId10"/>
    <p:sldId id="285" r:id="rId11"/>
    <p:sldId id="286" r:id="rId12"/>
    <p:sldId id="289" r:id="rId13"/>
    <p:sldId id="29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Fast CHAM-CTR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604B9-36EF-4F27-9CB6-676CCCC4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 </a:t>
            </a:r>
            <a:r>
              <a:rPr lang="ko-KR" altLang="en-US" dirty="0"/>
              <a:t>병렬</a:t>
            </a:r>
            <a:r>
              <a:rPr lang="en-US" altLang="ko-KR" dirty="0"/>
              <a:t> </a:t>
            </a:r>
            <a:r>
              <a:rPr lang="ko-KR" altLang="en-US" dirty="0"/>
              <a:t>최적화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16D208-5E70-4F37-AE57-8F18E6F5A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1462044"/>
            <a:ext cx="85725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6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B7770-4744-497A-911A-E3EBE760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065BC-ABFC-45A2-A128-8D9C1628F9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Atmel Studio 7.0, -O2 </a:t>
            </a:r>
            <a:r>
              <a:rPr lang="ko-KR" altLang="en-US" dirty="0"/>
              <a:t>옵션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3838B3-BD68-4638-84DD-B78F45880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143" y="1924269"/>
            <a:ext cx="5342857" cy="3514286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89AFCA6-66B6-4ECD-80CC-286695E11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61472"/>
              </p:ext>
            </p:extLst>
          </p:nvPr>
        </p:nvGraphicFramePr>
        <p:xfrm>
          <a:off x="411162" y="2383472"/>
          <a:ext cx="62180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462">
                  <a:extLst>
                    <a:ext uri="{9D8B030D-6E8A-4147-A177-3AD203B41FA5}">
                      <a16:colId xmlns:a16="http://schemas.microsoft.com/office/drawing/2014/main" val="3209387099"/>
                    </a:ext>
                  </a:extLst>
                </a:gridCol>
                <a:gridCol w="2201542">
                  <a:extLst>
                    <a:ext uri="{9D8B030D-6E8A-4147-A177-3AD203B41FA5}">
                      <a16:colId xmlns:a16="http://schemas.microsoft.com/office/drawing/2014/main" val="3274146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 현 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18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CHAM-64/128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vs Revised 11.7%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953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CHAM-128/128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vs Revised 6.5%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9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CHAM-128/256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vs Revised 7.4%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7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CHAM_CTR-64/128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vs CHAM 4.2%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6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CHAM_CTR-128/128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vs CHAM 3.0%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14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 CHAM_CTR-128/256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vs CHAM 2.8%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384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727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7B579-72DE-4416-B3B7-EE5C9F9D0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0C6D87-7369-4E18-8814-AE783AEA14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CHAM-CTR </a:t>
            </a:r>
            <a:r>
              <a:rPr lang="ko-KR" altLang="en-US" dirty="0"/>
              <a:t>모드는 </a:t>
            </a:r>
            <a:r>
              <a:rPr lang="ko-KR" altLang="en-US" b="1" dirty="0">
                <a:solidFill>
                  <a:srgbClr val="FF0000"/>
                </a:solidFill>
              </a:rPr>
              <a:t>카운터 값에 영향 받지 않는 구간</a:t>
            </a:r>
            <a:r>
              <a:rPr lang="ko-KR" altLang="en-US" dirty="0"/>
              <a:t>이 존재</a:t>
            </a:r>
            <a:endParaRPr lang="en-US" altLang="ko-KR" dirty="0"/>
          </a:p>
          <a:p>
            <a:pPr lvl="1"/>
            <a:r>
              <a:rPr lang="ko-KR" altLang="en-US" dirty="0"/>
              <a:t>해당 구간은 연산 결과가 고정이므로 </a:t>
            </a:r>
            <a:r>
              <a:rPr lang="ko-KR" altLang="en-US" b="1" dirty="0">
                <a:solidFill>
                  <a:srgbClr val="FF0000"/>
                </a:solidFill>
              </a:rPr>
              <a:t>사전연산이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Revised</a:t>
            </a:r>
            <a:r>
              <a:rPr lang="ko-KR" altLang="en-US" dirty="0"/>
              <a:t> </a:t>
            </a:r>
            <a:r>
              <a:rPr lang="en-US" altLang="ko-KR" dirty="0"/>
              <a:t>CHAM</a:t>
            </a:r>
            <a:r>
              <a:rPr lang="ko-KR" altLang="en-US" dirty="0"/>
              <a:t>에 비해 훨씬 향상된 성능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CHAM</a:t>
            </a:r>
            <a:r>
              <a:rPr lang="ko-KR" altLang="en-US" dirty="0"/>
              <a:t>은 </a:t>
            </a:r>
            <a:r>
              <a:rPr lang="ko-KR" altLang="en-US" b="1" dirty="0" err="1">
                <a:solidFill>
                  <a:srgbClr val="FF0000"/>
                </a:solidFill>
              </a:rPr>
              <a:t>평문</a:t>
            </a:r>
            <a:r>
              <a:rPr lang="ko-KR" altLang="en-US" b="1" dirty="0">
                <a:solidFill>
                  <a:srgbClr val="FF0000"/>
                </a:solidFill>
              </a:rPr>
              <a:t> 길이가 짧다</a:t>
            </a:r>
            <a:r>
              <a:rPr lang="ko-KR" altLang="en-US" dirty="0"/>
              <a:t>는 점을 이용하여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병렬 연산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u="sng" dirty="0"/>
              <a:t>64/128</a:t>
            </a:r>
            <a:r>
              <a:rPr lang="ko-KR" altLang="en-US" u="sng" dirty="0"/>
              <a:t>에 한정</a:t>
            </a:r>
            <a:endParaRPr lang="en-US" altLang="ko-KR" u="sng" dirty="0"/>
          </a:p>
          <a:p>
            <a:pPr lvl="1"/>
            <a:r>
              <a:rPr lang="ko-KR" altLang="en-US" dirty="0"/>
              <a:t>알고리즘을 </a:t>
            </a:r>
            <a:r>
              <a:rPr lang="en-US" altLang="ko-KR" dirty="0"/>
              <a:t>2</a:t>
            </a:r>
            <a:r>
              <a:rPr lang="ko-KR" altLang="en-US" dirty="0"/>
              <a:t>회</a:t>
            </a:r>
            <a:r>
              <a:rPr lang="en-US" altLang="ko-KR" dirty="0"/>
              <a:t>, 3</a:t>
            </a:r>
            <a:r>
              <a:rPr lang="ko-KR" altLang="en-US" dirty="0"/>
              <a:t>회 가동하는 것보다 높은 효율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CTR </a:t>
            </a:r>
            <a:r>
              <a:rPr lang="ko-KR" altLang="en-US" dirty="0"/>
              <a:t>모드의 표준은 </a:t>
            </a:r>
            <a:r>
              <a:rPr lang="en-US" altLang="ko-KR" dirty="0"/>
              <a:t>32-bit </a:t>
            </a:r>
            <a:r>
              <a:rPr lang="ko-KR" altLang="en-US" dirty="0"/>
              <a:t>카운터</a:t>
            </a:r>
            <a:endParaRPr lang="en-US" altLang="ko-KR" dirty="0"/>
          </a:p>
          <a:p>
            <a:pPr lvl="1"/>
            <a:r>
              <a:rPr lang="ko-KR" altLang="en-US" dirty="0"/>
              <a:t>후행 과제로 </a:t>
            </a:r>
            <a:r>
              <a:rPr lang="en-US" altLang="ko-KR" dirty="0"/>
              <a:t>64/128</a:t>
            </a:r>
            <a:r>
              <a:rPr lang="ko-KR" altLang="en-US" dirty="0"/>
              <a:t>에 </a:t>
            </a:r>
            <a:r>
              <a:rPr lang="en-US" altLang="ko-KR" b="1" dirty="0">
                <a:solidFill>
                  <a:srgbClr val="FF0000"/>
                </a:solidFill>
              </a:rPr>
              <a:t>32-bit </a:t>
            </a:r>
            <a:r>
              <a:rPr lang="ko-KR" altLang="en-US" b="1" dirty="0">
                <a:solidFill>
                  <a:srgbClr val="FF0000"/>
                </a:solidFill>
              </a:rPr>
              <a:t>카운터를 사용한 카운터 모드 구현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5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카운터 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CHAM-CTR </a:t>
            </a:r>
            <a:r>
              <a:rPr lang="ko-KR" altLang="en-US" dirty="0"/>
              <a:t>최적화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CHAM </a:t>
            </a:r>
            <a:r>
              <a:rPr lang="ko-KR" altLang="en-US" dirty="0"/>
              <a:t>병렬 최적화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카운터 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ko-KR" altLang="en-US" dirty="0"/>
              <a:t>블록 암호 운영 모드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하나의 키</a:t>
            </a:r>
            <a:r>
              <a:rPr lang="ko-KR" altLang="en-US" dirty="0"/>
              <a:t>를 사용하여 </a:t>
            </a:r>
            <a:r>
              <a:rPr lang="ko-KR" altLang="en-US" b="1" dirty="0">
                <a:solidFill>
                  <a:srgbClr val="FF0000"/>
                </a:solidFill>
              </a:rPr>
              <a:t>반복적으로 암호화</a:t>
            </a:r>
            <a:r>
              <a:rPr lang="ko-KR" altLang="en-US" dirty="0"/>
              <a:t> 하는 방식</a:t>
            </a:r>
            <a:endParaRPr lang="en-US" altLang="ko-KR" dirty="0"/>
          </a:p>
          <a:p>
            <a:pPr lvl="1"/>
            <a:r>
              <a:rPr lang="ko-KR" altLang="en-US" dirty="0"/>
              <a:t>암호화 키가 하나 밖에 없을 때의 위험성에서 안전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카운터 모드</a:t>
            </a:r>
            <a:endParaRPr lang="en-US" altLang="ko-KR" dirty="0"/>
          </a:p>
          <a:p>
            <a:pPr lvl="1"/>
            <a:r>
              <a:rPr lang="ko-KR" altLang="en-US" dirty="0" err="1"/>
              <a:t>논스와</a:t>
            </a:r>
            <a:r>
              <a:rPr lang="ko-KR" altLang="en-US" dirty="0"/>
              <a:t> 카운터를 사용하는 방식</a:t>
            </a:r>
            <a:endParaRPr lang="en-US" altLang="ko-KR" dirty="0"/>
          </a:p>
          <a:p>
            <a:pPr lvl="1"/>
            <a:r>
              <a:rPr lang="ko-KR" altLang="en-US" dirty="0" err="1"/>
              <a:t>논스</a:t>
            </a:r>
            <a:r>
              <a:rPr lang="en-US" altLang="ko-KR" dirty="0"/>
              <a:t>: </a:t>
            </a:r>
            <a:r>
              <a:rPr lang="ko-KR" altLang="en-US" dirty="0"/>
              <a:t>고정 난수 값</a:t>
            </a:r>
            <a:endParaRPr lang="en-US" altLang="ko-KR" dirty="0"/>
          </a:p>
          <a:p>
            <a:pPr lvl="1"/>
            <a:r>
              <a:rPr lang="ko-KR" altLang="en-US" dirty="0"/>
              <a:t>카운터</a:t>
            </a:r>
            <a:r>
              <a:rPr lang="en-US" altLang="ko-KR" dirty="0"/>
              <a:t>: </a:t>
            </a:r>
            <a:r>
              <a:rPr lang="ko-KR" altLang="en-US" dirty="0"/>
              <a:t>블록의 번호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C56F3-4A02-423B-AD9F-C1A16B6F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카운터 모드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FC6B7C-A9F7-423D-9600-DB7AC41F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45" y="3755747"/>
            <a:ext cx="6772710" cy="26300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D49D41-1937-41C5-A37F-A76F137A4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45" y="1045411"/>
            <a:ext cx="6772710" cy="272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39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34C2A-A161-4A3B-A741-F743E11D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CHAM-CTR </a:t>
            </a:r>
            <a:r>
              <a:rPr lang="ko-KR" altLang="en-US" dirty="0"/>
              <a:t>최적화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8910D-8FF2-4F00-AD42-E8940747C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CHAM</a:t>
            </a:r>
            <a:r>
              <a:rPr lang="ko-KR" altLang="en-US" dirty="0"/>
              <a:t>의 </a:t>
            </a:r>
            <a:r>
              <a:rPr lang="ko-KR" altLang="en-US" dirty="0" err="1"/>
              <a:t>평문을</a:t>
            </a:r>
            <a:r>
              <a:rPr lang="ko-KR" altLang="en-US" dirty="0"/>
              <a:t> 카운터 모드의 입력으로 대체</a:t>
            </a:r>
            <a:endParaRPr lang="en-US" altLang="ko-KR" dirty="0"/>
          </a:p>
          <a:p>
            <a:pPr lvl="1"/>
            <a:r>
              <a:rPr lang="en-US" altLang="ko-KR" dirty="0"/>
              <a:t>64/128: 16</a:t>
            </a:r>
            <a:r>
              <a:rPr lang="ko-KR" altLang="en-US" dirty="0"/>
              <a:t>비트 카운터</a:t>
            </a:r>
            <a:endParaRPr lang="en-US" altLang="ko-KR" dirty="0"/>
          </a:p>
          <a:p>
            <a:pPr lvl="1"/>
            <a:r>
              <a:rPr lang="en-US" altLang="ko-KR" dirty="0"/>
              <a:t>128/128, 128/256: 32</a:t>
            </a:r>
            <a:r>
              <a:rPr lang="ko-KR" altLang="en-US" dirty="0"/>
              <a:t>비트 카운터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CHAM</a:t>
            </a:r>
            <a:r>
              <a:rPr lang="ko-KR" altLang="en-US" dirty="0"/>
              <a:t>은 </a:t>
            </a:r>
            <a:r>
              <a:rPr lang="ko-KR" altLang="en-US" dirty="0" err="1"/>
              <a:t>평문</a:t>
            </a:r>
            <a:r>
              <a:rPr lang="ko-KR" altLang="en-US" dirty="0"/>
              <a:t> 블록을 </a:t>
            </a:r>
            <a:r>
              <a:rPr lang="en-US" altLang="ko-KR" dirty="0"/>
              <a:t>4</a:t>
            </a:r>
            <a:r>
              <a:rPr lang="ko-KR" altLang="en-US" dirty="0"/>
              <a:t>개로 나누어서 운영</a:t>
            </a:r>
            <a:endParaRPr lang="en-US" altLang="ko-KR" dirty="0"/>
          </a:p>
          <a:p>
            <a:pPr lvl="1"/>
            <a:r>
              <a:rPr lang="ko-KR" altLang="en-US" dirty="0"/>
              <a:t>첫 블록</a:t>
            </a:r>
            <a:r>
              <a:rPr lang="en-US" altLang="ko-KR" dirty="0"/>
              <a:t>: </a:t>
            </a:r>
            <a:r>
              <a:rPr lang="ko-KR" altLang="en-US" dirty="0"/>
              <a:t>카운터</a:t>
            </a:r>
            <a:endParaRPr lang="en-US" altLang="ko-KR" dirty="0"/>
          </a:p>
          <a:p>
            <a:pPr lvl="1"/>
            <a:r>
              <a:rPr lang="ko-KR" altLang="en-US" dirty="0"/>
              <a:t>나머지 블록</a:t>
            </a:r>
            <a:r>
              <a:rPr lang="en-US" altLang="ko-KR" dirty="0"/>
              <a:t>: </a:t>
            </a:r>
            <a:r>
              <a:rPr lang="ko-KR" altLang="en-US" dirty="0" err="1"/>
              <a:t>논스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 err="1">
                <a:solidFill>
                  <a:srgbClr val="FF0000"/>
                </a:solidFill>
              </a:rPr>
              <a:t>논스는</a:t>
            </a:r>
            <a:r>
              <a:rPr lang="ko-KR" altLang="en-US" b="1" dirty="0">
                <a:solidFill>
                  <a:srgbClr val="FF0000"/>
                </a:solidFill>
              </a:rPr>
              <a:t> 고정이므로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논스</a:t>
            </a:r>
            <a:r>
              <a:rPr lang="ko-KR" altLang="en-US" b="1" dirty="0">
                <a:solidFill>
                  <a:srgbClr val="FF0000"/>
                </a:solidFill>
              </a:rPr>
              <a:t> 값은 카운터와 상관 없이 연산 결과가 동일</a:t>
            </a:r>
          </a:p>
        </p:txBody>
      </p:sp>
    </p:spTree>
    <p:extLst>
      <p:ext uri="{BB962C8B-B14F-4D97-AF65-F5344CB8AC3E}">
        <p14:creationId xmlns:p14="http://schemas.microsoft.com/office/powerpoint/2010/main" val="79007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69D54-5DFC-4CE4-9827-5F2FDE10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CHAM-CTR </a:t>
            </a:r>
            <a:r>
              <a:rPr lang="ko-KR" altLang="en-US" dirty="0"/>
              <a:t>최적화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79314E-32E5-4333-A793-F18F20515F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573273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602FE76-357E-4D10-8042-09135E588C4F}"/>
              </a:ext>
            </a:extLst>
          </p:cNvPr>
          <p:cNvSpPr/>
          <p:nvPr/>
        </p:nvSpPr>
        <p:spPr>
          <a:xfrm>
            <a:off x="6573273" y="0"/>
            <a:ext cx="5618727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ysClr val="windowText" lastClr="000000"/>
                </a:solidFill>
              </a:rPr>
              <a:t>빨간색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카운터에 영향을 받는 부분</a:t>
            </a:r>
            <a:endParaRPr lang="en-US" altLang="ko-KR" sz="24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ysClr val="windowText" lastClr="000000"/>
                </a:solidFill>
              </a:rPr>
              <a:t>검은색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카운터에 영향을 받지 않는 부분</a:t>
            </a:r>
            <a:endParaRPr lang="en-US" altLang="ko-KR" sz="24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rgbClr val="FF0000"/>
                </a:solidFill>
              </a:rPr>
              <a:t>검은색 부분은 사전연산 가능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ysClr val="windowText" lastClr="000000"/>
                </a:solidFill>
              </a:rPr>
              <a:t>-&gt; 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연산 과정 생략 후 결과만 저장</a:t>
            </a:r>
          </a:p>
        </p:txBody>
      </p:sp>
    </p:spTree>
    <p:extLst>
      <p:ext uri="{BB962C8B-B14F-4D97-AF65-F5344CB8AC3E}">
        <p14:creationId xmlns:p14="http://schemas.microsoft.com/office/powerpoint/2010/main" val="1419130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EF173-39EF-4F0D-8D61-456378FC3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DFD83-C2DE-4321-A879-3391F40EB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62B0B2-775E-4EF5-ACEF-6CFD41006A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1920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733A851-7BB9-47F3-8788-E9E706609E0F}"/>
              </a:ext>
            </a:extLst>
          </p:cNvPr>
          <p:cNvSpPr/>
          <p:nvPr/>
        </p:nvSpPr>
        <p:spPr>
          <a:xfrm>
            <a:off x="6319207" y="0"/>
            <a:ext cx="587279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ysClr val="windowText" lastClr="000000"/>
                </a:solidFill>
              </a:rPr>
              <a:t>연산 과정을 수정 가능</a:t>
            </a:r>
            <a:endParaRPr lang="en-US" altLang="ko-KR" sz="2400" dirty="0">
              <a:solidFill>
                <a:sysClr val="windowText" lastClr="0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ysClr val="windowText" lastClr="000000"/>
                </a:solidFill>
              </a:rPr>
              <a:t>녹색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: 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연산이 생략된 부분</a:t>
            </a:r>
          </a:p>
        </p:txBody>
      </p:sp>
    </p:spTree>
    <p:extLst>
      <p:ext uri="{BB962C8B-B14F-4D97-AF65-F5344CB8AC3E}">
        <p14:creationId xmlns:p14="http://schemas.microsoft.com/office/powerpoint/2010/main" val="58464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34C2A-A161-4A3B-A741-F743E11D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CHAM-CTR </a:t>
            </a:r>
            <a:r>
              <a:rPr lang="ko-KR" altLang="en-US" dirty="0"/>
              <a:t>최적화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7723B4-994F-488B-A53D-CA3F12B9D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42" y="207747"/>
            <a:ext cx="1280722" cy="52616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AA3A87-2CD0-4C1C-9A27-6077F06454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333"/>
          <a:stretch/>
        </p:blipFill>
        <p:spPr>
          <a:xfrm>
            <a:off x="9334756" y="207747"/>
            <a:ext cx="1210545" cy="63476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AA34A5-109A-44BF-84FF-087B182732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19"/>
          <a:stretch/>
        </p:blipFill>
        <p:spPr>
          <a:xfrm>
            <a:off x="10575793" y="207747"/>
            <a:ext cx="1204287" cy="3038792"/>
          </a:xfrm>
          <a:prstGeom prst="rect">
            <a:avLst/>
          </a:prstGeom>
        </p:spPr>
      </p:pic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02CCF95A-AA17-4C0C-92D7-65075F003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ko-KR" altLang="en-US" dirty="0"/>
              <a:t>실제 </a:t>
            </a:r>
            <a:r>
              <a:rPr lang="ko-KR" altLang="en-US" dirty="0" err="1"/>
              <a:t>구현물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LDI: </a:t>
            </a:r>
            <a:r>
              <a:rPr lang="ko-KR" altLang="en-US" dirty="0"/>
              <a:t>사전 연산 값을 로드</a:t>
            </a:r>
            <a:endParaRPr lang="en-US" altLang="ko-KR" dirty="0"/>
          </a:p>
          <a:p>
            <a:pPr lvl="1"/>
            <a:r>
              <a:rPr lang="en-US" altLang="ko-KR" dirty="0"/>
              <a:t>LPM</a:t>
            </a:r>
            <a:r>
              <a:rPr lang="ko-KR" altLang="en-US" dirty="0"/>
              <a:t>명령어 대신 사용하는 것으로 </a:t>
            </a:r>
            <a:r>
              <a:rPr lang="en-US" altLang="ko-KR" dirty="0"/>
              <a:t>2</a:t>
            </a:r>
            <a:r>
              <a:rPr lang="ko-KR" altLang="en-US" dirty="0"/>
              <a:t>사이클 감소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라운드 키 값을 </a:t>
            </a:r>
            <a:r>
              <a:rPr lang="en-US" altLang="ko-KR" dirty="0"/>
              <a:t>ROM</a:t>
            </a:r>
            <a:r>
              <a:rPr lang="ko-KR" altLang="en-US" dirty="0"/>
              <a:t>에 두는 것으로</a:t>
            </a:r>
            <a:br>
              <a:rPr lang="en-US" altLang="ko-KR" dirty="0"/>
            </a:br>
            <a:r>
              <a:rPr lang="en-US" altLang="ko-KR" dirty="0"/>
              <a:t>LPM </a:t>
            </a:r>
            <a:r>
              <a:rPr lang="ko-KR" altLang="en-US" dirty="0"/>
              <a:t>명령어 대신 </a:t>
            </a:r>
            <a:r>
              <a:rPr lang="en-US" altLang="ko-KR" dirty="0"/>
              <a:t>LD </a:t>
            </a:r>
            <a:r>
              <a:rPr lang="ko-KR" altLang="en-US" dirty="0"/>
              <a:t>명령어 사용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사이클 감소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라운드 카운터와 라운드 키 주소는 몰아서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794FD4-1A76-4104-99BD-AF5433E33A35}"/>
              </a:ext>
            </a:extLst>
          </p:cNvPr>
          <p:cNvSpPr/>
          <p:nvPr/>
        </p:nvSpPr>
        <p:spPr>
          <a:xfrm>
            <a:off x="8022784" y="449410"/>
            <a:ext cx="1096049" cy="3496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7BB6F1-0961-4502-A4C7-41741EF66CBA}"/>
              </a:ext>
            </a:extLst>
          </p:cNvPr>
          <p:cNvSpPr/>
          <p:nvPr/>
        </p:nvSpPr>
        <p:spPr>
          <a:xfrm>
            <a:off x="8022784" y="5167618"/>
            <a:ext cx="861158" cy="2994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3468D4-BBCF-482E-81D7-BF128CB14C2F}"/>
              </a:ext>
            </a:extLst>
          </p:cNvPr>
          <p:cNvSpPr/>
          <p:nvPr/>
        </p:nvSpPr>
        <p:spPr>
          <a:xfrm>
            <a:off x="8036393" y="1956033"/>
            <a:ext cx="931437" cy="29944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838F9B-FFA4-43C7-9468-4494567BD0C5}"/>
              </a:ext>
            </a:extLst>
          </p:cNvPr>
          <p:cNvSpPr/>
          <p:nvPr/>
        </p:nvSpPr>
        <p:spPr>
          <a:xfrm>
            <a:off x="8036393" y="2636940"/>
            <a:ext cx="931437" cy="75221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D0C1F4F-618B-4352-944E-121F0020EAB1}"/>
              </a:ext>
            </a:extLst>
          </p:cNvPr>
          <p:cNvCxnSpPr>
            <a:endCxn id="13" idx="1"/>
          </p:cNvCxnSpPr>
          <p:nvPr/>
        </p:nvCxnSpPr>
        <p:spPr>
          <a:xfrm flipV="1">
            <a:off x="4748169" y="624249"/>
            <a:ext cx="3274615" cy="17078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4C2947C-1E40-462E-A48B-5AFB399179E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006517" y="3013046"/>
            <a:ext cx="2029876" cy="11793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DA06083-C2B6-4067-9C86-D3BE4066451B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308521" y="2105754"/>
            <a:ext cx="1727872" cy="321286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6A9A196-5212-4F6A-B11E-FCAC21FA958A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308521" y="5317339"/>
            <a:ext cx="1714263" cy="128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86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34C2A-A161-4A3B-A741-F743E11D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 </a:t>
            </a:r>
            <a:r>
              <a:rPr lang="ko-KR" altLang="en-US" dirty="0"/>
              <a:t>병렬</a:t>
            </a:r>
            <a:r>
              <a:rPr lang="en-US" altLang="ko-KR" dirty="0"/>
              <a:t> </a:t>
            </a:r>
            <a:r>
              <a:rPr lang="ko-KR" altLang="en-US" dirty="0"/>
              <a:t>최적화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C8910D-8FF2-4F00-AD42-E8940747C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CHAM</a:t>
            </a:r>
            <a:r>
              <a:rPr lang="ko-KR" altLang="en-US" dirty="0"/>
              <a:t>의 가동을 병렬화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한 번의 암호화로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다수의 암호문 생성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더욱 효율적인 암호 알고리즘 운영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128/128, 128/256</a:t>
            </a:r>
            <a:r>
              <a:rPr lang="ko-KR" altLang="en-US" dirty="0"/>
              <a:t>은 레지스터의 부족으로 구현이 어려움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병렬</a:t>
            </a:r>
            <a:r>
              <a:rPr lang="en-US" altLang="ko-KR" b="1" dirty="0">
                <a:solidFill>
                  <a:srgbClr val="FF0000"/>
                </a:solidFill>
              </a:rPr>
              <a:t>, 3</a:t>
            </a:r>
            <a:r>
              <a:rPr lang="ko-KR" altLang="en-US" b="1" dirty="0">
                <a:solidFill>
                  <a:srgbClr val="FF0000"/>
                </a:solidFill>
              </a:rPr>
              <a:t>병렬 </a:t>
            </a:r>
            <a:r>
              <a:rPr lang="ko-KR" altLang="en-US" dirty="0"/>
              <a:t>두 가지 형태로 나눔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8</a:t>
            </a:r>
            <a:r>
              <a:rPr lang="ko-KR" altLang="en-US" dirty="0"/>
              <a:t>비트 </a:t>
            </a:r>
            <a:r>
              <a:rPr lang="en-US" altLang="ko-KR" dirty="0"/>
              <a:t>32</a:t>
            </a:r>
            <a:r>
              <a:rPr lang="ko-KR" altLang="en-US" dirty="0"/>
              <a:t>개 레지스터 분배의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971042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355</Words>
  <Application>Microsoft Office PowerPoint</Application>
  <PresentationFormat>와이드스크린</PresentationFormat>
  <Paragraphs>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CryptoCraft 테마</vt:lpstr>
      <vt:lpstr>제목 테마</vt:lpstr>
      <vt:lpstr>Fast CHAM-CTR</vt:lpstr>
      <vt:lpstr>PowerPoint 프레젠테이션</vt:lpstr>
      <vt:lpstr> 카운터 모드</vt:lpstr>
      <vt:lpstr> 카운터 모드</vt:lpstr>
      <vt:lpstr> CHAM-CTR 최적화</vt:lpstr>
      <vt:lpstr> CHAM-CTR 최적화</vt:lpstr>
      <vt:lpstr>PowerPoint 프레젠테이션</vt:lpstr>
      <vt:lpstr> CHAM-CTR 최적화</vt:lpstr>
      <vt:lpstr> CHAM 병렬 최적화</vt:lpstr>
      <vt:lpstr> CHAM 병렬 최적화</vt:lpstr>
      <vt:lpstr> 성능 평가</vt:lpstr>
      <vt:lpstr>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48</cp:revision>
  <dcterms:created xsi:type="dcterms:W3CDTF">2019-03-05T04:29:07Z</dcterms:created>
  <dcterms:modified xsi:type="dcterms:W3CDTF">2020-05-10T16:51:14Z</dcterms:modified>
</cp:coreProperties>
</file>