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307" r:id="rId3"/>
    <p:sldId id="511" r:id="rId4"/>
    <p:sldId id="512" r:id="rId5"/>
    <p:sldId id="513" r:id="rId6"/>
    <p:sldId id="514" r:id="rId7"/>
    <p:sldId id="515" r:id="rId8"/>
    <p:sldId id="518" r:id="rId9"/>
    <p:sldId id="516" r:id="rId10"/>
    <p:sldId id="519" r:id="rId11"/>
    <p:sldId id="520" r:id="rId12"/>
    <p:sldId id="517" r:id="rId13"/>
    <p:sldId id="343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7872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FF409-0305-C74B-98F9-F37559D2B53F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96DC0-3804-D545-9DFE-59896BB4F8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698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0CD7-93F2-2254-B335-1B194A283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45A2F-34A2-25D1-CC88-57FB319C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880F-A50F-5A76-2001-74E777F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2D359-443A-0BC9-5BC2-BB95362F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8C8A8-B660-2A0D-8B47-623721DE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90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88F5F-A784-DEDE-7A55-C0C054A0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860EE-3F11-C2D3-43F0-6D65AFEF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58829-D344-AE71-6DBA-4BE78EB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4E605-849D-7ADD-27C3-E33BFFD5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4D6699-A870-0F16-9764-B0787CC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31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9D47E5-E7ED-1061-6023-562CDCA86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A8050-39E8-5418-87FD-64A83AB2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D1D67-283E-4621-856D-EF766486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36D26-A353-98F6-93AA-C084C2F2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FDC8-0B31-BC7A-7D8A-DBEA5D2D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2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0608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51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DEFC4-C780-0333-F8AE-568C2C1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5C4CB-84E5-9A19-B074-3E6C9CEF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DE5A3-B471-689E-7F36-D464517A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CEE7B-4B04-B780-41FC-F071B05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B28B3-0EB4-3E2A-7190-C0C1D932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74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B5A69-310E-9335-85C2-BEB0B437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18A61-7A9E-06C9-4C68-D3C2CB3FF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1026D-D903-EE87-8619-406829F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92DEE-ACCF-AC3C-92D8-A091B067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7D8DA-EADB-9E41-7D38-25FDB3A0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634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6A1F5-57DB-F425-00F6-3CC0E615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FEA33-12AC-D4A9-530A-B843B005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53187-7A21-5949-07E0-FDD48F57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29C73-287B-7A24-47E5-9151E5D3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70301-804B-040D-FA2C-E8D95B63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0264B-6D70-91B4-41C0-E3417AF0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06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6DF82-6E74-D3CF-FD84-394A7D79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11EE-4172-E33D-2EE0-CD072613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5B6B4-FEAA-B199-C21F-0FAF5716D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E7D61-C0EB-3A0C-D0C7-FCC9728C0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13E977-723C-2D63-A171-5332686E4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FBD55-6965-F7BE-B21D-7157C994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D7219-16FE-ADAD-81D6-AB723157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B5A0C5-E63D-4E53-6788-B3A3B78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56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3DC8F-9CCF-A8AE-8112-71EDA26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184D10-4BEB-4AB4-8058-4D08039D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3248D-674C-8E8D-A4F4-856E2AF8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9E0A16-AEC7-87D2-E59B-7AD354BE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97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95830C-BEAF-1C8E-B68A-C67B3ECB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ACA15-F6E3-32F4-AAF3-74FE8C26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DEDBF-5D36-384B-6B74-18FF412F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45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7A4F4-F283-261D-AA50-95D91877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8944-170B-D537-8048-83B247EC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88B6C-EF17-01F4-D516-A3805B05D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489C5-94B8-59BD-4BE4-A9DDBCFC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892D8-5A39-8FB2-9EAC-8C5240DA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48F93-48AA-2E0A-4A65-CCDD3155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19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2B54A-5A61-B6B8-425E-36B9B2D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68919-E453-33EB-95CC-210071922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2F2D82-C0B0-30E1-9C1B-8BFC7A45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68CAD3-1594-8DD8-2B77-834F5064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6F05D-18A5-E95B-84DA-905BB33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0D6AC-4EE2-6DFF-1D8A-C16AF92E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92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A6630-E6A2-07ED-B0BC-854B6D09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7B329-01E2-A8BF-A9C5-CC08D52A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165B8-4360-E361-6137-7B47AA13A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0E26-0B7F-9C4F-BCED-AD710B91D0EE}" type="datetimeFigureOut">
              <a:rPr kumimoji="1" lang="ko-Kore-KR" altLang="en-US" smtClean="0"/>
              <a:t>2023. 2. 27.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951D6-A36C-55BC-8470-9E87C8F75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46838-78A9-976F-3B0A-3173CCC11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FFFF-FD45-CE4C-98A2-71B6043B4B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08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2765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‘Optimized Quantum Implementation of AES’</a:t>
            </a:r>
            <a:r>
              <a:rPr lang="ko-KR" altLang="en-US" sz="4800" b="1" dirty="0">
                <a:solidFill>
                  <a:srgbClr val="2E75B6"/>
                </a:solidFill>
              </a:rPr>
              <a:t> 논문 리뷰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22766" y="3745289"/>
            <a:ext cx="11464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500" b="1" dirty="0"/>
              <a:t> </a:t>
            </a:r>
            <a:endParaRPr kumimoji="1" lang="en-US" altLang="ko-KR" sz="2500" b="1" dirty="0"/>
          </a:p>
          <a:p>
            <a:pPr algn="ctr"/>
            <a:endParaRPr kumimoji="1" lang="en-US" altLang="ko-KR" sz="1000" b="1" dirty="0"/>
          </a:p>
          <a:p>
            <a:pPr algn="ctr"/>
            <a:r>
              <a:rPr kumimoji="1" lang="ko-KR" altLang="en-US" sz="2500" b="1" dirty="0"/>
              <a:t>장경배</a:t>
            </a:r>
            <a:endParaRPr kumimoji="1" lang="en-US" altLang="ko-Kore-KR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EC730-CFA2-4735-0D46-855A8D63F7E3}"/>
              </a:ext>
            </a:extLst>
          </p:cNvPr>
          <p:cNvSpPr txBox="1"/>
          <p:nvPr/>
        </p:nvSpPr>
        <p:spPr>
          <a:xfrm>
            <a:off x="4561232" y="4963804"/>
            <a:ext cx="3069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https://youtu.be/ZjJjR69UuXs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5E7E75-0DBE-68C9-8A1C-3C16F320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3" y="2291941"/>
            <a:ext cx="7772400" cy="37704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1B9916E-D753-9346-7D5A-84BE503A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Proposed Quantum Circuit of AES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18376-F015-F9EF-65C6-E251B75171A0}"/>
              </a:ext>
            </a:extLst>
          </p:cNvPr>
          <p:cNvSpPr txBox="1"/>
          <p:nvPr/>
        </p:nvSpPr>
        <p:spPr>
          <a:xfrm>
            <a:off x="234042" y="1387365"/>
            <a:ext cx="6938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AES </a:t>
            </a:r>
            <a:r>
              <a:rPr kumimoji="1" lang="ko-KR" altLang="en-US" sz="2200" dirty="0"/>
              <a:t>양자 회로 첫 번째 라운드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Key Whitening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최적화 </a:t>
            </a:r>
            <a:endParaRPr kumimoji="1" lang="en-US" altLang="ko-KR" sz="2200" b="1" dirty="0">
              <a:solidFill>
                <a:schemeClr val="accent1"/>
              </a:solidFill>
            </a:endParaRPr>
          </a:p>
          <a:p>
            <a:r>
              <a:rPr kumimoji="1" lang="ko-KR" altLang="en-US" sz="2200" dirty="0"/>
              <a:t>      </a:t>
            </a:r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/>
              <a:t>Known-plaintext</a:t>
            </a:r>
            <a:r>
              <a:rPr kumimoji="1" lang="ko-KR" altLang="en-US" sz="2200" dirty="0"/>
              <a:t>에 대한 </a:t>
            </a:r>
            <a:r>
              <a:rPr kumimoji="1" lang="en-US" altLang="ko-KR" sz="2200" b="1" dirty="0"/>
              <a:t>128-qubit</a:t>
            </a:r>
            <a:r>
              <a:rPr kumimoji="1" lang="ko-KR" altLang="en-US" sz="2200" b="1" dirty="0"/>
              <a:t> 절약</a:t>
            </a:r>
            <a:endParaRPr kumimoji="1" lang="en-US" altLang="ko-KR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F419BC-C6EA-E3A5-9470-C549AF3F68AE}"/>
                  </a:ext>
                </a:extLst>
              </p:cNvPr>
              <p:cNvSpPr txBox="1"/>
              <p:nvPr/>
            </p:nvSpPr>
            <p:spPr>
              <a:xfrm>
                <a:off x="5762446" y="5711188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)</a:t>
                </a:r>
                <a:endParaRPr kumimoji="1"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F419BC-C6EA-E3A5-9470-C549AF3F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46" y="5711188"/>
                <a:ext cx="982961" cy="369332"/>
              </a:xfrm>
              <a:prstGeom prst="rect">
                <a:avLst/>
              </a:prstGeom>
              <a:blipFill>
                <a:blip r:embed="rId3"/>
                <a:stretch>
                  <a:fillRect l="-5063" t="-6667" r="-379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99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1B9916E-D753-9346-7D5A-84BE503A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Proposed Quantum Circuit of AES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18376-F015-F9EF-65C6-E251B75171A0}"/>
              </a:ext>
            </a:extLst>
          </p:cNvPr>
          <p:cNvSpPr txBox="1"/>
          <p:nvPr/>
        </p:nvSpPr>
        <p:spPr>
          <a:xfrm>
            <a:off x="492614" y="1249343"/>
            <a:ext cx="4889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이후 라운드들에 대한 </a:t>
            </a:r>
            <a:r>
              <a:rPr kumimoji="1" lang="en-US" altLang="ko-KR" sz="2200" dirty="0"/>
              <a:t>AES </a:t>
            </a:r>
            <a:r>
              <a:rPr kumimoji="1" lang="ko-KR" altLang="en-US" sz="2200" dirty="0"/>
              <a:t>양자 회로</a:t>
            </a:r>
            <a:endParaRPr kumimoji="1" lang="en-US" altLang="ko-KR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06F5A-53BB-0B12-DCE3-E4ECE668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40" y="1816140"/>
            <a:ext cx="9404604" cy="3792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97237-7D6D-E06E-EED5-36011FF4D218}"/>
                  </a:ext>
                </a:extLst>
              </p:cNvPr>
              <p:cNvSpPr txBox="1"/>
              <p:nvPr/>
            </p:nvSpPr>
            <p:spPr>
              <a:xfrm>
                <a:off x="7188680" y="5239325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)</a:t>
                </a:r>
                <a:endParaRPr kumimoji="1"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797237-7D6D-E06E-EED5-36011FF4D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80" y="5239325"/>
                <a:ext cx="982961" cy="369332"/>
              </a:xfrm>
              <a:prstGeom prst="rect">
                <a:avLst/>
              </a:prstGeom>
              <a:blipFill>
                <a:blip r:embed="rId3"/>
                <a:stretch>
                  <a:fillRect l="-3797" t="-6667" r="-379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2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Conclusion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A41A33-CB72-5C85-ABEF-4BE74244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4" y="1307930"/>
            <a:ext cx="5308654" cy="3814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C1380-B84D-CDC1-1594-E3A67AB8E1F0}"/>
              </a:ext>
            </a:extLst>
          </p:cNvPr>
          <p:cNvSpPr txBox="1"/>
          <p:nvPr/>
        </p:nvSpPr>
        <p:spPr>
          <a:xfrm>
            <a:off x="371170" y="1397675"/>
            <a:ext cx="530215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accent1"/>
                </a:solidFill>
              </a:rPr>
              <a:t>최적화 </a:t>
            </a:r>
            <a:r>
              <a:rPr kumimoji="1" lang="en-US" altLang="ko-KR" b="1" dirty="0">
                <a:solidFill>
                  <a:schemeClr val="accent1"/>
                </a:solidFill>
              </a:rPr>
              <a:t>metric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큐비트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X Full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큐비트 </a:t>
            </a:r>
            <a:r>
              <a:rPr kumimoji="1" lang="en-US" altLang="ko-KR" b="1" dirty="0"/>
              <a:t>X Toffoli depth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390656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한성대</a:t>
            </a:r>
            <a:r>
              <a:rPr kumimoji="1" lang="en-US" altLang="ko-KR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388892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리뷰 논문</a:t>
            </a:r>
            <a:r>
              <a:rPr kumimoji="1" lang="en-US" altLang="ko-K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양자 게이트 수 </a:t>
            </a:r>
            <a:r>
              <a:rPr kumimoji="1" lang="en-US" altLang="ko-KR" b="1" dirty="0"/>
              <a:t>X Full depth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양자 공격 비용</a:t>
            </a:r>
            <a:r>
              <a:rPr kumimoji="1"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C00000"/>
                </a:solidFill>
              </a:rPr>
              <a:t>큐비트 </a:t>
            </a:r>
            <a:r>
              <a:rPr kumimoji="1" lang="en-US" altLang="ko-KR" b="1" dirty="0">
                <a:solidFill>
                  <a:srgbClr val="C00000"/>
                </a:solidFill>
              </a:rPr>
              <a:t>X Toffoli depth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21876736 (</a:t>
            </a:r>
            <a:r>
              <a:rPr kumimoji="1" lang="ko-KR" altLang="en-US" b="1" dirty="0"/>
              <a:t>한성대</a:t>
            </a:r>
            <a:r>
              <a:rPr kumimoji="1" lang="en-US" altLang="ko-KR" b="1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251224232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리뷰 논문</a:t>
            </a:r>
            <a:r>
              <a:rPr kumimoji="1" lang="en-US" altLang="ko-K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C00000"/>
                </a:solidFill>
              </a:rPr>
              <a:t>큐비트 </a:t>
            </a:r>
            <a:r>
              <a:rPr kumimoji="1" lang="en-US" altLang="ko-KR" b="1" dirty="0">
                <a:solidFill>
                  <a:srgbClr val="C00000"/>
                </a:solidFill>
              </a:rPr>
              <a:t>X Full depth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4E0E0-F465-A272-3646-66D44D42130C}"/>
              </a:ext>
            </a:extLst>
          </p:cNvPr>
          <p:cNvSpPr txBox="1"/>
          <p:nvPr/>
        </p:nvSpPr>
        <p:spPr>
          <a:xfrm>
            <a:off x="3220269" y="3256467"/>
            <a:ext cx="27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C00000"/>
                </a:solidFill>
              </a:rPr>
              <a:t>2</a:t>
            </a:r>
            <a:endParaRPr kumimoji="1" lang="ko-Kore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48A2A-650F-AC22-46F8-AB77BB21E4DC}"/>
              </a:ext>
            </a:extLst>
          </p:cNvPr>
          <p:cNvSpPr txBox="1"/>
          <p:nvPr/>
        </p:nvSpPr>
        <p:spPr>
          <a:xfrm>
            <a:off x="3125218" y="43144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>
                <a:solidFill>
                  <a:schemeClr val="accent1"/>
                </a:solidFill>
              </a:rPr>
              <a:t>2</a:t>
            </a:r>
            <a:endParaRPr kumimoji="1" lang="ko-Kore-KR" altLang="en-US" sz="14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배지 체크 표시1 단색으로 채워진">
            <a:extLst>
              <a:ext uri="{FF2B5EF4-FFF2-40B4-BE49-F238E27FC236}">
                <a16:creationId xmlns:a16="http://schemas.microsoft.com/office/drawing/2014/main" id="{E2065FF8-2EA8-D4DF-5750-FC99422A0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6018" y="4905169"/>
            <a:ext cx="217170" cy="217170"/>
          </a:xfrm>
          <a:prstGeom prst="rect">
            <a:avLst/>
          </a:prstGeom>
        </p:spPr>
      </p:pic>
      <p:pic>
        <p:nvPicPr>
          <p:cNvPr id="7" name="그래픽 6" descr="배지 체크 표시1 단색으로 채워진">
            <a:extLst>
              <a:ext uri="{FF2B5EF4-FFF2-40B4-BE49-F238E27FC236}">
                <a16:creationId xmlns:a16="http://schemas.microsoft.com/office/drawing/2014/main" id="{ECF0E573-C5AF-D2B0-C833-FEEE475F6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6018" y="2196201"/>
            <a:ext cx="217170" cy="2171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7D07BF-E934-ECAD-B9F3-C479A0924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530" y="4286357"/>
            <a:ext cx="4387317" cy="12637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912F8F-EC27-2AE5-D547-1EA4FCD9BBB4}"/>
              </a:ext>
            </a:extLst>
          </p:cNvPr>
          <p:cNvSpPr/>
          <p:nvPr/>
        </p:nvSpPr>
        <p:spPr>
          <a:xfrm>
            <a:off x="5215803" y="4846334"/>
            <a:ext cx="692646" cy="1313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3E71C9-3F92-8B03-CAFD-78C214AA4C49}"/>
              </a:ext>
            </a:extLst>
          </p:cNvPr>
          <p:cNvSpPr/>
          <p:nvPr/>
        </p:nvSpPr>
        <p:spPr>
          <a:xfrm>
            <a:off x="4297941" y="4846334"/>
            <a:ext cx="570358" cy="1313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E982-4515-CAF3-BFBF-F4DE3F830359}"/>
              </a:ext>
            </a:extLst>
          </p:cNvPr>
          <p:cNvSpPr txBox="1"/>
          <p:nvPr/>
        </p:nvSpPr>
        <p:spPr>
          <a:xfrm>
            <a:off x="4161546" y="4040136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b="1" dirty="0">
                <a:solidFill>
                  <a:srgbClr val="C00000"/>
                </a:solidFill>
              </a:rPr>
              <a:t>Toffoli depth</a:t>
            </a:r>
            <a:endParaRPr kumimoji="1" lang="ko-Kore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F95FB0-94D4-957B-B13D-75A3F5423039}"/>
              </a:ext>
            </a:extLst>
          </p:cNvPr>
          <p:cNvSpPr txBox="1"/>
          <p:nvPr/>
        </p:nvSpPr>
        <p:spPr>
          <a:xfrm>
            <a:off x="4481639" y="3914791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ko-KR" altLang="en-US" sz="1000" b="1" dirty="0">
                <a:solidFill>
                  <a:srgbClr val="C00000"/>
                </a:solidFill>
              </a:rPr>
              <a:t>          큐비트 </a:t>
            </a:r>
            <a:r>
              <a:rPr kumimoji="1" lang="en-US" altLang="ko-KR" sz="1000" b="1" dirty="0">
                <a:solidFill>
                  <a:srgbClr val="C00000"/>
                </a:solidFill>
              </a:rPr>
              <a:t>X </a:t>
            </a:r>
          </a:p>
          <a:p>
            <a:pPr lvl="1"/>
            <a:r>
              <a:rPr kumimoji="1" lang="ko-KR" altLang="en-US" sz="1000" b="1" dirty="0">
                <a:solidFill>
                  <a:srgbClr val="C00000"/>
                </a:solidFill>
              </a:rPr>
              <a:t>      </a:t>
            </a:r>
            <a:r>
              <a:rPr kumimoji="1" lang="en-US" altLang="ko-KR" sz="1000" b="1" dirty="0">
                <a:solidFill>
                  <a:srgbClr val="C00000"/>
                </a:solidFill>
              </a:rPr>
              <a:t>Toffoli depth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9CD91-34B2-38C5-4B0D-4674CF130B30}"/>
              </a:ext>
            </a:extLst>
          </p:cNvPr>
          <p:cNvSpPr txBox="1"/>
          <p:nvPr/>
        </p:nvSpPr>
        <p:spPr>
          <a:xfrm>
            <a:off x="5819837" y="4041475"/>
            <a:ext cx="275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b="1" dirty="0">
                <a:solidFill>
                  <a:srgbClr val="C00000"/>
                </a:solidFill>
              </a:rPr>
              <a:t>2</a:t>
            </a:r>
            <a:endParaRPr kumimoji="1" lang="ko-Kore-KR" altLang="en-US" sz="8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63AF7-4CCE-9AA1-EC81-65B882DA37D5}"/>
              </a:ext>
            </a:extLst>
          </p:cNvPr>
          <p:cNvSpPr txBox="1"/>
          <p:nvPr/>
        </p:nvSpPr>
        <p:spPr>
          <a:xfrm>
            <a:off x="2976001" y="5717774"/>
            <a:ext cx="275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rgbClr val="C00000"/>
                </a:solidFill>
              </a:rPr>
              <a:t>2</a:t>
            </a:r>
            <a:endParaRPr kumimoji="1" lang="ko-Kore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CBA4FE-086D-9FF6-4DDB-8059455203F7}"/>
              </a:ext>
            </a:extLst>
          </p:cNvPr>
          <p:cNvSpPr/>
          <p:nvPr/>
        </p:nvSpPr>
        <p:spPr>
          <a:xfrm>
            <a:off x="5213573" y="5254390"/>
            <a:ext cx="692646" cy="1313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F9FBD0-59B0-8E71-42AD-0104018A15F6}"/>
              </a:ext>
            </a:extLst>
          </p:cNvPr>
          <p:cNvSpPr/>
          <p:nvPr/>
        </p:nvSpPr>
        <p:spPr>
          <a:xfrm>
            <a:off x="4284137" y="5254390"/>
            <a:ext cx="570358" cy="1313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007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005693" y="4544804"/>
            <a:ext cx="4237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/>
              <a:t>Thank you!</a:t>
            </a:r>
            <a:endParaRPr kumimoji="1" lang="ko-Kore-KR" altLang="en-US" sz="7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61EE1A-AB17-E914-773A-20961B8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54" y="1605600"/>
            <a:ext cx="1955690" cy="26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Paper</a:t>
            </a:r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FC015E-1EE8-0F2A-4F59-9786B060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65" y="1503459"/>
            <a:ext cx="7772400" cy="2724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3ACC4-0E04-87CC-32AE-86E8319699D7}"/>
              </a:ext>
            </a:extLst>
          </p:cNvPr>
          <p:cNvSpPr txBox="1"/>
          <p:nvPr/>
        </p:nvSpPr>
        <p:spPr>
          <a:xfrm>
            <a:off x="633248" y="4566763"/>
            <a:ext cx="2231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23</a:t>
            </a:r>
            <a:r>
              <a:rPr kumimoji="1" lang="ko-KR" altLang="en-US" sz="2200" b="1" dirty="0"/>
              <a:t>년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2</a:t>
            </a:r>
            <a:r>
              <a:rPr kumimoji="1" lang="ko-KR" altLang="en-US" sz="2200" b="1" dirty="0"/>
              <a:t>월 </a:t>
            </a:r>
            <a:r>
              <a:rPr kumimoji="1" lang="en-US" altLang="ko-KR" sz="2200" b="1" dirty="0"/>
              <a:t>15</a:t>
            </a:r>
            <a:r>
              <a:rPr kumimoji="1" lang="ko-KR" altLang="en-US" sz="2200" b="1" dirty="0"/>
              <a:t>일</a:t>
            </a:r>
            <a:endParaRPr kumimoji="1"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Contribution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ACC4-0E04-87CC-32AE-86E8319699D7}"/>
              </a:ext>
            </a:extLst>
          </p:cNvPr>
          <p:cNvSpPr txBox="1"/>
          <p:nvPr/>
        </p:nvSpPr>
        <p:spPr>
          <a:xfrm>
            <a:off x="411920" y="1387365"/>
            <a:ext cx="65482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AES </a:t>
            </a:r>
            <a:r>
              <a:rPr kumimoji="1" lang="ko-KR" altLang="en-US" sz="2200" b="1" dirty="0"/>
              <a:t>양자 회로 최적화 </a:t>
            </a:r>
            <a:r>
              <a:rPr kumimoji="1" lang="ko-KR" altLang="en-US" sz="2200" dirty="0"/>
              <a:t>논문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큐비트 수</a:t>
            </a:r>
            <a:r>
              <a:rPr kumimoji="1" lang="ko-KR" altLang="en-US" sz="2200" dirty="0"/>
              <a:t>를 줄이는 데 초점을 둠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새로운 </a:t>
            </a:r>
            <a:r>
              <a:rPr kumimoji="1" lang="en-US" altLang="ko-KR" sz="2200" b="1" dirty="0"/>
              <a:t>S-box </a:t>
            </a:r>
            <a:r>
              <a:rPr kumimoji="1" lang="ko-KR" altLang="en-US" sz="2200" b="1" dirty="0"/>
              <a:t>구현 </a:t>
            </a:r>
            <a:r>
              <a:rPr kumimoji="1" lang="ko-KR" altLang="en-US" sz="2200" dirty="0"/>
              <a:t>제시 </a:t>
            </a:r>
            <a:r>
              <a:rPr kumimoji="1" lang="en-US" altLang="ko-KR" sz="2200" dirty="0"/>
              <a:t>(Asiacrypt’20</a:t>
            </a:r>
            <a:r>
              <a:rPr kumimoji="1" lang="ko-KR" altLang="en-US" sz="2200" dirty="0"/>
              <a:t>의 </a:t>
            </a:r>
            <a:r>
              <a:rPr kumimoji="1" lang="en-US" altLang="ko-KR" sz="2200" dirty="0"/>
              <a:t>S-box </a:t>
            </a:r>
            <a:r>
              <a:rPr kumimoji="1" lang="ko-KR" altLang="en-US" sz="2200" dirty="0"/>
              <a:t>개선</a:t>
            </a:r>
            <a:r>
              <a:rPr kumimoji="1" lang="en-US" altLang="ko-KR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>
                <a:solidFill>
                  <a:schemeClr val="accent1"/>
                </a:solidFill>
              </a:rPr>
              <a:t>Toffoli depth X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큐비트 수</a:t>
            </a:r>
            <a:r>
              <a:rPr kumimoji="1" lang="ko-KR" altLang="en-US" sz="2200" dirty="0">
                <a:solidFill>
                  <a:schemeClr val="accent1"/>
                </a:solidFill>
              </a:rPr>
              <a:t> </a:t>
            </a:r>
            <a:r>
              <a:rPr kumimoji="1" lang="ko-KR" altLang="en-US" sz="2200" dirty="0"/>
              <a:t>비용이 가장 낮음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5915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Overall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A2314-B50B-EDC3-5DC4-B8E13ED8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" y="1207612"/>
            <a:ext cx="6423471" cy="544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55333-86B0-E752-3D59-D4E93A33733F}"/>
              </a:ext>
            </a:extLst>
          </p:cNvPr>
          <p:cNvSpPr txBox="1"/>
          <p:nvPr/>
        </p:nvSpPr>
        <p:spPr>
          <a:xfrm>
            <a:off x="7420557" y="2721114"/>
            <a:ext cx="19602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[1</a:t>
            </a:r>
            <a:r>
              <a:rPr kumimoji="1" lang="en-US" altLang="ko-KR" sz="2000" dirty="0"/>
              <a:t>3</a:t>
            </a:r>
            <a:r>
              <a:rPr kumimoji="1" lang="en-US" altLang="ko-Kore-KR" sz="2000" dirty="0"/>
              <a:t>]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Asiacrypt’22</a:t>
            </a:r>
          </a:p>
          <a:p>
            <a:r>
              <a:rPr kumimoji="1" lang="en-US" altLang="ko-KR" sz="2000" dirty="0"/>
              <a:t>[14]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한성대</a:t>
            </a:r>
            <a:endParaRPr kumimoji="1" lang="en-US" altLang="ko-KR" sz="2000" dirty="0"/>
          </a:p>
          <a:p>
            <a:endParaRPr kumimoji="1"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0770C-919F-5ED6-AC95-A7191B941746}"/>
              </a:ext>
            </a:extLst>
          </p:cNvPr>
          <p:cNvSpPr/>
          <p:nvPr/>
        </p:nvSpPr>
        <p:spPr>
          <a:xfrm>
            <a:off x="702945" y="2743200"/>
            <a:ext cx="6346500" cy="39070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래픽 10" descr="배지 체크 표시1 단색으로 채워진">
            <a:extLst>
              <a:ext uri="{FF2B5EF4-FFF2-40B4-BE49-F238E27FC236}">
                <a16:creationId xmlns:a16="http://schemas.microsoft.com/office/drawing/2014/main" id="{95F08B20-71CC-BF7F-69F4-FFB1CEF5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416" y="3120390"/>
            <a:ext cx="217170" cy="217170"/>
          </a:xfrm>
          <a:prstGeom prst="rect">
            <a:avLst/>
          </a:prstGeom>
        </p:spPr>
      </p:pic>
      <p:pic>
        <p:nvPicPr>
          <p:cNvPr id="12" name="그래픽 11" descr="배지 체크 표시1 단색으로 채워진">
            <a:extLst>
              <a:ext uri="{FF2B5EF4-FFF2-40B4-BE49-F238E27FC236}">
                <a16:creationId xmlns:a16="http://schemas.microsoft.com/office/drawing/2014/main" id="{B83DBA49-3974-F80C-5528-1333A2D7C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416" y="6461658"/>
            <a:ext cx="217170" cy="217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1A63FA-DE24-08D8-66F1-9D323D10A7D3}"/>
                  </a:ext>
                </a:extLst>
              </p:cNvPr>
              <p:cNvSpPr txBox="1"/>
              <p:nvPr/>
            </p:nvSpPr>
            <p:spPr>
              <a:xfrm>
                <a:off x="7357112" y="4760595"/>
                <a:ext cx="2728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ko-Kore-KR" altLang="en-US" dirty="0"/>
                  <a:t>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S-box</a:t>
                </a:r>
                <a:r>
                  <a:rPr kumimoji="1" lang="ko-KR" altLang="en-US" dirty="0"/>
                  <a:t> 병렬화 개수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1A63FA-DE24-08D8-66F1-9D323D10A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112" y="4760595"/>
                <a:ext cx="2728696" cy="369332"/>
              </a:xfrm>
              <a:prstGeom prst="rect">
                <a:avLst/>
              </a:prstGeom>
              <a:blipFill>
                <a:blip r:embed="rId5"/>
                <a:stretch>
                  <a:fillRect l="-1395" t="-9677" r="-1395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래픽 14" descr="배지 체크 표시1 단색으로 채워진">
            <a:extLst>
              <a:ext uri="{FF2B5EF4-FFF2-40B4-BE49-F238E27FC236}">
                <a16:creationId xmlns:a16="http://schemas.microsoft.com/office/drawing/2014/main" id="{591CE63D-31E3-ECE5-94D8-382ECE71A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6416" y="2804160"/>
            <a:ext cx="217170" cy="217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260249-AEE6-16BF-EA8E-EB02416A49AA}"/>
              </a:ext>
            </a:extLst>
          </p:cNvPr>
          <p:cNvSpPr txBox="1"/>
          <p:nvPr/>
        </p:nvSpPr>
        <p:spPr>
          <a:xfrm>
            <a:off x="7420557" y="2177415"/>
            <a:ext cx="2072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dirty="0"/>
              <a:t>[</a:t>
            </a:r>
            <a:r>
              <a:rPr kumimoji="1" lang="en-US" altLang="ko-KR" sz="2000" dirty="0"/>
              <a:t>32</a:t>
            </a:r>
            <a:r>
              <a:rPr kumimoji="1" lang="en-US" altLang="ko-Kore-KR" sz="2000" dirty="0"/>
              <a:t>]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Asiacrypt’20</a:t>
            </a:r>
          </a:p>
        </p:txBody>
      </p:sp>
    </p:spTree>
    <p:extLst>
      <p:ext uri="{BB962C8B-B14F-4D97-AF65-F5344CB8AC3E}">
        <p14:creationId xmlns:p14="http://schemas.microsoft.com/office/powerpoint/2010/main" val="253799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Overall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A2314-B50B-EDC3-5DC4-B8E13ED8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" y="1207612"/>
            <a:ext cx="6423471" cy="5442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55333-86B0-E752-3D59-D4E93A33733F}"/>
              </a:ext>
            </a:extLst>
          </p:cNvPr>
          <p:cNvSpPr txBox="1"/>
          <p:nvPr/>
        </p:nvSpPr>
        <p:spPr>
          <a:xfrm>
            <a:off x="7302187" y="2743200"/>
            <a:ext cx="36407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Asiacrypt’22</a:t>
            </a:r>
            <a:r>
              <a:rPr kumimoji="1" lang="ko-KR" altLang="en-US" sz="2000" dirty="0"/>
              <a:t>와 이번 논문</a:t>
            </a:r>
            <a:endParaRPr kumimoji="1" lang="en-US" altLang="ko-KR" sz="2000" dirty="0"/>
          </a:p>
          <a:p>
            <a:r>
              <a:rPr kumimoji="1" lang="ko-KR" altLang="en-US" sz="2000" dirty="0"/>
              <a:t>      둘 다 </a:t>
            </a:r>
            <a:r>
              <a:rPr kumimoji="1" lang="ko-KR" altLang="en-US" sz="2000" b="1" dirty="0"/>
              <a:t>큐비트 수를 적게 사용</a:t>
            </a:r>
            <a:endParaRPr kumimoji="1" lang="en-US" altLang="ko-KR" sz="2000" b="1" dirty="0"/>
          </a:p>
          <a:p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하지만 이번 논문에서 </a:t>
            </a:r>
            <a:endParaRPr kumimoji="1" lang="en-US" altLang="ko-KR" sz="2000" dirty="0"/>
          </a:p>
          <a:p>
            <a:r>
              <a:rPr kumimoji="1" lang="ko-KR" altLang="en-US" sz="2000" b="1" dirty="0"/>
              <a:t>      </a:t>
            </a:r>
            <a:r>
              <a:rPr kumimoji="1" lang="en-US" altLang="ko-KR" sz="2000" b="1" dirty="0"/>
              <a:t>Toffoli depth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더 줄임</a:t>
            </a:r>
            <a:endParaRPr kumimoji="1" lang="en-US" altLang="ko-KR" sz="2000" dirty="0"/>
          </a:p>
          <a:p>
            <a:r>
              <a:rPr kumimoji="1" lang="ko-KR" altLang="en-US" sz="2000" dirty="0"/>
              <a:t>       </a:t>
            </a:r>
            <a:r>
              <a:rPr kumimoji="1" lang="ko-KR" altLang="en-US" sz="2000" dirty="0">
                <a:solidFill>
                  <a:schemeClr val="accent1"/>
                </a:solidFill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en-US" altLang="ko-KR" sz="2000" b="1" dirty="0">
                <a:solidFill>
                  <a:schemeClr val="accent1"/>
                </a:solidFill>
                <a:sym typeface="Wingdings" pitchFamily="2" charset="2"/>
              </a:rPr>
              <a:t>S-box</a:t>
            </a:r>
            <a:r>
              <a:rPr kumimoji="1" lang="ko-KR" altLang="en-US" sz="2000" b="1" dirty="0">
                <a:solidFill>
                  <a:schemeClr val="accent1"/>
                </a:solidFill>
                <a:sym typeface="Wingdings" pitchFamily="2" charset="2"/>
              </a:rPr>
              <a:t> 변경의 영향이 큼</a:t>
            </a:r>
            <a:endParaRPr kumimoji="1" lang="en-US" altLang="ko-KR" sz="20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0770C-919F-5ED6-AC95-A7191B941746}"/>
              </a:ext>
            </a:extLst>
          </p:cNvPr>
          <p:cNvSpPr/>
          <p:nvPr/>
        </p:nvSpPr>
        <p:spPr>
          <a:xfrm>
            <a:off x="2194560" y="2743200"/>
            <a:ext cx="708660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844EA7-09EC-9CAE-7ECB-CFE9EE611270}"/>
              </a:ext>
            </a:extLst>
          </p:cNvPr>
          <p:cNvSpPr/>
          <p:nvPr/>
        </p:nvSpPr>
        <p:spPr>
          <a:xfrm>
            <a:off x="2194560" y="3383280"/>
            <a:ext cx="708659" cy="32593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186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Overall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A2314-B50B-EDC3-5DC4-B8E13ED8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4" y="1207612"/>
            <a:ext cx="6423471" cy="54426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80770C-919F-5ED6-AC95-A7191B941746}"/>
              </a:ext>
            </a:extLst>
          </p:cNvPr>
          <p:cNvSpPr/>
          <p:nvPr/>
        </p:nvSpPr>
        <p:spPr>
          <a:xfrm>
            <a:off x="2194560" y="3057525"/>
            <a:ext cx="708660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A63FA-DE24-08D8-66F1-9D323D10A7D3}"/>
              </a:ext>
            </a:extLst>
          </p:cNvPr>
          <p:cNvSpPr txBox="1"/>
          <p:nvPr/>
        </p:nvSpPr>
        <p:spPr>
          <a:xfrm>
            <a:off x="7322822" y="3002518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solidFill>
                  <a:schemeClr val="accent1"/>
                </a:solidFill>
              </a:rPr>
              <a:t>Toffoli, Full depth</a:t>
            </a:r>
            <a:r>
              <a:rPr kumimoji="1" lang="ko-KR" altLang="en-US" b="1" dirty="0">
                <a:solidFill>
                  <a:schemeClr val="accent1"/>
                </a:solidFill>
              </a:rPr>
              <a:t> 최소화</a:t>
            </a:r>
            <a:r>
              <a:rPr kumimoji="1" lang="en-US" altLang="ko-KR" b="1" dirty="0">
                <a:solidFill>
                  <a:schemeClr val="accent1"/>
                </a:solidFill>
              </a:rPr>
              <a:t>,</a:t>
            </a:r>
          </a:p>
          <a:p>
            <a:r>
              <a:rPr kumimoji="1" lang="ko-KR" altLang="en-US" b="1" dirty="0">
                <a:solidFill>
                  <a:schemeClr val="accent1"/>
                </a:solidFill>
              </a:rPr>
              <a:t>     </a:t>
            </a:r>
            <a:r>
              <a:rPr kumimoji="1" lang="ko-KR" altLang="en-US" dirty="0"/>
              <a:t>대신</a:t>
            </a:r>
            <a:r>
              <a:rPr kumimoji="1" lang="ko-KR" altLang="en-US" b="1" dirty="0"/>
              <a:t> 많은 큐비트 수 허용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49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circuits for S-box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ACC4-0E04-87CC-32AE-86E8319699D7}"/>
              </a:ext>
            </a:extLst>
          </p:cNvPr>
          <p:cNvSpPr txBox="1"/>
          <p:nvPr/>
        </p:nvSpPr>
        <p:spPr>
          <a:xfrm>
            <a:off x="343340" y="1310818"/>
            <a:ext cx="690516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S-box </a:t>
            </a:r>
            <a:r>
              <a:rPr kumimoji="1" lang="ko-KR" altLang="en-US" sz="2200" dirty="0"/>
              <a:t>양자 회로 구현들에 대한 성능 비교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Asiacrypto’20</a:t>
            </a:r>
            <a:r>
              <a:rPr kumimoji="1" lang="ko-KR" altLang="en-US" sz="2200" dirty="0"/>
              <a:t>의 </a:t>
            </a:r>
            <a:r>
              <a:rPr kumimoji="1" lang="en-US" altLang="ko-KR" sz="2200" dirty="0"/>
              <a:t>S-box </a:t>
            </a:r>
            <a:r>
              <a:rPr kumimoji="1" lang="ko-KR" altLang="en-US" sz="2200" dirty="0"/>
              <a:t>구현을 개선</a:t>
            </a:r>
            <a:endParaRPr kumimoji="1" lang="en-US" altLang="ko-KR" sz="2200" dirty="0"/>
          </a:p>
          <a:p>
            <a:r>
              <a:rPr kumimoji="1" lang="ko-KR" altLang="en-US" sz="2200" dirty="0"/>
              <a:t>      </a:t>
            </a:r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/>
              <a:t> </a:t>
            </a:r>
            <a:r>
              <a:rPr kumimoji="1" lang="ko-KR" altLang="en-US" sz="2200" b="1" dirty="0"/>
              <a:t>큐비트 수를 적게 사용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하지만 </a:t>
            </a:r>
            <a:r>
              <a:rPr kumimoji="1" lang="en-US" altLang="ko-KR" sz="2200" b="1" dirty="0"/>
              <a:t>Toffoli depth</a:t>
            </a:r>
            <a:r>
              <a:rPr kumimoji="1" lang="ko-KR" altLang="en-US" sz="2200" b="1" dirty="0"/>
              <a:t> 감소</a:t>
            </a:r>
            <a:endParaRPr kumimoji="1" lang="en-US" altLang="ko-KR" sz="2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1470C-A10B-5C85-41AE-A4FB0650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1" y="1951044"/>
            <a:ext cx="7065818" cy="323023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04D685-3A13-7071-30C7-9E3E1B17B15F}"/>
              </a:ext>
            </a:extLst>
          </p:cNvPr>
          <p:cNvSpPr/>
          <p:nvPr/>
        </p:nvSpPr>
        <p:spPr>
          <a:xfrm>
            <a:off x="1794510" y="4006215"/>
            <a:ext cx="5800725" cy="37147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DE9F6-3FB7-73E4-94E2-42C7D039EAB7}"/>
              </a:ext>
            </a:extLst>
          </p:cNvPr>
          <p:cNvSpPr/>
          <p:nvPr/>
        </p:nvSpPr>
        <p:spPr>
          <a:xfrm>
            <a:off x="1794509" y="3055620"/>
            <a:ext cx="5800725" cy="5791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832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circuits for S-box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ACC4-0E04-87CC-32AE-86E8319699D7}"/>
              </a:ext>
            </a:extLst>
          </p:cNvPr>
          <p:cNvSpPr txBox="1"/>
          <p:nvPr/>
        </p:nvSpPr>
        <p:spPr>
          <a:xfrm>
            <a:off x="343340" y="1310818"/>
            <a:ext cx="1138414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S-box </a:t>
            </a:r>
            <a:r>
              <a:rPr kumimoji="1" lang="ko-KR" altLang="en-US" sz="2200" dirty="0"/>
              <a:t>양자 회로 구현들에 대한 성능 비교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Asiacrypt’22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[13]</a:t>
            </a:r>
            <a:r>
              <a:rPr kumimoji="1" lang="ko-KR" altLang="en-US" sz="2200" dirty="0"/>
              <a:t> 의 </a:t>
            </a:r>
            <a:r>
              <a:rPr kumimoji="1" lang="en-US" altLang="ko-KR" sz="2200" dirty="0"/>
              <a:t>S-box</a:t>
            </a:r>
            <a:r>
              <a:rPr kumimoji="1" lang="ko-KR" altLang="en-US" sz="2200" dirty="0"/>
              <a:t>보다 무조건 좋다고 평가할 수는 없음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하지만 </a:t>
            </a:r>
            <a:r>
              <a:rPr kumimoji="1" lang="en-US" altLang="ko-KR" sz="2200" dirty="0"/>
              <a:t>Toffoli depth X</a:t>
            </a:r>
            <a:r>
              <a:rPr kumimoji="1" lang="ko-KR" altLang="en-US" sz="2200" dirty="0"/>
              <a:t> 큐비트 수 성능이 많이 차이나는 이유는</a:t>
            </a:r>
            <a:endParaRPr kumimoji="1" lang="en-US" altLang="ko-KR" sz="2200" dirty="0"/>
          </a:p>
          <a:p>
            <a:pPr lvl="1"/>
            <a:r>
              <a:rPr kumimoji="1" lang="ko-KR" altLang="en-US" sz="2200" dirty="0"/>
              <a:t>     </a:t>
            </a:r>
            <a:r>
              <a:rPr kumimoji="1" lang="ko-KR" altLang="en-US" sz="2200" b="1" dirty="0"/>
              <a:t>회로 아키텍처 선택의 차이 </a:t>
            </a:r>
            <a:r>
              <a:rPr kumimoji="1" lang="en-US" altLang="ko-KR" sz="2200" dirty="0">
                <a:sym typeface="Wingdings" pitchFamily="2" charset="2"/>
              </a:rPr>
              <a:t>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/>
              <a:t>[13]</a:t>
            </a:r>
            <a:r>
              <a:rPr kumimoji="1" lang="ko-KR" altLang="en-US" sz="2200" dirty="0"/>
              <a:t>의 </a:t>
            </a:r>
            <a:r>
              <a:rPr kumimoji="1" lang="en-US" altLang="ko-KR" sz="2200" dirty="0"/>
              <a:t>S-box</a:t>
            </a:r>
            <a:r>
              <a:rPr kumimoji="1" lang="ko-KR" altLang="en-US" sz="2200" dirty="0"/>
              <a:t> 특성 상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Zig-zag</a:t>
            </a:r>
            <a:r>
              <a:rPr kumimoji="1" lang="ko-KR" altLang="en-US" sz="2200" b="1" dirty="0"/>
              <a:t> 아키텍처는 적합하지 않음</a:t>
            </a:r>
            <a:r>
              <a:rPr kumimoji="1" lang="en-US" altLang="ko-KR" sz="22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91470C-A10B-5C85-41AE-A4FB0650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1" y="1951044"/>
            <a:ext cx="7065818" cy="323023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6DE9F6-3FB7-73E4-94E2-42C7D039EAB7}"/>
              </a:ext>
            </a:extLst>
          </p:cNvPr>
          <p:cNvSpPr/>
          <p:nvPr/>
        </p:nvSpPr>
        <p:spPr>
          <a:xfrm>
            <a:off x="1794509" y="3634739"/>
            <a:ext cx="5800725" cy="7486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554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Proposed Quantum Circuit of AES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ACC4-0E04-87CC-32AE-86E8319699D7}"/>
              </a:ext>
            </a:extLst>
          </p:cNvPr>
          <p:cNvSpPr txBox="1"/>
          <p:nvPr/>
        </p:nvSpPr>
        <p:spPr>
          <a:xfrm>
            <a:off x="411920" y="1387365"/>
            <a:ext cx="74744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S-box   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활용한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큐비트 수 감소 </a:t>
            </a:r>
            <a:r>
              <a:rPr kumimoji="1" lang="en-US" altLang="ko-KR" sz="2200" dirty="0"/>
              <a:t>(Aisacrypt’20, 21</a:t>
            </a:r>
            <a:r>
              <a:rPr kumimoji="1" lang="ko-KR" altLang="en-US" sz="2200" dirty="0"/>
              <a:t>과 동일</a:t>
            </a:r>
            <a:r>
              <a:rPr kumimoji="1" lang="en-US" altLang="ko-KR" sz="22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5CF23A-41C1-35FC-4271-DAAB4965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05" y="2028096"/>
            <a:ext cx="7772400" cy="2593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5275C-4F2A-6D85-69C4-EC9E76ED4456}"/>
              </a:ext>
            </a:extLst>
          </p:cNvPr>
          <p:cNvSpPr txBox="1"/>
          <p:nvPr/>
        </p:nvSpPr>
        <p:spPr>
          <a:xfrm>
            <a:off x="1333277" y="132972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/>
              <a:t>-1</a:t>
            </a:r>
            <a:endParaRPr kumimoji="1" lang="ko-Kore-KR" altLang="en-US" sz="16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A2BF32-B2B1-25C6-3406-FE42BDCEEFAC}"/>
              </a:ext>
            </a:extLst>
          </p:cNvPr>
          <p:cNvSpPr/>
          <p:nvPr/>
        </p:nvSpPr>
        <p:spPr>
          <a:xfrm>
            <a:off x="4377690" y="4291965"/>
            <a:ext cx="1074420" cy="2800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383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319</Words>
  <Application>Microsoft Macintosh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Cambria Math</vt:lpstr>
      <vt:lpstr>Office 테마</vt:lpstr>
      <vt:lpstr>‘Optimized Quantum Implementation of AES’ 논문 리뷰</vt:lpstr>
      <vt:lpstr>Paper</vt:lpstr>
      <vt:lpstr>Contribution</vt:lpstr>
      <vt:lpstr>Overall</vt:lpstr>
      <vt:lpstr>Overall</vt:lpstr>
      <vt:lpstr>Overall</vt:lpstr>
      <vt:lpstr>Quantum circuits for S-box</vt:lpstr>
      <vt:lpstr>Quantum circuits for S-box</vt:lpstr>
      <vt:lpstr>Proposed Quantum Circuit of AES</vt:lpstr>
      <vt:lpstr>Proposed Quantum Circuit of AES</vt:lpstr>
      <vt:lpstr>Proposed Quantum Circuit of AES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‘Optimized Quantum Implementation of AES’ 논문 리뷰</dc:title>
  <dc:creator>장경배</dc:creator>
  <cp:lastModifiedBy>장경배</cp:lastModifiedBy>
  <cp:revision>24</cp:revision>
  <dcterms:created xsi:type="dcterms:W3CDTF">2023-02-27T02:50:59Z</dcterms:created>
  <dcterms:modified xsi:type="dcterms:W3CDTF">2023-02-27T05:44:59Z</dcterms:modified>
</cp:coreProperties>
</file>