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88" r:id="rId14"/>
    <p:sldId id="290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25" d="100"/>
          <a:sy n="125" d="100"/>
        </p:scale>
        <p:origin x="3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264933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26493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180774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18077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409995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409995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부채널</a:t>
            </a:r>
            <a:r>
              <a:rPr lang="ko-KR" altLang="en-US" dirty="0"/>
              <a:t> 공격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FC559-20AE-4940-B43C-D4FFD998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전력 분석 공격</a:t>
            </a:r>
            <a:r>
              <a:rPr lang="en-US" altLang="ko-KR" dirty="0"/>
              <a:t>: DPA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87B52-5A97-4402-B463-3236FFC92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공격자가 </a:t>
            </a:r>
            <a:r>
              <a:rPr lang="ko-KR" altLang="en-US" b="1" dirty="0">
                <a:solidFill>
                  <a:srgbClr val="FF0000"/>
                </a:solidFill>
              </a:rPr>
              <a:t>키를 예측</a:t>
            </a:r>
            <a:r>
              <a:rPr lang="ko-KR" altLang="en-US" dirty="0"/>
              <a:t>하여 분류한 </a:t>
            </a:r>
            <a:r>
              <a:rPr lang="ko-KR" altLang="en-US" b="1" dirty="0">
                <a:solidFill>
                  <a:srgbClr val="FF0000"/>
                </a:solidFill>
              </a:rPr>
              <a:t>두 그룹 간의 차이 여부</a:t>
            </a:r>
            <a:r>
              <a:rPr lang="ko-KR" altLang="en-US" dirty="0"/>
              <a:t>를 판단</a:t>
            </a:r>
            <a:endParaRPr lang="en-US" altLang="ko-KR" dirty="0"/>
          </a:p>
          <a:p>
            <a:r>
              <a:rPr lang="en-US" altLang="ko-KR" dirty="0"/>
              <a:t>DPA</a:t>
            </a:r>
            <a:r>
              <a:rPr lang="ko-KR" altLang="en-US" dirty="0"/>
              <a:t> 시행 전 가정</a:t>
            </a:r>
            <a:endParaRPr lang="en-US" altLang="ko-KR" dirty="0"/>
          </a:p>
          <a:p>
            <a:pPr lvl="1"/>
            <a:r>
              <a:rPr lang="ko-KR" altLang="en-US" dirty="0" err="1"/>
              <a:t>부채널</a:t>
            </a:r>
            <a:r>
              <a:rPr lang="ko-KR" altLang="en-US" dirty="0"/>
              <a:t> 신호는 연산 데이터에 의존할 것</a:t>
            </a:r>
            <a:endParaRPr lang="en-US" altLang="ko-KR" dirty="0"/>
          </a:p>
          <a:p>
            <a:pPr lvl="2"/>
            <a:r>
              <a:rPr lang="en-US" altLang="ko-KR" dirty="0"/>
              <a:t>Hamming weight, Hamming distance model</a:t>
            </a:r>
          </a:p>
          <a:p>
            <a:pPr lvl="1"/>
            <a:r>
              <a:rPr lang="ko-KR" altLang="en-US" dirty="0"/>
              <a:t>암호 알고리즘의 동작 방식은 공개되어 있을 것</a:t>
            </a:r>
            <a:endParaRPr lang="en-US" altLang="ko-KR" dirty="0"/>
          </a:p>
          <a:p>
            <a:pPr lvl="1"/>
            <a:r>
              <a:rPr lang="ko-KR" altLang="en-US" dirty="0"/>
              <a:t>공격자는 충분한 수의 </a:t>
            </a:r>
            <a:r>
              <a:rPr lang="ko-KR" altLang="en-US" dirty="0" err="1"/>
              <a:t>부채널</a:t>
            </a:r>
            <a:r>
              <a:rPr lang="ko-KR" altLang="en-US" dirty="0"/>
              <a:t> 신호를 수집할 수 있을 것</a:t>
            </a:r>
            <a:endParaRPr lang="en-US" altLang="ko-KR" dirty="0"/>
          </a:p>
          <a:p>
            <a:pPr lvl="1"/>
            <a:r>
              <a:rPr lang="ko-KR" altLang="en-US" dirty="0"/>
              <a:t>공격자는 암호 알고리즘의 입력 또는 출력을 알 수 있을 것</a:t>
            </a:r>
          </a:p>
        </p:txBody>
      </p:sp>
    </p:spTree>
    <p:extLst>
      <p:ext uri="{BB962C8B-B14F-4D97-AF65-F5344CB8AC3E}">
        <p14:creationId xmlns:p14="http://schemas.microsoft.com/office/powerpoint/2010/main" val="3733501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C91D9E-FF23-4916-9D29-482FEDFA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전력 분석 공격</a:t>
            </a:r>
            <a:r>
              <a:rPr lang="en-US" altLang="ko-KR"/>
              <a:t>: DPA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36453-6F3D-4227-B871-BEEE0F8A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DPA </a:t>
            </a:r>
            <a:r>
              <a:rPr lang="ko-KR" altLang="en-US" dirty="0"/>
              <a:t>수행 절차</a:t>
            </a:r>
            <a:endParaRPr lang="en-US" altLang="ko-KR" dirty="0"/>
          </a:p>
          <a:p>
            <a:pPr lvl="1"/>
            <a:r>
              <a:rPr lang="en-US" altLang="ko-KR" dirty="0"/>
              <a:t>1. </a:t>
            </a:r>
            <a:r>
              <a:rPr lang="ko-KR" altLang="en-US" dirty="0"/>
              <a:t>임의 </a:t>
            </a:r>
            <a:r>
              <a:rPr lang="ko-KR" altLang="en-US" dirty="0" err="1"/>
              <a:t>평문을</a:t>
            </a:r>
            <a:r>
              <a:rPr lang="ko-KR" altLang="en-US" dirty="0"/>
              <a:t> 사용하여 소비전력을 측정</a:t>
            </a:r>
            <a:endParaRPr lang="en-US" altLang="ko-KR" dirty="0"/>
          </a:p>
          <a:p>
            <a:pPr lvl="1"/>
            <a:r>
              <a:rPr lang="en-US" altLang="ko-KR" dirty="0"/>
              <a:t>2. </a:t>
            </a:r>
            <a:r>
              <a:rPr lang="ko-KR" altLang="en-US" dirty="0"/>
              <a:t>추측한 키와 입력 </a:t>
            </a:r>
            <a:r>
              <a:rPr lang="ko-KR" altLang="en-US" dirty="0" err="1"/>
              <a:t>평문을</a:t>
            </a:r>
            <a:r>
              <a:rPr lang="ko-KR" altLang="en-US" dirty="0"/>
              <a:t> 이용하여 중간 값의 </a:t>
            </a:r>
            <a:r>
              <a:rPr lang="en-US" altLang="ko-KR" dirty="0"/>
              <a:t>Hamming weight</a:t>
            </a:r>
            <a:r>
              <a:rPr lang="ko-KR" altLang="en-US" dirty="0"/>
              <a:t>를 계산</a:t>
            </a:r>
            <a:endParaRPr lang="en-US" altLang="ko-KR" dirty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계산 결과에 따라 전력 신호를 분류</a:t>
            </a:r>
            <a:endParaRPr lang="en-US" altLang="ko-KR" dirty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양분한 데이터를 각각 평균을 계산하여 차분신호 계산</a:t>
            </a:r>
            <a:endParaRPr lang="en-US" altLang="ko-KR" dirty="0"/>
          </a:p>
          <a:p>
            <a:pPr lvl="2"/>
            <a:r>
              <a:rPr lang="en-US" altLang="ko-KR" dirty="0"/>
              <a:t>S0 = {Si[j] | D(key, data) = 0 or Low Hamming weight}</a:t>
            </a:r>
          </a:p>
          <a:p>
            <a:pPr lvl="2"/>
            <a:r>
              <a:rPr lang="en-US" altLang="ko-KR" dirty="0"/>
              <a:t>S1 = {Si[j] | D(key, data) = 1 or High Hamming weight}</a:t>
            </a:r>
          </a:p>
          <a:p>
            <a:pPr lvl="1"/>
            <a:r>
              <a:rPr lang="en-US" altLang="ko-KR" dirty="0"/>
              <a:t>5. </a:t>
            </a:r>
            <a:r>
              <a:rPr lang="ko-KR" altLang="en-US" dirty="0"/>
              <a:t>차분신호가 </a:t>
            </a:r>
            <a:r>
              <a:rPr lang="en-US" altLang="ko-KR" dirty="0"/>
              <a:t>0</a:t>
            </a:r>
            <a:r>
              <a:rPr lang="ko-KR" altLang="en-US" dirty="0"/>
              <a:t>보다 크면 올바른 키</a:t>
            </a:r>
            <a:r>
              <a:rPr lang="en-US" altLang="ko-KR" dirty="0"/>
              <a:t>, 0</a:t>
            </a:r>
            <a:r>
              <a:rPr lang="ko-KR" altLang="en-US" dirty="0"/>
              <a:t>과 같으면 틀린 키</a:t>
            </a:r>
          </a:p>
        </p:txBody>
      </p:sp>
    </p:spTree>
    <p:extLst>
      <p:ext uri="{BB962C8B-B14F-4D97-AF65-F5344CB8AC3E}">
        <p14:creationId xmlns:p14="http://schemas.microsoft.com/office/powerpoint/2010/main" val="1247883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FC559-20AE-4940-B43C-D4FFD998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전력 분석 공격</a:t>
            </a:r>
            <a:r>
              <a:rPr lang="en-US" altLang="ko-KR" dirty="0"/>
              <a:t>: CPA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2787B52-5A97-4402-B463-3236FFC925F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DPA</a:t>
                </a:r>
                <a:r>
                  <a:rPr lang="ko-KR" altLang="en-US" dirty="0"/>
                  <a:t>의 파생</a:t>
                </a:r>
                <a:endParaRPr lang="en-US" altLang="ko-KR" dirty="0"/>
              </a:p>
              <a:p>
                <a:r>
                  <a:rPr lang="ko-KR" altLang="en-US" dirty="0"/>
                  <a:t>키를 예측하여 계산한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중간 값</a:t>
                </a:r>
                <a:r>
                  <a:rPr lang="ko-KR" altLang="en-US" dirty="0"/>
                  <a:t>과 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부채널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 신호와의 연관성</a:t>
                </a:r>
              </a:p>
              <a:p>
                <a:r>
                  <a:rPr lang="en-US" altLang="ko-KR" dirty="0"/>
                  <a:t>CPA </a:t>
                </a:r>
                <a:r>
                  <a:rPr lang="ko-KR" altLang="en-US" dirty="0"/>
                  <a:t>수행 순서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다수의 임의 </a:t>
                </a:r>
                <a:r>
                  <a:rPr lang="ko-KR" altLang="en-US" dirty="0" err="1"/>
                  <a:t>평문을</a:t>
                </a:r>
                <a:r>
                  <a:rPr lang="ko-KR" altLang="en-US" dirty="0"/>
                  <a:t> 입력하여 소비전력을 측정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추측한 키와 입력 </a:t>
                </a:r>
                <a:r>
                  <a:rPr lang="ko-KR" altLang="en-US" dirty="0" err="1"/>
                  <a:t>평문을</a:t>
                </a:r>
                <a:r>
                  <a:rPr lang="ko-KR" altLang="en-US" dirty="0"/>
                  <a:t> 이용하여 중간 값의 </a:t>
                </a:r>
                <a:r>
                  <a:rPr lang="en-US" altLang="ko-KR" dirty="0"/>
                  <a:t>Hamming weight</a:t>
                </a:r>
                <a:r>
                  <a:rPr lang="ko-KR" altLang="en-US" dirty="0"/>
                  <a:t>를 계산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측정한 소비 전력과 계산결과 간의 상관관계 계산</a:t>
                </a:r>
                <a:endParaRPr lang="en-US" altLang="ko-KR" dirty="0"/>
              </a:p>
              <a:p>
                <a:pPr lvl="2"/>
                <a:r>
                  <a:rPr lang="en-US" altLang="ko-KR" dirty="0" err="1"/>
                  <a:t>Corr</a:t>
                </a:r>
                <a:r>
                  <a:rPr lang="en-US" altLang="ko-KR" dirty="0"/>
                  <a:t>(x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… ,</a:t>
                </a:r>
                <a:r>
                  <a:rPr lang="en-US" altLang="ko-KR" dirty="0" err="1"/>
                  <a:t>x</a:t>
                </a:r>
                <a:r>
                  <a:rPr lang="en-US" altLang="ko-KR" baseline="-25000" dirty="0" err="1"/>
                  <a:t>s</a:t>
                </a:r>
                <a:r>
                  <a:rPr lang="en-US" altLang="ko-KR" dirty="0"/>
                  <a:t>, y</a:t>
                </a:r>
                <a:r>
                  <a:rPr lang="en-US" altLang="ko-KR" baseline="-25000" dirty="0"/>
                  <a:t>1</a:t>
                </a:r>
                <a:r>
                  <a:rPr lang="en-US" altLang="ko-KR" dirty="0"/>
                  <a:t>, …, y</a:t>
                </a:r>
                <a:r>
                  <a:rPr lang="en-US" altLang="ko-KR" baseline="-25000" dirty="0"/>
                  <a:t>1s</a:t>
                </a:r>
                <a:r>
                  <a:rPr lang="en-US" altLang="ko-K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nary>
                          <m:naryPr>
                            <m:chr m:val="∑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상관도가 가장 높게 나오는 추측키가 올바른 키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2787B52-5A97-4402-B463-3236FFC92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AB47D52-CB82-47B8-B727-4331B0A7BFDF}"/>
              </a:ext>
            </a:extLst>
          </p:cNvPr>
          <p:cNvCxnSpPr/>
          <p:nvPr/>
        </p:nvCxnSpPr>
        <p:spPr>
          <a:xfrm>
            <a:off x="6015038" y="3905250"/>
            <a:ext cx="104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B256873-7B58-4088-85B0-CFA8C0179192}"/>
              </a:ext>
            </a:extLst>
          </p:cNvPr>
          <p:cNvCxnSpPr/>
          <p:nvPr/>
        </p:nvCxnSpPr>
        <p:spPr>
          <a:xfrm>
            <a:off x="6631781" y="3900488"/>
            <a:ext cx="104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7E5FC0-1596-4ABC-947F-87E1BB9E66D7}"/>
              </a:ext>
            </a:extLst>
          </p:cNvPr>
          <p:cNvCxnSpPr/>
          <p:nvPr/>
        </p:nvCxnSpPr>
        <p:spPr>
          <a:xfrm>
            <a:off x="5710238" y="4186238"/>
            <a:ext cx="104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02E18FA-328B-45DE-A032-6F07CC6B51D6}"/>
              </a:ext>
            </a:extLst>
          </p:cNvPr>
          <p:cNvCxnSpPr/>
          <p:nvPr/>
        </p:nvCxnSpPr>
        <p:spPr>
          <a:xfrm>
            <a:off x="6958013" y="4186238"/>
            <a:ext cx="104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59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7BA86-679A-4ED8-847D-CC045746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CPA</a:t>
            </a:r>
            <a:r>
              <a:rPr lang="ko-KR" altLang="en-US" dirty="0"/>
              <a:t>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D7461-0F57-4B51-AD6E-09F9A381E8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제공된 파이썬 스크립트를 참고하여 </a:t>
            </a:r>
            <a:r>
              <a:rPr lang="en-US" altLang="ko-KR" dirty="0"/>
              <a:t>CPA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CPA</a:t>
            </a:r>
            <a:r>
              <a:rPr lang="ko-KR" altLang="en-US" dirty="0"/>
              <a:t>를 통한 </a:t>
            </a:r>
            <a:r>
              <a:rPr lang="en-US" altLang="ko-KR" dirty="0"/>
              <a:t>AES 1</a:t>
            </a:r>
            <a:r>
              <a:rPr lang="ko-KR" altLang="en-US" dirty="0"/>
              <a:t>라운드 비밀키 분석</a:t>
            </a:r>
            <a:endParaRPr lang="en-US" altLang="ko-KR" dirty="0"/>
          </a:p>
          <a:p>
            <a:pPr lvl="1"/>
            <a:r>
              <a:rPr lang="en-US" altLang="ko-KR" dirty="0"/>
              <a:t>16</a:t>
            </a:r>
            <a:r>
              <a:rPr lang="ko-KR" altLang="en-US" dirty="0"/>
              <a:t>바이트 비밀키 추출</a:t>
            </a:r>
            <a:endParaRPr lang="en-US" altLang="ko-KR" dirty="0"/>
          </a:p>
          <a:p>
            <a:r>
              <a:rPr lang="ko-KR" altLang="en-US" dirty="0"/>
              <a:t>제공 파형 </a:t>
            </a:r>
            <a:r>
              <a:rPr lang="en-US" altLang="ko-KR" dirty="0"/>
              <a:t>1,000</a:t>
            </a:r>
            <a:r>
              <a:rPr lang="ko-KR" altLang="en-US" dirty="0"/>
              <a:t>개의 비밀키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35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공격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전력 분석 공격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CPA </a:t>
            </a:r>
            <a:r>
              <a:rPr lang="ko-KR" altLang="en-US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암호기능 동작 시 </a:t>
            </a:r>
            <a:r>
              <a:rPr lang="ko-KR" altLang="en-US" b="1" dirty="0">
                <a:solidFill>
                  <a:srgbClr val="FF0000"/>
                </a:solidFill>
              </a:rPr>
              <a:t>부가적인 정보</a:t>
            </a:r>
            <a:r>
              <a:rPr lang="ko-KR" altLang="en-US" dirty="0"/>
              <a:t>를 수집</a:t>
            </a:r>
            <a:r>
              <a:rPr lang="en-US" altLang="ko-KR" dirty="0"/>
              <a:t>/</a:t>
            </a:r>
            <a:r>
              <a:rPr lang="ko-KR" altLang="en-US" dirty="0"/>
              <a:t>분석하여 비밀정보를 획득하는 기법</a:t>
            </a:r>
            <a:endParaRPr lang="en-US" altLang="ko-KR" dirty="0"/>
          </a:p>
          <a:p>
            <a:pPr lvl="1"/>
            <a:r>
              <a:rPr lang="ko-KR" altLang="en-US" dirty="0"/>
              <a:t>연산시간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소비전력</a:t>
            </a:r>
            <a:r>
              <a:rPr lang="en-US" altLang="ko-KR" dirty="0"/>
              <a:t>, </a:t>
            </a:r>
            <a:r>
              <a:rPr lang="ko-KR" altLang="en-US" dirty="0"/>
              <a:t>소리</a:t>
            </a:r>
            <a:r>
              <a:rPr lang="en-US" altLang="ko-KR" dirty="0"/>
              <a:t>, </a:t>
            </a:r>
            <a:r>
              <a:rPr lang="ko-KR" altLang="en-US" dirty="0"/>
              <a:t>전자기파</a:t>
            </a:r>
            <a:endParaRPr lang="en-US" altLang="ko-KR" dirty="0"/>
          </a:p>
          <a:p>
            <a:pPr lvl="1"/>
            <a:r>
              <a:rPr lang="ko-KR" altLang="en-US" dirty="0" err="1"/>
              <a:t>비침투</a:t>
            </a:r>
            <a:r>
              <a:rPr lang="ko-KR" altLang="en-US" dirty="0"/>
              <a:t> 공격</a:t>
            </a:r>
            <a:r>
              <a:rPr lang="en-US" altLang="ko-KR" dirty="0"/>
              <a:t>, </a:t>
            </a:r>
            <a:r>
              <a:rPr lang="ko-KR" altLang="en-US" dirty="0"/>
              <a:t>수동적 공격 등으로 분류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en-US" altLang="ko-KR" dirty="0"/>
              <a:t>Timing attack: </a:t>
            </a:r>
            <a:r>
              <a:rPr lang="ko-KR" altLang="en-US" dirty="0"/>
              <a:t>수행시간을 활용</a:t>
            </a:r>
            <a:endParaRPr lang="en-US" altLang="ko-KR" dirty="0"/>
          </a:p>
          <a:p>
            <a:pPr lvl="1"/>
            <a:r>
              <a:rPr lang="en-US" altLang="ko-KR" dirty="0"/>
              <a:t>Power Analysis Attack: </a:t>
            </a:r>
            <a:r>
              <a:rPr lang="ko-KR" altLang="en-US" dirty="0"/>
              <a:t>소비전력신호 이용</a:t>
            </a:r>
            <a:endParaRPr lang="en-US" altLang="ko-KR" dirty="0"/>
          </a:p>
          <a:p>
            <a:pPr lvl="2"/>
            <a:r>
              <a:rPr lang="en-US" altLang="ko-KR" dirty="0"/>
              <a:t>SPA, DPA, CPA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59C98-3F50-46B6-88F8-D4FD8190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전력</a:t>
            </a:r>
            <a:r>
              <a:rPr lang="en-US" altLang="ko-KR" dirty="0"/>
              <a:t> </a:t>
            </a:r>
            <a:r>
              <a:rPr lang="ko-KR" altLang="en-US" dirty="0"/>
              <a:t>분석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EDDC20-5495-4D26-A782-2109F04DA8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1998</a:t>
            </a:r>
            <a:r>
              <a:rPr lang="ko-KR" altLang="en-US" dirty="0"/>
              <a:t>년 </a:t>
            </a:r>
            <a:r>
              <a:rPr lang="en-US" altLang="ko-KR" dirty="0"/>
              <a:t>P. Kocher</a:t>
            </a:r>
            <a:r>
              <a:rPr lang="ko-KR" altLang="en-US" dirty="0"/>
              <a:t>에 의해 처음으로 제안</a:t>
            </a:r>
            <a:endParaRPr lang="en-US" altLang="ko-KR" dirty="0"/>
          </a:p>
          <a:p>
            <a:r>
              <a:rPr lang="ko-KR" altLang="en-US" dirty="0"/>
              <a:t>하드웨어 </a:t>
            </a:r>
            <a:r>
              <a:rPr lang="ko-KR" altLang="en-US" dirty="0" err="1"/>
              <a:t>암호모듈의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접지</a:t>
            </a:r>
            <a:r>
              <a:rPr lang="ko-KR" altLang="en-US" dirty="0"/>
              <a:t> 또는 </a:t>
            </a:r>
            <a:r>
              <a:rPr lang="ko-KR" altLang="en-US" b="1" dirty="0">
                <a:solidFill>
                  <a:srgbClr val="FF0000"/>
                </a:solidFill>
              </a:rPr>
              <a:t>전원부</a:t>
            </a:r>
            <a:r>
              <a:rPr lang="ko-KR" altLang="en-US" dirty="0"/>
              <a:t>에 저항을 연결하여 전력 측정</a:t>
            </a:r>
            <a:endParaRPr lang="en-US" altLang="ko-KR" dirty="0"/>
          </a:p>
          <a:p>
            <a:r>
              <a:rPr lang="ko-KR" altLang="en-US" dirty="0"/>
              <a:t>공격 방법에 따라 분류</a:t>
            </a:r>
            <a:endParaRPr lang="en-US" altLang="ko-KR" dirty="0"/>
          </a:p>
          <a:p>
            <a:pPr lvl="1"/>
            <a:r>
              <a:rPr lang="en-US" altLang="ko-KR" dirty="0"/>
              <a:t>Simple Power Analysis</a:t>
            </a:r>
          </a:p>
          <a:p>
            <a:pPr lvl="1"/>
            <a:r>
              <a:rPr lang="en-US" altLang="ko-KR" dirty="0"/>
              <a:t>Differential Power Analysis</a:t>
            </a:r>
          </a:p>
          <a:p>
            <a:pPr lvl="1"/>
            <a:r>
              <a:rPr lang="en-US" altLang="ko-KR" dirty="0"/>
              <a:t>Correlation Power Analysis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소비 전력에 대한 기준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0993BF-F094-4033-9179-D731EBC36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64" y="3890193"/>
            <a:ext cx="4667850" cy="21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8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6A820-BF4D-4581-9692-1FC75B9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전력</a:t>
            </a:r>
            <a:r>
              <a:rPr lang="en-US" altLang="ko-KR" dirty="0"/>
              <a:t> </a:t>
            </a:r>
            <a:r>
              <a:rPr lang="ko-KR" altLang="en-US" dirty="0"/>
              <a:t>분석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F36E0-D4BC-4B18-8877-645E4A4D0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소비 전력 측정 개념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D00F8C8-ECD4-438C-AE2A-199920EE78A2}"/>
              </a:ext>
            </a:extLst>
          </p:cNvPr>
          <p:cNvGrpSpPr/>
          <p:nvPr/>
        </p:nvGrpSpPr>
        <p:grpSpPr>
          <a:xfrm>
            <a:off x="3236916" y="1950860"/>
            <a:ext cx="5718168" cy="1070645"/>
            <a:chOff x="478172" y="1882280"/>
            <a:chExt cx="5718168" cy="10706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4D90D6-EBCD-4712-9A10-55F5553B4D63}"/>
                </a:ext>
              </a:extLst>
            </p:cNvPr>
            <p:cNvSpPr txBox="1"/>
            <p:nvPr/>
          </p:nvSpPr>
          <p:spPr>
            <a:xfrm>
              <a:off x="478172" y="2231472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30V</a:t>
              </a:r>
              <a:endParaRPr lang="ko-KR" altLang="en-US" dirty="0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0304A9-817B-4430-B179-72DD9D6F7E7A}"/>
                </a:ext>
              </a:extLst>
            </p:cNvPr>
            <p:cNvGrpSpPr/>
            <p:nvPr/>
          </p:nvGrpSpPr>
          <p:grpSpPr>
            <a:xfrm>
              <a:off x="6028561" y="2231472"/>
              <a:ext cx="167779" cy="377504"/>
              <a:chOff x="1870745" y="2231472"/>
              <a:chExt cx="167779" cy="377504"/>
            </a:xfrm>
          </p:grpSpPr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id="{03AA756D-E5E8-407E-AA1F-CBF53A3A8E0F}"/>
                  </a:ext>
                </a:extLst>
              </p:cNvPr>
              <p:cNvCxnSpPr/>
              <p:nvPr/>
            </p:nvCxnSpPr>
            <p:spPr>
              <a:xfrm>
                <a:off x="1870745" y="2231472"/>
                <a:ext cx="0" cy="3775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928DCF98-BA94-424C-A952-9BECB73AC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31" y="2273417"/>
                <a:ext cx="0" cy="302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27CB0558-23A7-4034-9322-AE00902627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524" y="2332139"/>
                <a:ext cx="0" cy="2013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B5ACE002-514F-4408-8E5D-81E379C7A8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213" y="2424419"/>
              <a:ext cx="18174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D7497F4D-5A14-4549-A251-F158B371E53C}"/>
                </a:ext>
              </a:extLst>
            </p:cNvPr>
            <p:cNvGrpSpPr/>
            <p:nvPr/>
          </p:nvGrpSpPr>
          <p:grpSpPr>
            <a:xfrm>
              <a:off x="2079827" y="2313264"/>
              <a:ext cx="421986" cy="213920"/>
              <a:chOff x="2079827" y="2313264"/>
              <a:chExt cx="421986" cy="21392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2964268D-BAE2-4662-B242-02685D38EB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5850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D15D0AA2-7F16-4064-A1CB-56012AAF1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8575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B153EA3-5830-4035-BCC6-CE7DE08950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79827" y="242022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E38000F5-72D1-48E1-93C0-92E3676199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2097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CE174237-B643-4B00-BF5F-D7E2BB873A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3090" y="231326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9E8D1F-39E7-4A46-A6CF-47BE9C96E9CE}"/>
                </a:ext>
              </a:extLst>
            </p:cNvPr>
            <p:cNvSpPr txBox="1"/>
            <p:nvPr/>
          </p:nvSpPr>
          <p:spPr>
            <a:xfrm>
              <a:off x="1909120" y="2575421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10</a:t>
              </a:r>
              <a:r>
                <a:rPr lang="el-GR" altLang="ko-KR" dirty="0"/>
                <a:t>Ω</a:t>
              </a:r>
              <a:endParaRPr lang="ko-KR" altLang="en-US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5AB75D-A440-4262-B6A9-DC56C5AD02C5}"/>
                </a:ext>
              </a:extLst>
            </p:cNvPr>
            <p:cNvGrpSpPr/>
            <p:nvPr/>
          </p:nvGrpSpPr>
          <p:grpSpPr>
            <a:xfrm>
              <a:off x="3756227" y="2310608"/>
              <a:ext cx="421986" cy="213920"/>
              <a:chOff x="2079827" y="2313264"/>
              <a:chExt cx="421986" cy="21392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599C538E-D132-435F-AB0B-1F7F17F07D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5850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9FC67BC2-B3DB-4892-ADA4-9602A44B6E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8575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A398F99F-2927-426E-A725-6C0114EA04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79827" y="242022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620F27FB-A552-458A-9EBA-0E2BF46E5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2097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3868EAB6-5E7B-41A8-88BA-117571907A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3090" y="231326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1DE4C260-7ED7-4264-AFB2-A6B8DC8B36AC}"/>
                </a:ext>
              </a:extLst>
            </p:cNvPr>
            <p:cNvCxnSpPr>
              <a:endCxn id="4" idx="3"/>
            </p:cNvCxnSpPr>
            <p:nvPr/>
          </p:nvCxnSpPr>
          <p:spPr>
            <a:xfrm flipH="1">
              <a:off x="1241571" y="2417568"/>
              <a:ext cx="838256" cy="26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788E3078-5D6D-4F80-87A5-68345AC47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813" y="2414912"/>
              <a:ext cx="12544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E6CB7A9-5E7E-45C2-9EA3-A3E8C122D67C}"/>
                </a:ext>
              </a:extLst>
            </p:cNvPr>
            <p:cNvSpPr txBox="1"/>
            <p:nvPr/>
          </p:nvSpPr>
          <p:spPr>
            <a:xfrm>
              <a:off x="3585520" y="2575421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10</a:t>
              </a:r>
              <a:r>
                <a:rPr lang="el-GR" altLang="ko-KR" dirty="0"/>
                <a:t>Ω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38CDDF-52DD-49EB-99CD-49E0D6F5D397}"/>
                </a:ext>
              </a:extLst>
            </p:cNvPr>
            <p:cNvSpPr txBox="1"/>
            <p:nvPr/>
          </p:nvSpPr>
          <p:spPr>
            <a:xfrm>
              <a:off x="1909119" y="1882280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15V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7B691D2-7371-46D3-81E4-8217B0D4F7FF}"/>
                </a:ext>
              </a:extLst>
            </p:cNvPr>
            <p:cNvSpPr txBox="1"/>
            <p:nvPr/>
          </p:nvSpPr>
          <p:spPr>
            <a:xfrm>
              <a:off x="3585519" y="1882280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15V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CF9497C-8C36-4CCE-904A-6C3F26759CF9}"/>
              </a:ext>
            </a:extLst>
          </p:cNvPr>
          <p:cNvGrpSpPr/>
          <p:nvPr/>
        </p:nvGrpSpPr>
        <p:grpSpPr>
          <a:xfrm>
            <a:off x="3236916" y="3271497"/>
            <a:ext cx="5718168" cy="1070645"/>
            <a:chOff x="478172" y="1882280"/>
            <a:chExt cx="5718168" cy="107064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F73A8A2-F36D-4512-B388-3C7C85EA9E23}"/>
                </a:ext>
              </a:extLst>
            </p:cNvPr>
            <p:cNvSpPr txBox="1"/>
            <p:nvPr/>
          </p:nvSpPr>
          <p:spPr>
            <a:xfrm>
              <a:off x="478172" y="2231472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30V</a:t>
              </a:r>
              <a:endParaRPr lang="ko-KR" altLang="en-US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4170B13-DE18-4D3B-B19F-155354BE3490}"/>
                </a:ext>
              </a:extLst>
            </p:cNvPr>
            <p:cNvGrpSpPr/>
            <p:nvPr/>
          </p:nvGrpSpPr>
          <p:grpSpPr>
            <a:xfrm>
              <a:off x="6028561" y="2231472"/>
              <a:ext cx="167779" cy="377504"/>
              <a:chOff x="1870745" y="2231472"/>
              <a:chExt cx="167779" cy="377504"/>
            </a:xfrm>
          </p:grpSpPr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58B5A61B-9A36-4B65-BD79-12C780745F29}"/>
                  </a:ext>
                </a:extLst>
              </p:cNvPr>
              <p:cNvCxnSpPr/>
              <p:nvPr/>
            </p:nvCxnSpPr>
            <p:spPr>
              <a:xfrm>
                <a:off x="1870745" y="2231472"/>
                <a:ext cx="0" cy="3775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98D673BD-BEE4-4E9B-BBCD-5D066C27A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31" y="2273417"/>
                <a:ext cx="0" cy="302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3DF641BF-219C-49D9-999C-A66B506C7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524" y="2332139"/>
                <a:ext cx="0" cy="2013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C5E6C89E-061B-48F0-B5CA-51BCE14F9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213" y="2424419"/>
              <a:ext cx="18174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4D8B8A9-66B8-4510-A265-81CEDB8184E7}"/>
                </a:ext>
              </a:extLst>
            </p:cNvPr>
            <p:cNvGrpSpPr/>
            <p:nvPr/>
          </p:nvGrpSpPr>
          <p:grpSpPr>
            <a:xfrm>
              <a:off x="2079827" y="2313264"/>
              <a:ext cx="421986" cy="213920"/>
              <a:chOff x="2079827" y="2313264"/>
              <a:chExt cx="421986" cy="213920"/>
            </a:xfrm>
          </p:grpSpPr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094475D8-6703-4C0F-B00D-646C7EC613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5850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0ABD891A-B740-4813-8E4D-14BB1EE56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8575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4F945CD1-ED20-4671-BD53-10E0016DE1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79827" y="242022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1D8E12B-4A9C-4449-929C-34CC55C878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2097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966AF75F-A159-4F9E-92A6-BB3935244E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3090" y="231326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C89C51B-2D27-4B0C-A8D7-8AF903A334C5}"/>
                </a:ext>
              </a:extLst>
            </p:cNvPr>
            <p:cNvSpPr txBox="1"/>
            <p:nvPr/>
          </p:nvSpPr>
          <p:spPr>
            <a:xfrm>
              <a:off x="1909120" y="2575421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20</a:t>
              </a:r>
              <a:r>
                <a:rPr lang="el-GR" altLang="ko-KR" dirty="0"/>
                <a:t>Ω</a:t>
              </a:r>
              <a:endParaRPr lang="ko-KR" altLang="en-US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445963A-82D2-4C6B-8616-8EF109834F95}"/>
                </a:ext>
              </a:extLst>
            </p:cNvPr>
            <p:cNvGrpSpPr/>
            <p:nvPr/>
          </p:nvGrpSpPr>
          <p:grpSpPr>
            <a:xfrm>
              <a:off x="3756227" y="2310608"/>
              <a:ext cx="421986" cy="213920"/>
              <a:chOff x="2079827" y="2313264"/>
              <a:chExt cx="421986" cy="213920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76858D43-7BDC-4190-A4D0-4637726AB2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5850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1282CC50-5643-4B8E-90E4-A983AF6811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8575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2E5927D9-4F18-47B1-A163-22A5DB1378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79827" y="242022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6EC94251-05D6-47E0-BA83-5B928FEADF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2097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E1BF34EE-317E-429B-8CF0-E14FCAF29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3090" y="231326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DB16011-7AD4-4FED-A313-EEBDC23C5A8F}"/>
                </a:ext>
              </a:extLst>
            </p:cNvPr>
            <p:cNvCxnSpPr>
              <a:endCxn id="55" idx="3"/>
            </p:cNvCxnSpPr>
            <p:nvPr/>
          </p:nvCxnSpPr>
          <p:spPr>
            <a:xfrm flipH="1">
              <a:off x="1241571" y="2417568"/>
              <a:ext cx="838256" cy="26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9E278D86-9460-49E3-B8B2-2F480C345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813" y="2414912"/>
              <a:ext cx="12544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B4A4ACF-393E-4AE0-A563-7B6DA40F3306}"/>
                </a:ext>
              </a:extLst>
            </p:cNvPr>
            <p:cNvSpPr txBox="1"/>
            <p:nvPr/>
          </p:nvSpPr>
          <p:spPr>
            <a:xfrm>
              <a:off x="3585520" y="2575421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10</a:t>
              </a:r>
              <a:r>
                <a:rPr lang="el-GR" altLang="ko-KR" dirty="0"/>
                <a:t>Ω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B2113A-8E10-4FA4-BEA6-C74DAA340584}"/>
                </a:ext>
              </a:extLst>
            </p:cNvPr>
            <p:cNvSpPr txBox="1"/>
            <p:nvPr/>
          </p:nvSpPr>
          <p:spPr>
            <a:xfrm>
              <a:off x="1909119" y="1882280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20V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34A715-F0DC-4175-92A0-7500C2F1CCCE}"/>
                </a:ext>
              </a:extLst>
            </p:cNvPr>
            <p:cNvSpPr txBox="1"/>
            <p:nvPr/>
          </p:nvSpPr>
          <p:spPr>
            <a:xfrm>
              <a:off x="3585519" y="1882280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10V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25C31629-2115-4D56-81D3-2A9DA41EDDA3}"/>
              </a:ext>
            </a:extLst>
          </p:cNvPr>
          <p:cNvGrpSpPr/>
          <p:nvPr/>
        </p:nvGrpSpPr>
        <p:grpSpPr>
          <a:xfrm>
            <a:off x="3236916" y="4602621"/>
            <a:ext cx="5718168" cy="1070645"/>
            <a:chOff x="478172" y="1882280"/>
            <a:chExt cx="5718168" cy="107064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46EF330-7A06-4319-BE57-77DA1DDF7E6F}"/>
                </a:ext>
              </a:extLst>
            </p:cNvPr>
            <p:cNvSpPr txBox="1"/>
            <p:nvPr/>
          </p:nvSpPr>
          <p:spPr>
            <a:xfrm>
              <a:off x="478172" y="2231472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30V</a:t>
              </a:r>
              <a:endParaRPr lang="ko-KR" altLang="en-US" dirty="0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C104F9BA-1A4A-48B0-AA4E-FBE2DB4882DA}"/>
                </a:ext>
              </a:extLst>
            </p:cNvPr>
            <p:cNvGrpSpPr/>
            <p:nvPr/>
          </p:nvGrpSpPr>
          <p:grpSpPr>
            <a:xfrm>
              <a:off x="6028561" y="2231472"/>
              <a:ext cx="167779" cy="377504"/>
              <a:chOff x="1870745" y="2231472"/>
              <a:chExt cx="167779" cy="377504"/>
            </a:xfrm>
          </p:grpSpPr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0CCE3E2E-F88A-482B-AC0C-94432CC139F4}"/>
                  </a:ext>
                </a:extLst>
              </p:cNvPr>
              <p:cNvCxnSpPr/>
              <p:nvPr/>
            </p:nvCxnSpPr>
            <p:spPr>
              <a:xfrm>
                <a:off x="1870745" y="2231472"/>
                <a:ext cx="0" cy="3775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88E307A4-D2ED-4926-A97E-503C3C4AA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57431" y="2273417"/>
                <a:ext cx="0" cy="302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D2A7F91-B589-4554-BB48-38DDD706E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8524" y="2332139"/>
                <a:ext cx="0" cy="20133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CBC23571-6F34-448D-B62E-39BBDAB72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213" y="2424419"/>
              <a:ext cx="1817448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507C15F0-9F09-4B30-8AD8-A4AF46B05D9E}"/>
                </a:ext>
              </a:extLst>
            </p:cNvPr>
            <p:cNvGrpSpPr/>
            <p:nvPr/>
          </p:nvGrpSpPr>
          <p:grpSpPr>
            <a:xfrm>
              <a:off x="2079827" y="2313264"/>
              <a:ext cx="421986" cy="213920"/>
              <a:chOff x="2079827" y="2313264"/>
              <a:chExt cx="421986" cy="213920"/>
            </a:xfrm>
          </p:grpSpPr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58C0338D-6DFF-4FCF-BD93-107FB74536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5850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6943DD6C-B004-404D-ADC1-FE79535E6A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8575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FE8608B-178E-4F79-BA82-8CA0B39358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79827" y="242022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A5FE852-77B0-4110-AF02-9F643B1C0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2097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C20F2E87-6CF5-4273-89A8-4169A98336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3090" y="231326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04C9ECC-9142-412B-B790-DD4E7EC8D1EB}"/>
                </a:ext>
              </a:extLst>
            </p:cNvPr>
            <p:cNvSpPr txBox="1"/>
            <p:nvPr/>
          </p:nvSpPr>
          <p:spPr>
            <a:xfrm>
              <a:off x="1909120" y="2575421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5</a:t>
              </a:r>
              <a:r>
                <a:rPr lang="el-GR" altLang="ko-KR" dirty="0"/>
                <a:t>Ω</a:t>
              </a:r>
              <a:endParaRPr lang="ko-KR" altLang="en-US" dirty="0"/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CFE004D-BABC-4A06-A2D6-739C51E85555}"/>
                </a:ext>
              </a:extLst>
            </p:cNvPr>
            <p:cNvGrpSpPr/>
            <p:nvPr/>
          </p:nvGrpSpPr>
          <p:grpSpPr>
            <a:xfrm>
              <a:off x="3756227" y="2310608"/>
              <a:ext cx="421986" cy="213920"/>
              <a:chOff x="2079827" y="2313264"/>
              <a:chExt cx="421986" cy="213920"/>
            </a:xfrm>
          </p:grpSpPr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5E18D5ED-5A13-4910-B44E-FDC74ED9B3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5850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B928D3E0-179D-4BF5-AEE1-684532BB01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38575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E585C07F-FF8D-49BE-80A7-C580F22FE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79827" y="242022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4A416E8A-11FF-48D2-9FBF-0777FBA082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32097" y="2313264"/>
                <a:ext cx="117446" cy="2139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965A2C72-36ED-4A02-BB9D-2EBE0ACB6B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43090" y="2313264"/>
                <a:ext cx="58723" cy="106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3E4980DB-E0D1-4EF3-8449-EABAAF085D98}"/>
                </a:ext>
              </a:extLst>
            </p:cNvPr>
            <p:cNvCxnSpPr>
              <a:endCxn id="80" idx="3"/>
            </p:cNvCxnSpPr>
            <p:nvPr/>
          </p:nvCxnSpPr>
          <p:spPr>
            <a:xfrm flipH="1">
              <a:off x="1241571" y="2417568"/>
              <a:ext cx="838256" cy="26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04A8A65F-518D-495C-B0D9-D9C68C1592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813" y="2414912"/>
              <a:ext cx="12544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93E7D11-4E93-4A98-8583-25F58C89EF13}"/>
                </a:ext>
              </a:extLst>
            </p:cNvPr>
            <p:cNvSpPr txBox="1"/>
            <p:nvPr/>
          </p:nvSpPr>
          <p:spPr>
            <a:xfrm>
              <a:off x="3585520" y="2575421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10</a:t>
              </a:r>
              <a:r>
                <a:rPr lang="el-GR" altLang="ko-KR" dirty="0"/>
                <a:t>Ω</a:t>
              </a:r>
              <a:endParaRPr lang="ko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6DED5D2-BBC6-4F68-BFBD-1659918BF50E}"/>
                </a:ext>
              </a:extLst>
            </p:cNvPr>
            <p:cNvSpPr txBox="1"/>
            <p:nvPr/>
          </p:nvSpPr>
          <p:spPr>
            <a:xfrm>
              <a:off x="1909119" y="1882280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10V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5494AA-49F0-4F08-A845-BE3EE2AB625D}"/>
                </a:ext>
              </a:extLst>
            </p:cNvPr>
            <p:cNvSpPr txBox="1"/>
            <p:nvPr/>
          </p:nvSpPr>
          <p:spPr>
            <a:xfrm>
              <a:off x="3585519" y="1882280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20V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096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6A820-BF4D-4581-9692-1FC75B96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전력</a:t>
            </a:r>
            <a:r>
              <a:rPr lang="en-US" altLang="ko-KR" dirty="0"/>
              <a:t> </a:t>
            </a:r>
            <a:r>
              <a:rPr lang="ko-KR" altLang="en-US" dirty="0"/>
              <a:t>분석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F36E0-D4BC-4B18-8877-645E4A4D0C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CMOS </a:t>
            </a:r>
            <a:r>
              <a:rPr lang="ko-KR" altLang="en-US" dirty="0"/>
              <a:t>동작 개념</a:t>
            </a:r>
            <a:endParaRPr lang="en-US" altLang="ko-KR" dirty="0"/>
          </a:p>
          <a:p>
            <a:pPr lvl="1"/>
            <a:r>
              <a:rPr lang="ko-KR" altLang="en-US" b="1" dirty="0" err="1">
                <a:solidFill>
                  <a:srgbClr val="FF0000"/>
                </a:solidFill>
              </a:rPr>
              <a:t>부채널</a:t>
            </a:r>
            <a:r>
              <a:rPr lang="ko-KR" altLang="en-US" b="1" dirty="0">
                <a:solidFill>
                  <a:srgbClr val="FF0000"/>
                </a:solidFill>
              </a:rPr>
              <a:t> 분석에서는 </a:t>
            </a:r>
            <a:r>
              <a:rPr lang="en-US" altLang="ko-KR" b="1" dirty="0">
                <a:solidFill>
                  <a:srgbClr val="FF0000"/>
                </a:solidFill>
              </a:rPr>
              <a:t>CMOS </a:t>
            </a:r>
            <a:r>
              <a:rPr lang="ko-KR" altLang="en-US" b="1" dirty="0">
                <a:solidFill>
                  <a:srgbClr val="FF0000"/>
                </a:solidFill>
              </a:rPr>
              <a:t>동작 개념을 사용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C936870-9AEC-4A15-BB5F-DA241F05C16C}"/>
              </a:ext>
            </a:extLst>
          </p:cNvPr>
          <p:cNvGrpSpPr/>
          <p:nvPr/>
        </p:nvGrpSpPr>
        <p:grpSpPr>
          <a:xfrm>
            <a:off x="1699260" y="2076137"/>
            <a:ext cx="2392680" cy="1352863"/>
            <a:chOff x="1699260" y="2076137"/>
            <a:chExt cx="2392680" cy="135286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0AD266C-D734-467C-BEB6-EE7DCD479BA4}"/>
                </a:ext>
              </a:extLst>
            </p:cNvPr>
            <p:cNvGrpSpPr/>
            <p:nvPr/>
          </p:nvGrpSpPr>
          <p:grpSpPr>
            <a:xfrm>
              <a:off x="1699260" y="2415540"/>
              <a:ext cx="2392680" cy="1013460"/>
              <a:chOff x="1699260" y="2263140"/>
              <a:chExt cx="2392680" cy="101346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6F65A95-5F8A-4BEE-8662-28D42E055DC4}"/>
                  </a:ext>
                </a:extLst>
              </p:cNvPr>
              <p:cNvCxnSpPr/>
              <p:nvPr/>
            </p:nvCxnSpPr>
            <p:spPr>
              <a:xfrm>
                <a:off x="2255520" y="2560320"/>
                <a:ext cx="12420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67EDCD1F-8E25-4DDA-8E2A-A34E2A6CF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4540" y="2788920"/>
                <a:ext cx="17221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80AE63A5-DBAD-4740-B2C8-2419D3C97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0300" y="2788920"/>
                <a:ext cx="0" cy="487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ACEB6546-A40F-40CC-9C5B-19017A745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3280" y="2788920"/>
                <a:ext cx="0" cy="487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A1FFBEB2-F3C4-4C0C-82A3-AE8318DD1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5660" y="3261360"/>
                <a:ext cx="716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1CD06E19-CEEE-4B4F-B2AD-5318E7B38E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9260" y="3276600"/>
                <a:ext cx="716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DF95ADE6-9A24-49CD-89F2-22A9E5DDD6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2740" y="2263140"/>
                <a:ext cx="0" cy="297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3B6316-05A4-46F5-B68A-E604346089DE}"/>
                </a:ext>
              </a:extLst>
            </p:cNvPr>
            <p:cNvSpPr txBox="1"/>
            <p:nvPr/>
          </p:nvSpPr>
          <p:spPr>
            <a:xfrm>
              <a:off x="2491040" y="2076137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0V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85D041C-F45B-485B-9259-BC6E0114470B}"/>
              </a:ext>
            </a:extLst>
          </p:cNvPr>
          <p:cNvGrpSpPr/>
          <p:nvPr/>
        </p:nvGrpSpPr>
        <p:grpSpPr>
          <a:xfrm>
            <a:off x="1676399" y="4053684"/>
            <a:ext cx="2392680" cy="1352863"/>
            <a:chOff x="1699260" y="2076137"/>
            <a:chExt cx="2392680" cy="1352863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898B5B9F-6458-4297-B591-DC49E0F49F8B}"/>
                </a:ext>
              </a:extLst>
            </p:cNvPr>
            <p:cNvGrpSpPr/>
            <p:nvPr/>
          </p:nvGrpSpPr>
          <p:grpSpPr>
            <a:xfrm>
              <a:off x="1699260" y="2415540"/>
              <a:ext cx="2392680" cy="1013460"/>
              <a:chOff x="1699260" y="2263140"/>
              <a:chExt cx="2392680" cy="1013460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DCD827FA-51CA-40EF-9E75-0C9E51152AC2}"/>
                  </a:ext>
                </a:extLst>
              </p:cNvPr>
              <p:cNvCxnSpPr/>
              <p:nvPr/>
            </p:nvCxnSpPr>
            <p:spPr>
              <a:xfrm>
                <a:off x="2255520" y="2560320"/>
                <a:ext cx="12420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C987FCB2-0D8C-4063-A6EB-FDF6D3A03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4540" y="2788920"/>
                <a:ext cx="172212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9F6A4E99-0E7C-4482-8657-20A5E2C6A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0300" y="2788920"/>
                <a:ext cx="0" cy="487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CCA8B7EC-C261-44DF-94E0-0CAC6F8B46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3280" y="2788920"/>
                <a:ext cx="0" cy="4876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005143B-065C-4398-90E7-905CDE2967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5660" y="3261360"/>
                <a:ext cx="716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82F5F5FF-F4E3-4DC7-ACD5-2E5C402F81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99260" y="3276600"/>
                <a:ext cx="7162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4FBE2116-D3C8-42FE-8375-87CE7737A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72740" y="2263140"/>
                <a:ext cx="0" cy="2971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9861859-AEF2-417C-8E1B-6F14D0C13D35}"/>
                </a:ext>
              </a:extLst>
            </p:cNvPr>
            <p:cNvSpPr txBox="1"/>
            <p:nvPr/>
          </p:nvSpPr>
          <p:spPr>
            <a:xfrm>
              <a:off x="2491040" y="2076137"/>
              <a:ext cx="763399" cy="3775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5V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FCDE52E-E98A-42DA-AE3A-D9EA0ECB8036}"/>
              </a:ext>
            </a:extLst>
          </p:cNvPr>
          <p:cNvGrpSpPr/>
          <p:nvPr/>
        </p:nvGrpSpPr>
        <p:grpSpPr>
          <a:xfrm>
            <a:off x="6934200" y="2564130"/>
            <a:ext cx="3040380" cy="601980"/>
            <a:chOff x="6934200" y="2354580"/>
            <a:chExt cx="3040380" cy="601980"/>
          </a:xfrm>
        </p:grpSpPr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F9685B91-F139-46E8-A988-1EAF676B5C74}"/>
                </a:ext>
              </a:extLst>
            </p:cNvPr>
            <p:cNvCxnSpPr>
              <a:cxnSpLocks/>
            </p:cNvCxnSpPr>
            <p:nvPr/>
          </p:nvCxnSpPr>
          <p:spPr>
            <a:xfrm>
              <a:off x="6934200" y="2956560"/>
              <a:ext cx="9829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8BD070F6-3097-4477-91A7-507AFA6D7506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2956560"/>
              <a:ext cx="9829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9B9EF374-5496-41EC-9FDF-30CF56DB7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1940" y="2354580"/>
              <a:ext cx="822960" cy="6019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64120BD-BC54-4723-A0C9-6E9BA45D5204}"/>
              </a:ext>
            </a:extLst>
          </p:cNvPr>
          <p:cNvSpPr txBox="1"/>
          <p:nvPr/>
        </p:nvSpPr>
        <p:spPr>
          <a:xfrm>
            <a:off x="8228201" y="2076137"/>
            <a:ext cx="7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OFF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7EBD0BB-381A-49C6-AEE6-04BFE923CAEA}"/>
              </a:ext>
            </a:extLst>
          </p:cNvPr>
          <p:cNvGrpSpPr/>
          <p:nvPr/>
        </p:nvGrpSpPr>
        <p:grpSpPr>
          <a:xfrm>
            <a:off x="6918961" y="5219857"/>
            <a:ext cx="3040380" cy="0"/>
            <a:chOff x="6918961" y="5219857"/>
            <a:chExt cx="3040380" cy="0"/>
          </a:xfrm>
        </p:grpSpPr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45E65DE2-FA0C-4CA9-B93C-E9EF941C8540}"/>
                </a:ext>
              </a:extLst>
            </p:cNvPr>
            <p:cNvCxnSpPr>
              <a:cxnSpLocks/>
            </p:cNvCxnSpPr>
            <p:nvPr/>
          </p:nvCxnSpPr>
          <p:spPr>
            <a:xfrm>
              <a:off x="6918961" y="5219857"/>
              <a:ext cx="9829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01330920-FC07-4BA4-8A21-0CDA7533817B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61" y="5219857"/>
              <a:ext cx="9829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1FD1DBB-7E8C-45E4-99D7-B8F44EC1786B}"/>
                </a:ext>
              </a:extLst>
            </p:cNvPr>
            <p:cNvCxnSpPr>
              <a:cxnSpLocks/>
            </p:cNvCxnSpPr>
            <p:nvPr/>
          </p:nvCxnSpPr>
          <p:spPr>
            <a:xfrm>
              <a:off x="7886701" y="5219857"/>
              <a:ext cx="110489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729C3F0-D934-4E93-B379-FF213B1C2BEB}"/>
              </a:ext>
            </a:extLst>
          </p:cNvPr>
          <p:cNvSpPr txBox="1"/>
          <p:nvPr/>
        </p:nvSpPr>
        <p:spPr>
          <a:xfrm>
            <a:off x="8228201" y="4057770"/>
            <a:ext cx="76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616D53F2-9F86-4AFD-8669-DE05F2543C75}"/>
              </a:ext>
            </a:extLst>
          </p:cNvPr>
          <p:cNvSpPr/>
          <p:nvPr/>
        </p:nvSpPr>
        <p:spPr>
          <a:xfrm>
            <a:off x="5185573" y="4645224"/>
            <a:ext cx="1104896" cy="54728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4FFD748B-6216-4949-90CA-E9A6B30B350B}"/>
              </a:ext>
            </a:extLst>
          </p:cNvPr>
          <p:cNvSpPr/>
          <p:nvPr/>
        </p:nvSpPr>
        <p:spPr>
          <a:xfrm>
            <a:off x="5185573" y="2667000"/>
            <a:ext cx="1104896" cy="54728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1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C0F7A-A802-44EE-B538-64ADA3F7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전력 분석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C2C9-29E1-44DC-A3DC-0E0DBE3E9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소비 전력 모델</a:t>
            </a:r>
            <a:endParaRPr lang="en-US" altLang="ko-KR" dirty="0"/>
          </a:p>
          <a:p>
            <a:pPr lvl="1"/>
            <a:r>
              <a:rPr lang="en-US" altLang="ko-KR" dirty="0"/>
              <a:t>Hamming weight model: 1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값보다 전력 소비가 큼</a:t>
            </a:r>
            <a:endParaRPr lang="en-US" altLang="ko-KR" dirty="0"/>
          </a:p>
          <a:p>
            <a:pPr lvl="1"/>
            <a:r>
              <a:rPr lang="en-US" altLang="ko-KR" dirty="0"/>
              <a:t>Hamming distance model: </a:t>
            </a:r>
            <a:r>
              <a:rPr lang="ko-KR" altLang="en-US" dirty="0"/>
              <a:t>데이터의 상태 변화 시 전력 소비가 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8F53FE-7243-4FF3-8639-501479B5F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20" y="2826134"/>
            <a:ext cx="4996520" cy="3383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605B3F-9751-4379-ACE7-585DB2331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21406"/>
            <a:ext cx="5013324" cy="338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25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B8DDD-01C9-4B2E-AA88-81525370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전력 분석 공격</a:t>
            </a:r>
            <a:r>
              <a:rPr lang="en-US" altLang="ko-KR" dirty="0"/>
              <a:t>: SPA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4EF89-79F7-4C53-9A62-658144E66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FF0000"/>
                </a:solidFill>
              </a:rPr>
              <a:t>하나 혹은 적은 수의 전력 파형</a:t>
            </a:r>
            <a:r>
              <a:rPr lang="ko-KR" altLang="en-US" dirty="0"/>
              <a:t>을 수집</a:t>
            </a:r>
            <a:r>
              <a:rPr lang="en-US" altLang="ko-KR" dirty="0"/>
              <a:t>/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키 추출</a:t>
            </a:r>
            <a:endParaRPr lang="en-US" altLang="ko-KR" dirty="0"/>
          </a:p>
          <a:p>
            <a:pPr lvl="1"/>
            <a:r>
              <a:rPr lang="en-US" altLang="ko-KR" dirty="0"/>
              <a:t>DPA </a:t>
            </a:r>
            <a:r>
              <a:rPr lang="ko-KR" altLang="en-US" dirty="0"/>
              <a:t>공격 위치 파악</a:t>
            </a:r>
            <a:endParaRPr lang="en-US" altLang="ko-KR" dirty="0"/>
          </a:p>
          <a:p>
            <a:pPr lvl="1"/>
            <a:r>
              <a:rPr lang="ko-KR" altLang="en-US" dirty="0"/>
              <a:t>알고리즘 구조 파악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SPA </a:t>
            </a:r>
            <a:r>
              <a:rPr lang="ko-KR" altLang="en-US" dirty="0"/>
              <a:t>공격으로는 키 추출은 쉽지 않다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하지만 </a:t>
            </a:r>
            <a:r>
              <a:rPr lang="en-US" altLang="ko-KR" b="1" dirty="0">
                <a:solidFill>
                  <a:srgbClr val="FF0000"/>
                </a:solidFill>
              </a:rPr>
              <a:t>DPA </a:t>
            </a:r>
            <a:r>
              <a:rPr lang="ko-KR" altLang="en-US" b="1" dirty="0">
                <a:solidFill>
                  <a:srgbClr val="FF0000"/>
                </a:solidFill>
              </a:rPr>
              <a:t>공격 등을 위한 준비 과정으로 사용 가능</a:t>
            </a:r>
          </a:p>
        </p:txBody>
      </p:sp>
    </p:spTree>
    <p:extLst>
      <p:ext uri="{BB962C8B-B14F-4D97-AF65-F5344CB8AC3E}">
        <p14:creationId xmlns:p14="http://schemas.microsoft.com/office/powerpoint/2010/main" val="615317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9E36E-F603-4591-A348-59C02797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전력 분석 공격</a:t>
            </a:r>
            <a:r>
              <a:rPr lang="en-US" altLang="ko-KR" dirty="0"/>
              <a:t>: DPA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116A2-05BF-44C8-8952-68EF4CA43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다수의 파형을 </a:t>
            </a:r>
            <a:r>
              <a:rPr lang="ko-KR" altLang="en-US" b="1" dirty="0">
                <a:solidFill>
                  <a:srgbClr val="FF0000"/>
                </a:solidFill>
              </a:rPr>
              <a:t>통계적으로 분석</a:t>
            </a:r>
            <a:r>
              <a:rPr lang="ko-KR" altLang="en-US" dirty="0"/>
              <a:t>하여 비밀키 추출</a:t>
            </a:r>
            <a:endParaRPr lang="en-US" altLang="ko-KR" dirty="0"/>
          </a:p>
          <a:p>
            <a:r>
              <a:rPr lang="en-US" altLang="ko-KR" dirty="0"/>
              <a:t>SPA</a:t>
            </a:r>
            <a:r>
              <a:rPr lang="ko-KR" altLang="en-US" dirty="0"/>
              <a:t>와의 차이</a:t>
            </a:r>
            <a:endParaRPr lang="en-US" altLang="ko-KR" dirty="0"/>
          </a:p>
          <a:p>
            <a:pPr lvl="1"/>
            <a:r>
              <a:rPr lang="ko-KR" altLang="en-US" dirty="0"/>
              <a:t>다수의 전력 파형 필요</a:t>
            </a:r>
            <a:endParaRPr lang="en-US" altLang="ko-KR" dirty="0"/>
          </a:p>
          <a:p>
            <a:pPr lvl="1"/>
            <a:r>
              <a:rPr lang="ko-KR" altLang="en-US" dirty="0"/>
              <a:t>파형 수집과 비밀키 추출 단계가 구분</a:t>
            </a:r>
            <a:endParaRPr lang="en-US" altLang="ko-KR" dirty="0"/>
          </a:p>
          <a:p>
            <a:pPr lvl="1"/>
            <a:r>
              <a:rPr lang="ko-KR" altLang="en-US" dirty="0"/>
              <a:t>연산 데이터의 소비전력 모델 정보 활용</a:t>
            </a:r>
            <a:endParaRPr lang="en-US" altLang="ko-KR" dirty="0"/>
          </a:p>
          <a:p>
            <a:pPr lvl="1"/>
            <a:r>
              <a:rPr lang="ko-KR" altLang="en-US" dirty="0"/>
              <a:t>통계적 기법 사용</a:t>
            </a:r>
            <a:endParaRPr lang="en-US" altLang="ko-KR" dirty="0"/>
          </a:p>
          <a:p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ko-KR" altLang="en-US" dirty="0"/>
              <a:t>블록암호 키 추출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57286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506</Words>
  <Application>Microsoft Office PowerPoint</Application>
  <PresentationFormat>와이드스크린</PresentationFormat>
  <Paragraphs>100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CryptoCraft 테마</vt:lpstr>
      <vt:lpstr>제목 테마</vt:lpstr>
      <vt:lpstr>부채널 공격</vt:lpstr>
      <vt:lpstr>PowerPoint 프레젠테이션</vt:lpstr>
      <vt:lpstr> 부채널 분석</vt:lpstr>
      <vt:lpstr> 전력 분석 공격</vt:lpstr>
      <vt:lpstr> 전력 분석 공격</vt:lpstr>
      <vt:lpstr> 전력 분석 공격</vt:lpstr>
      <vt:lpstr> 전력 분석 공격</vt:lpstr>
      <vt:lpstr> 전력 분석 공격: SPA</vt:lpstr>
      <vt:lpstr> 전력 분석 공격: DPA</vt:lpstr>
      <vt:lpstr> 전력 분석 공격: DPA</vt:lpstr>
      <vt:lpstr> 전력 분석 공격: DPA</vt:lpstr>
      <vt:lpstr> 전력 분석 공격: CPA</vt:lpstr>
      <vt:lpstr> CPA 시연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43</cp:revision>
  <dcterms:created xsi:type="dcterms:W3CDTF">2019-03-05T04:29:07Z</dcterms:created>
  <dcterms:modified xsi:type="dcterms:W3CDTF">2020-10-11T10:59:57Z</dcterms:modified>
</cp:coreProperties>
</file>