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99" r:id="rId6"/>
    <p:sldId id="300" r:id="rId7"/>
    <p:sldId id="301" r:id="rId8"/>
    <p:sldId id="303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8" r:id="rId22"/>
    <p:sldId id="319" r:id="rId23"/>
    <p:sldId id="320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경주" initials="송경" lastIdx="1" clrIdx="0">
    <p:extLst>
      <p:ext uri="{19B8F6BF-5375-455C-9EA6-DF929625EA0E}">
        <p15:presenceInfo xmlns:p15="http://schemas.microsoft.com/office/powerpoint/2012/main" userId="7a5779e175351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FCF6-7608-4744-BF6D-6E9AD30B8E4D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C88C-8038-4E53-B48E-D38091651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6FF9-868A-4E14-9758-F02137FA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2790B-2FC4-4678-99A1-54F6E2C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4C00-61A0-473D-AEC3-D5B6FEB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5811-9648-4798-B421-8BC57B4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B9BD-D1E8-44E3-ACA0-49FC04F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BC8-BBA4-4EFB-80BB-79C2F4F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5FB3B-D171-40EF-8FEE-80A88216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B5C-85CF-473C-90D5-5291C7A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2B8-7CAC-4A01-BEF2-C84CFFA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F7D7-4EB1-44B0-864A-A4F272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B3BE-66DB-4166-AEDC-96FF42F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5E17E-B823-421D-A423-A883C9FE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4D911-4ACF-41AA-A9FE-6887A2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2FF17-0176-47B6-9800-E5888F1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B56E-75FE-4942-8772-0C5D9C7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FAC-8996-45EE-99E3-7BC29D2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7A5F-937A-4606-B128-1536EDB3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622F-EC1E-4A81-AF48-FA054BC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0A27-4CFA-47C3-A276-F5D3245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DF7C-2D80-4824-8905-9B42CAC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BA5-78BC-4CDC-8189-E9F2DDB9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A10E-4DC2-4CEA-AFC6-FC7950C1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D2740-1CD2-4AA1-8B73-288891F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6871-6610-43FF-9C1B-BFC2F9D2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FE4E-3AA5-4019-B34F-2288E99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94C3-8DFD-43CE-95F1-AA2B7D1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CA5A-25C7-499D-9395-24F153BA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23BF2-77D2-4B35-AAEA-F7E4DDB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830BB-F1A5-4680-87EA-7372868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915C-01AC-4861-8CDF-2E9D837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D0BEE-2BB4-449D-99BB-6773F38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654A-0210-444B-943D-5D236A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8D76-722C-4F46-A863-B7CF32BD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AEA8E-97B5-4F95-9783-DC63B165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A22CA-EBBD-4600-83DA-9286C4E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CC3F8-3737-419E-9AB9-3711A7309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88E33-E42A-4F83-A58C-A1EE0B26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8398F-2AB0-41E9-B1A8-D214721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51553-D807-4F92-B86F-8183FDF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3E8E-6E2C-4B0E-B4AC-D9168A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D811B-3AD0-4CBB-AA0E-DB40578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C960B-A54D-4D04-B92C-D045FD9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54BD-E453-47D8-84BD-81BD714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7F57-2264-4B62-856A-B7EEC0E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E8D00-1EE0-4186-82E8-DED3B47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BF225-B8F0-49C8-855D-F285263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915A-87DB-40AD-BD94-AEC6BFD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34EC-98FA-4D36-AE41-D9AE36B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E14E-6B09-4A57-B489-8E87444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D223C-010B-41F7-99C3-2E23E80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9C453-6678-4144-BFD2-913E4488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788AA-69AD-473A-A569-98487B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C58-7966-4BFF-9CAF-D17F590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863FF-0292-4A27-8DD2-A6A42C22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F077A-925E-45BD-B457-3E809CD6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1ECA-D0F8-4CCE-8388-D6A61BE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9E02-AC40-4981-A2C9-5CBDE82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0E664-B718-4318-B0D9-AEC089D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DC361-0177-4995-9866-61647C9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233B-65D9-4D1A-937A-79AD4526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38E1-665E-4963-A0EC-6BCEDCA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55DC-B5ED-440D-8241-971064E8544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6783-D468-48AA-B3B0-DD83829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70D5-9BFC-4343-9CDD-66C2A2DD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076-0A23-4EC5-9861-6FF963C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655"/>
            <a:ext cx="9144000" cy="18280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 구조</a:t>
            </a:r>
            <a:br>
              <a:rPr lang="en-US" altLang="ko-KR" dirty="0"/>
            </a:br>
            <a:r>
              <a:rPr lang="en-US" altLang="ko-KR" sz="4000" dirty="0"/>
              <a:t>(tree)</a:t>
            </a:r>
            <a:br>
              <a:rPr lang="en-US" altLang="ko-KR" sz="4000" dirty="0"/>
            </a:br>
            <a:r>
              <a:rPr lang="en-US" altLang="ko-KR" sz="3600" dirty="0"/>
              <a:t>https://youtu.be/lQd4LFnTBZc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19CD-3A05-412B-9556-13102BE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4" y="4772025"/>
            <a:ext cx="1933575" cy="485774"/>
          </a:xfrm>
        </p:spPr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5562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</a:t>
            </a:r>
            <a:r>
              <a:rPr lang="en-US" altLang="ko-KR" dirty="0">
                <a:sym typeface="Wingdings" panose="05000000000000000000" pitchFamily="2" charset="2"/>
              </a:rPr>
              <a:t>(complete binary tree) </a:t>
            </a:r>
            <a:r>
              <a:rPr lang="ko-KR" altLang="en-US" dirty="0">
                <a:sym typeface="Wingdings" panose="05000000000000000000" pitchFamily="2" charset="2"/>
              </a:rPr>
              <a:t>표현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506"/>
            <a:ext cx="4464423" cy="1613647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배열을 이용하는 방법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포인터를 이용하는 방법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4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배열 표현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90393"/>
            <a:ext cx="10710333" cy="806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배열 표현법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트리의 높이가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2^k-1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개의 공간을 연속적으로 할당한 후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완전 이진 트리의 번호대로 노드들을 배열에 저장한다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B0E149-B900-4A92-9DE5-E1C3F6AC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09" y="2815696"/>
            <a:ext cx="6438651" cy="29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DBCA09-433B-4981-B9E5-5625E0E5B3C7}"/>
              </a:ext>
            </a:extLst>
          </p:cNvPr>
          <p:cNvSpPr txBox="1">
            <a:spLocks/>
          </p:cNvSpPr>
          <p:nvPr/>
        </p:nvSpPr>
        <p:spPr>
          <a:xfrm>
            <a:off x="7135907" y="2615141"/>
            <a:ext cx="4520202" cy="34270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노드들은 우선 번호가 매겨지고 이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번호를 따라 배열에 저장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된다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는 노드 번호가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이므로 배열의 인덱스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 저장되고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는 노드 번호가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이므로 배열의 인덱스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 저장되었다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altLang="ko-KR" sz="16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경사 이진 트리와 같이 일반 이진 트리인 경우 오른쪽 그림과 같이 저장은 가능하지만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기억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공간의 낭비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가 심해진다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A9E44D-9B1A-4C8C-9E41-8856BE0668F5}"/>
              </a:ext>
            </a:extLst>
          </p:cNvPr>
          <p:cNvSpPr txBox="1">
            <a:spLocks/>
          </p:cNvSpPr>
          <p:nvPr/>
        </p:nvSpPr>
        <p:spPr>
          <a:xfrm>
            <a:off x="999566" y="5367866"/>
            <a:ext cx="1815353" cy="3048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완전 이진 트리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EE7FEF8-6720-4F9A-81D2-BDA920C688BC}"/>
              </a:ext>
            </a:extLst>
          </p:cNvPr>
          <p:cNvSpPr txBox="1">
            <a:spLocks/>
          </p:cNvSpPr>
          <p:nvPr/>
        </p:nvSpPr>
        <p:spPr>
          <a:xfrm>
            <a:off x="4199965" y="5367867"/>
            <a:ext cx="1815353" cy="3048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경사 이진 트리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57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링크 표현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84275"/>
            <a:ext cx="10710333" cy="806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링크 표현법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노드가 구조체로 표현되고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각 노드가 포인터를 가지고 있어서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 포인터를 이용하여 노드와 노드를 연결하는 방법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0B49FF-20A6-4E7D-9BB6-F757A26C0BE1}"/>
              </a:ext>
            </a:extLst>
          </p:cNvPr>
          <p:cNvSpPr/>
          <p:nvPr/>
        </p:nvSpPr>
        <p:spPr>
          <a:xfrm>
            <a:off x="3533090" y="3722227"/>
            <a:ext cx="1290918" cy="618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3D35DE-CA2E-4B6B-B2B0-DFFB92691BDE}"/>
              </a:ext>
            </a:extLst>
          </p:cNvPr>
          <p:cNvSpPr/>
          <p:nvPr/>
        </p:nvSpPr>
        <p:spPr>
          <a:xfrm>
            <a:off x="4824008" y="3722227"/>
            <a:ext cx="1694329" cy="618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5D7B16-9470-4A6D-9F0F-9F3FCF6AD35F}"/>
              </a:ext>
            </a:extLst>
          </p:cNvPr>
          <p:cNvSpPr/>
          <p:nvPr/>
        </p:nvSpPr>
        <p:spPr>
          <a:xfrm>
            <a:off x="6518337" y="3722227"/>
            <a:ext cx="1290918" cy="618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2678A-F14D-4437-9DA0-6F735E4AC9CE}"/>
              </a:ext>
            </a:extLst>
          </p:cNvPr>
          <p:cNvSpPr txBox="1"/>
          <p:nvPr/>
        </p:nvSpPr>
        <p:spPr>
          <a:xfrm>
            <a:off x="5237131" y="3831454"/>
            <a:ext cx="10025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데이터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D12964-4E34-4BB2-A3B9-045608AEBDD4}"/>
              </a:ext>
            </a:extLst>
          </p:cNvPr>
          <p:cNvCxnSpPr/>
          <p:nvPr/>
        </p:nvCxnSpPr>
        <p:spPr>
          <a:xfrm>
            <a:off x="4178549" y="4031509"/>
            <a:ext cx="0" cy="62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8E88CC-785B-4729-91E3-C19335EAED62}"/>
              </a:ext>
            </a:extLst>
          </p:cNvPr>
          <p:cNvSpPr txBox="1"/>
          <p:nvPr/>
        </p:nvSpPr>
        <p:spPr>
          <a:xfrm>
            <a:off x="3378952" y="4734378"/>
            <a:ext cx="159919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왼쪽 자식 링크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776457-E8B8-4E5F-A981-F8E5F6BEA600}"/>
              </a:ext>
            </a:extLst>
          </p:cNvPr>
          <p:cNvCxnSpPr/>
          <p:nvPr/>
        </p:nvCxnSpPr>
        <p:spPr>
          <a:xfrm>
            <a:off x="7213857" y="4031509"/>
            <a:ext cx="0" cy="621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0C4922-E8ED-4176-AFF7-5D3E50278F1A}"/>
              </a:ext>
            </a:extLst>
          </p:cNvPr>
          <p:cNvSpPr txBox="1"/>
          <p:nvPr/>
        </p:nvSpPr>
        <p:spPr>
          <a:xfrm>
            <a:off x="6326973" y="4734378"/>
            <a:ext cx="17737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/>
              <a:t>오른쪽 </a:t>
            </a:r>
            <a:r>
              <a:rPr lang="ko-KR" altLang="en-US" sz="1600" dirty="0"/>
              <a:t>자식 링크</a:t>
            </a:r>
          </a:p>
        </p:txBody>
      </p:sp>
    </p:spTree>
    <p:extLst>
      <p:ext uri="{BB962C8B-B14F-4D97-AF65-F5344CB8AC3E}">
        <p14:creationId xmlns:p14="http://schemas.microsoft.com/office/powerpoint/2010/main" val="125462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트리의 순회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84274"/>
            <a:ext cx="10710333" cy="3608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 트리 순회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(traversal) 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트리에 속하는 모든 노드를 한번씩 방문하여 노드가 가지고 있는 데이터를 목적에 맞게 처리하는 것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7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전위 순회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(preorder</a:t>
            </a: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traversal) : VLR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서브 트리에 </a:t>
            </a:r>
            <a:r>
              <a:rPr lang="ko-KR" altLang="en-US" sz="1700" dirty="0">
                <a:solidFill>
                  <a:schemeClr val="accent1"/>
                </a:solidFill>
                <a:sym typeface="Wingdings" panose="05000000000000000000" pitchFamily="2" charset="2"/>
              </a:rPr>
              <a:t>앞서서 먼저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방문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중위 순회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1700" b="1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inorder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traversal) : LVR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왼쪽과 오른쪽 서브 트리 </a:t>
            </a:r>
            <a:r>
              <a:rPr lang="ko-KR" altLang="en-US" sz="1700" dirty="0">
                <a:solidFill>
                  <a:schemeClr val="accent1"/>
                </a:solidFill>
                <a:sym typeface="Wingdings" panose="05000000000000000000" pitchFamily="2" charset="2"/>
              </a:rPr>
              <a:t>중간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 방문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후위 순회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1700" b="1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postorder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traversal) : LRV 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왼쪽과 오른쪽 서브 트리 </a:t>
            </a:r>
            <a:r>
              <a:rPr lang="ko-KR" altLang="en-US" sz="1700" dirty="0">
                <a:solidFill>
                  <a:schemeClr val="accent1"/>
                </a:solidFill>
                <a:sym typeface="Wingdings" panose="05000000000000000000" pitchFamily="2" charset="2"/>
              </a:rPr>
              <a:t>방문 후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방문</a:t>
            </a:r>
            <a:endParaRPr lang="en-US" altLang="ko-KR" sz="17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트리를 방문하는 작업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L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 방문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ko-KR" sz="17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: </a:t>
            </a:r>
            <a:r>
              <a:rPr lang="ko-KR" altLang="en-US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오른쪽 서브 트리 방문</a:t>
            </a:r>
            <a:r>
              <a:rPr lang="en-US" altLang="ko-KR" sz="17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44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트리의 순회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0689"/>
            <a:ext cx="10710333" cy="5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전위 순회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(preorder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traversal) : VLR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서브 트리에 </a:t>
            </a:r>
            <a:r>
              <a:rPr lang="ko-KR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앞서서 먼저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방문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5ADC3B1-EA54-413C-813C-7623D5B5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8" y="2527208"/>
            <a:ext cx="2864225" cy="313871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073D72-F90B-40F4-B089-6200244668E9}"/>
              </a:ext>
            </a:extLst>
          </p:cNvPr>
          <p:cNvSpPr txBox="1">
            <a:spLocks/>
          </p:cNvSpPr>
          <p:nvPr/>
        </p:nvSpPr>
        <p:spPr>
          <a:xfrm>
            <a:off x="6921998" y="3429000"/>
            <a:ext cx="3414308" cy="17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 노드를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(V)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(L)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오른쪽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(R)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008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트리의 순회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0689"/>
            <a:ext cx="10710333" cy="5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중위 순회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inorder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traversal) : LVR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왼쪽과 오른쪽 서브 트리 </a:t>
            </a:r>
            <a:r>
              <a:rPr lang="ko-KR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중간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 방문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073D72-F90B-40F4-B089-6200244668E9}"/>
              </a:ext>
            </a:extLst>
          </p:cNvPr>
          <p:cNvSpPr txBox="1">
            <a:spLocks/>
          </p:cNvSpPr>
          <p:nvPr/>
        </p:nvSpPr>
        <p:spPr>
          <a:xfrm>
            <a:off x="6921998" y="3429000"/>
            <a:ext cx="3414308" cy="17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(L)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 노드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(V)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오른쪽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(R)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F2CE6-E431-4DC5-9F0A-BD17B154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71" y="2615142"/>
            <a:ext cx="2580355" cy="305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AD322D-B4DF-4ABB-B705-443E3A53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37" y="2707340"/>
            <a:ext cx="2259227" cy="29696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트리의 순회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0689"/>
            <a:ext cx="10710333" cy="505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후위 순회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postorder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traversal) : LRV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루트를 왼쪽과 오른쪽 서브 트리 </a:t>
            </a:r>
            <a:r>
              <a:rPr lang="ko-KR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방문 후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방문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073D72-F90B-40F4-B089-6200244668E9}"/>
              </a:ext>
            </a:extLst>
          </p:cNvPr>
          <p:cNvSpPr txBox="1">
            <a:spLocks/>
          </p:cNvSpPr>
          <p:nvPr/>
        </p:nvSpPr>
        <p:spPr>
          <a:xfrm>
            <a:off x="6921998" y="3429000"/>
            <a:ext cx="3414308" cy="1738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(L)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오른쪽 서브 트리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®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altLang="ko-KR" sz="20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 노드 방문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(V)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515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순회 방법 선택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312897"/>
            <a:ext cx="10710333" cy="35141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전위 순회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후위 순회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후위 순회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어떤 방법을 선택해야 할까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?</a:t>
            </a:r>
          </a:p>
          <a:p>
            <a:pPr marL="0" indent="0" algn="ctr">
              <a:buNone/>
            </a:pPr>
            <a:endParaRPr lang="en-US" altLang="ko-KR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순서의 상관 없이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모든 노드를 전부 방문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가지 방법 상관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자식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노드를 먼저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처리한 다음에 부모 노드를 처리해야 하는 경우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후위 순회</a:t>
            </a:r>
            <a:endParaRPr lang="en-US" altLang="ko-KR" sz="18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부모 노드를 먼저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처리한 다음에 자식 노드를 처리해야 하는 경우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전위 순회</a:t>
            </a:r>
            <a:endParaRPr lang="en-US" altLang="ko-KR" sz="1800" b="1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4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트리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84274"/>
            <a:ext cx="10710333" cy="36083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 탐색 트리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(binary search tree) 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 트리 기반의 탐색을 위한 자료 구조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 탐색 트리의 성질을 만족하는 이진 트리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[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이진 탐색 트리의 성질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]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모든 노드의 키는 유일하다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트리의 키들은 루트의 키보다 작다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오른쪽 서브 트리의 키들은 루트의 키보다 크다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왼쪽과 오른쪽 서브 트리도 이진 탐색 트리이다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1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트리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탐색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32" y="2483225"/>
            <a:ext cx="5138768" cy="3307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[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탐색 연산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]</a:t>
            </a:r>
          </a:p>
          <a:p>
            <a:pPr marL="0" indent="0" algn="just">
              <a:buNone/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비교한 결과가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같으면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탐색 종료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endParaRPr lang="en-US" altLang="ko-KR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주어진 키 값이 루트 노드의 키 값보다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작으면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탐색은 이 루트 노드의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왼쪽 자식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을 기준으로 다시 시작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 algn="just">
              <a:buAutoNum type="arabicPeriod"/>
            </a:pPr>
            <a:endParaRPr lang="en-US" altLang="ko-KR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주어진 키 값이 루트 노드의 키 값보다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크면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탐색은 이 루트 노드의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오른쪽 자식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을 기준으로 다시 시작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02861E-353D-4D7A-82B9-1E5776BC0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61" y="2158772"/>
            <a:ext cx="4303407" cy="36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1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AE37-13C5-4FE5-9A9A-BA846660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840A-5F89-4F63-BFD8-48492E69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트리란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트리의 용어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트리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탐색 트리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60ECCF-84C5-426F-A6BA-C1B5ED9057E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1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트리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삽입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85" y="2474261"/>
            <a:ext cx="6259356" cy="3424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[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연산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]</a:t>
            </a:r>
          </a:p>
          <a:p>
            <a:pPr marL="0" indent="0" algn="just">
              <a:buNone/>
            </a:pPr>
            <a:endParaRPr lang="en-US" altLang="ko-KR" sz="14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삽입 하기 전 검색 수행</a:t>
            </a:r>
            <a:endParaRPr lang="en-US" altLang="ko-KR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just">
              <a:buAutoNum type="arabicPeriod"/>
            </a:pPr>
            <a:endParaRPr lang="en-US" altLang="ko-KR" sz="15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500" b="1" dirty="0">
                <a:sym typeface="Wingdings" panose="05000000000000000000" pitchFamily="2" charset="2"/>
              </a:rPr>
              <a:t>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트리를 검색한 후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키와 일치하는 노드가 없으면 </a:t>
            </a:r>
            <a:r>
              <a:rPr lang="ko-KR" altLang="en-US" sz="1500" b="1" dirty="0">
                <a:solidFill>
                  <a:schemeClr val="accent1"/>
                </a:solidFill>
                <a:sym typeface="Wingdings" panose="05000000000000000000" pitchFamily="2" charset="2"/>
              </a:rPr>
              <a:t>마지막 노드</a:t>
            </a:r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에서   키와 노드의 크기를 비교하여 왼쪽이나 오른쪽에 새로운 노드 삽입</a:t>
            </a:r>
            <a:r>
              <a:rPr lang="en-US" altLang="ko-KR" sz="15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032B43A-038D-4BC8-A57B-3D7B75A9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39" y="2615142"/>
            <a:ext cx="4586676" cy="26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</a:t>
            </a:r>
            <a:r>
              <a:rPr lang="ko-KR" altLang="en-US">
                <a:sym typeface="Wingdings" panose="05000000000000000000" pitchFamily="2" charset="2"/>
              </a:rPr>
              <a:t>트리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85" y="2043953"/>
            <a:ext cx="6259356" cy="7082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800" b="1" dirty="0">
                <a:sym typeface="Wingdings" panose="05000000000000000000" pitchFamily="2" charset="2"/>
              </a:rPr>
              <a:t>단말 노드 삭제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해당 노드를 단순히 삭제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EFBBC13-2D07-432A-8E7D-6C5DC0E5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99" y="3105430"/>
            <a:ext cx="6500001" cy="25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</a:t>
            </a:r>
            <a:r>
              <a:rPr lang="ko-KR" altLang="en-US">
                <a:sym typeface="Wingdings" panose="05000000000000000000" pitchFamily="2" charset="2"/>
              </a:rPr>
              <a:t>트리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84" y="2043953"/>
            <a:ext cx="10791015" cy="7082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자식 노드가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개인 노드 삭제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해당 노드를 삭제하고 그 위치에 해당 노드의 자식 노드를 대입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1766B24-226E-46FE-ADA1-76EDF65C8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67"/>
          <a:stretch/>
        </p:blipFill>
        <p:spPr>
          <a:xfrm>
            <a:off x="2764532" y="3305984"/>
            <a:ext cx="6662935" cy="228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29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이진 탐색 </a:t>
            </a:r>
            <a:r>
              <a:rPr lang="ko-KR" altLang="en-US">
                <a:sym typeface="Wingdings" panose="05000000000000000000" pitchFamily="2" charset="2"/>
              </a:rPr>
              <a:t>트리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삭제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84" y="1963282"/>
            <a:ext cx="10791015" cy="9502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자식 노드가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개인 노드 삭제 </a:t>
            </a:r>
            <a:r>
              <a:rPr lang="en-US" altLang="ko-KR" sz="18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삭제하고자 하는 노드의 값을 해당 노드의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왼쪽 서브 트리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에서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가장 큰 값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으로 대체하거나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오른쪽 서브 트리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에서 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가장 작은 값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으로 대체한 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해당 노드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왼쪽 서브 트리에서 가장 큰 값을 가지는 노드 또는 오른쪽 서브 트리에서 가장 작은 값을 가지는 노드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를 삭제한다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405EB66-75B9-4371-8991-03C185E9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97" y="3305984"/>
            <a:ext cx="6426006" cy="23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9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6FBC4C-A645-46CA-B338-2AC59A1A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284" y="2766218"/>
            <a:ext cx="455743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 </a:t>
            </a:r>
            <a:r>
              <a:rPr lang="en-US" altLang="ko-KR" sz="5400" dirty="0"/>
              <a:t>:-)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15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알고리즘] 2.3.자료구조 : 트리(Tree) 이해하기와 구현">
            <a:extLst>
              <a:ext uri="{FF2B5EF4-FFF2-40B4-BE49-F238E27FC236}">
                <a16:creationId xmlns:a16="http://schemas.microsoft.com/office/drawing/2014/main" id="{E033305D-F05F-446B-9D57-3501B480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92" y="2881874"/>
            <a:ext cx="45434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645"/>
            <a:ext cx="7812741" cy="32932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트리</a:t>
            </a:r>
            <a:r>
              <a:rPr lang="en-US" altLang="ko-KR" dirty="0"/>
              <a:t>(tree)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계층적인 구조를 가진 자료를 표현하는데 적합한 자료구조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컴퓨터 디스크의 디렉터리 구조</a:t>
            </a:r>
            <a:r>
              <a:rPr lang="en-US" altLang="ko-KR" sz="1800" dirty="0"/>
              <a:t>, </a:t>
            </a:r>
            <a:r>
              <a:rPr lang="ko-KR" altLang="en-US" sz="1800" dirty="0"/>
              <a:t>가족구성도</a:t>
            </a:r>
            <a:r>
              <a:rPr lang="en-US" altLang="ko-KR" sz="1800" dirty="0"/>
              <a:t> </a:t>
            </a:r>
            <a:r>
              <a:rPr lang="ko-KR" altLang="en-US" sz="1800" dirty="0"/>
              <a:t>등등</a:t>
            </a:r>
            <a:endParaRPr lang="en-US" altLang="ko-KR" sz="1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04F6E-A7A0-4DCE-9F45-0885794A45CA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자료구조 - 트리 구조 : 네이버 블로그">
            <a:extLst>
              <a:ext uri="{FF2B5EF4-FFF2-40B4-BE49-F238E27FC236}">
                <a16:creationId xmlns:a16="http://schemas.microsoft.com/office/drawing/2014/main" id="{38EFA88E-0AA3-4E10-9AC4-BA915093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24" y="2615142"/>
            <a:ext cx="5440582" cy="2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</a:t>
            </a:r>
            <a:r>
              <a:rPr lang="en-US" altLang="ko-KR" dirty="0"/>
              <a:t>(tree) - </a:t>
            </a:r>
            <a:r>
              <a:rPr lang="ko-KR" altLang="en-US" sz="2400" dirty="0"/>
              <a:t>용어정리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42" y="1891242"/>
            <a:ext cx="5440582" cy="4347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(node) :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트리의 구성 요소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(root)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노드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부모가 존재하지 않는 최상위 노드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간선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(edge) :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루트와 서브 트리를 잇는 연결선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부모 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(parent node) : </a:t>
            </a: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B, C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의 부모 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 A</a:t>
            </a: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D, E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의 부모 노드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B</a:t>
            </a: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자식 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(children node) :</a:t>
            </a: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의 자식 노드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B, C</a:t>
            </a: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의 자식 노드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D, E</a:t>
            </a: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형제 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(sibling) : B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C</a:t>
            </a: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단말 노드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자식 노드가 없는 노드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 D, E, F, G</a:t>
            </a:r>
          </a:p>
          <a:p>
            <a:pPr marL="0" indent="0" algn="just">
              <a:buNone/>
            </a:pP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높이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(height) : 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트리가 가지고 있는 최대 레벨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838200" y="1690688"/>
            <a:ext cx="5159188" cy="46563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</a:t>
            </a:r>
            <a:r>
              <a:rPr lang="en-US" altLang="ko-KR" dirty="0"/>
              <a:t>(tree) - </a:t>
            </a:r>
            <a:r>
              <a:rPr lang="ko-KR" altLang="en-US" sz="2400" dirty="0"/>
              <a:t>용어정리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557" y="2726549"/>
            <a:ext cx="3947831" cy="24918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- 2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는 루트 노드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- 7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의 부모 노드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marL="0" indent="0" algn="just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- 5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의 형제 노드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algn="just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6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의 자식 노드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algn="just">
              <a:buFontTx/>
              <a:buChar char="-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7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의 차수는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‘2’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이다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algn="just">
              <a:buFontTx/>
              <a:buChar char="-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트리의 높이는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4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이다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6578853" y="2456328"/>
            <a:ext cx="4564276" cy="3032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13C9F14-2F66-407A-B9BA-BFD9B4D3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42" y="1916180"/>
            <a:ext cx="4278406" cy="35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91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트리 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778" y="2734235"/>
            <a:ext cx="4897537" cy="2406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일반 트리 </a:t>
            </a:r>
            <a:r>
              <a:rPr lang="en-US" altLang="ko-KR" sz="1800" b="1" dirty="0">
                <a:sym typeface="Wingdings" panose="05000000000000000000" pitchFamily="2" charset="2"/>
              </a:rPr>
              <a:t>:</a:t>
            </a:r>
            <a:r>
              <a:rPr lang="ko-KR" altLang="en-US" sz="1800" b="1" dirty="0">
                <a:sym typeface="Wingdings" panose="05000000000000000000" pitchFamily="2" charset="2"/>
              </a:rPr>
              <a:t> 자식 노드의 개수가 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N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1800" b="1" dirty="0">
                <a:sym typeface="Wingdings" panose="05000000000000000000" pitchFamily="2" charset="2"/>
              </a:rPr>
              <a:t>인 트리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-</a:t>
            </a:r>
            <a:r>
              <a:rPr lang="ko-KR" altLang="en-US" sz="1400" dirty="0">
                <a:sym typeface="Wingdings" panose="05000000000000000000" pitchFamily="2" charset="2"/>
              </a:rPr>
              <a:t>각 노드마다 링크 필드의 개수가 달라짐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노드의 크기가 고정되지 않음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</a:p>
          <a:p>
            <a:pPr marL="0" indent="0" algn="ctr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-</a:t>
            </a:r>
            <a:r>
              <a:rPr lang="ko-KR" altLang="en-US" sz="1400" dirty="0">
                <a:sym typeface="Wingdings" panose="05000000000000000000" pitchFamily="2" charset="2"/>
              </a:rPr>
              <a:t>고정되지 않은 노드의 개수는 프로그램을 복잡하게 만듦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</a:p>
          <a:p>
            <a:pPr marL="0" indent="0" algn="ctr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ym typeface="Wingdings" panose="05000000000000000000" pitchFamily="2" charset="2"/>
              </a:rPr>
              <a:t> 이진 트리로 변환하여 사용 가능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이진 트리</a:t>
            </a:r>
            <a:r>
              <a:rPr lang="en-US" altLang="ko-KR" sz="1800" b="1" dirty="0">
                <a:sym typeface="Wingdings" panose="05000000000000000000" pitchFamily="2" charset="2"/>
              </a:rPr>
              <a:t> : </a:t>
            </a:r>
            <a:r>
              <a:rPr lang="ko-KR" altLang="en-US" sz="1800" b="1" dirty="0">
                <a:sym typeface="Wingdings" panose="05000000000000000000" pitchFamily="2" charset="2"/>
              </a:rPr>
              <a:t>자식 노드의 개수가 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개</a:t>
            </a:r>
            <a:r>
              <a:rPr lang="ko-KR" altLang="en-US" sz="1800" b="1" dirty="0">
                <a:sym typeface="Wingdings" panose="05000000000000000000" pitchFamily="2" charset="2"/>
              </a:rPr>
              <a:t>인 트리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6275294" y="2456328"/>
            <a:ext cx="5078506" cy="2911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902BB-74E3-4DA4-9807-8DE4259AF93D}"/>
              </a:ext>
            </a:extLst>
          </p:cNvPr>
          <p:cNvSpPr/>
          <p:nvPr/>
        </p:nvSpPr>
        <p:spPr>
          <a:xfrm>
            <a:off x="643468" y="2456329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B3BA1F-7FF3-4139-907A-A47BFAABFF10}"/>
              </a:ext>
            </a:extLst>
          </p:cNvPr>
          <p:cNvSpPr/>
          <p:nvPr/>
        </p:nvSpPr>
        <p:spPr>
          <a:xfrm>
            <a:off x="1674409" y="2456329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9C92A8-4D1D-40AB-A771-4167F740F2AA}"/>
              </a:ext>
            </a:extLst>
          </p:cNvPr>
          <p:cNvSpPr/>
          <p:nvPr/>
        </p:nvSpPr>
        <p:spPr>
          <a:xfrm>
            <a:off x="3736291" y="2456328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1596E6-0E9A-4967-822D-218EC7DDD3B6}"/>
              </a:ext>
            </a:extLst>
          </p:cNvPr>
          <p:cNvSpPr/>
          <p:nvPr/>
        </p:nvSpPr>
        <p:spPr>
          <a:xfrm>
            <a:off x="2705350" y="2456328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3BA3A-C76A-4288-BC70-DCA9B61FECA1}"/>
              </a:ext>
            </a:extLst>
          </p:cNvPr>
          <p:cNvSpPr/>
          <p:nvPr/>
        </p:nvSpPr>
        <p:spPr>
          <a:xfrm>
            <a:off x="1659161" y="4395272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EE61C1-579E-48E1-91A6-827F76C67997}"/>
              </a:ext>
            </a:extLst>
          </p:cNvPr>
          <p:cNvSpPr/>
          <p:nvPr/>
        </p:nvSpPr>
        <p:spPr>
          <a:xfrm>
            <a:off x="2690102" y="4395271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1829639-58A2-48EF-B2A7-9E3BABC5A8DD}"/>
              </a:ext>
            </a:extLst>
          </p:cNvPr>
          <p:cNvSpPr txBox="1">
            <a:spLocks/>
          </p:cNvSpPr>
          <p:nvPr/>
        </p:nvSpPr>
        <p:spPr>
          <a:xfrm>
            <a:off x="2337922" y="3343827"/>
            <a:ext cx="1765796" cy="45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ym typeface="Wingdings" panose="05000000000000000000" pitchFamily="2" charset="2"/>
              </a:rPr>
              <a:t>일반 트리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E76D2D1-5FE1-4501-99A0-D672C36C2242}"/>
              </a:ext>
            </a:extLst>
          </p:cNvPr>
          <p:cNvSpPr txBox="1">
            <a:spLocks/>
          </p:cNvSpPr>
          <p:nvPr/>
        </p:nvSpPr>
        <p:spPr>
          <a:xfrm>
            <a:off x="2326656" y="5298139"/>
            <a:ext cx="1765796" cy="45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ym typeface="Wingdings" panose="05000000000000000000" pitchFamily="2" charset="2"/>
              </a:rPr>
              <a:t>이진 트리</a:t>
            </a:r>
            <a:endParaRPr lang="en-US" altLang="ko-KR" sz="2000" b="1" dirty="0">
              <a:sym typeface="Wingdings" panose="05000000000000000000" pitchFamily="2" charset="2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9AC69E4-7122-4BF6-B798-8D576CCBA100}"/>
              </a:ext>
            </a:extLst>
          </p:cNvPr>
          <p:cNvSpPr txBox="1">
            <a:spLocks/>
          </p:cNvSpPr>
          <p:nvPr/>
        </p:nvSpPr>
        <p:spPr>
          <a:xfrm>
            <a:off x="643467" y="2667300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데이터</a:t>
            </a:r>
            <a:endParaRPr lang="en-US" altLang="ko-KR" sz="1800" b="1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2E97995-28AD-4A58-9B3D-095EAA6EABC3}"/>
              </a:ext>
            </a:extLst>
          </p:cNvPr>
          <p:cNvSpPr txBox="1">
            <a:spLocks/>
          </p:cNvSpPr>
          <p:nvPr/>
        </p:nvSpPr>
        <p:spPr>
          <a:xfrm>
            <a:off x="1674408" y="2663454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링크 </a:t>
            </a:r>
            <a:r>
              <a:rPr lang="en-US" altLang="ko-KR" sz="1800" b="1" dirty="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8AE8AE25-9D83-40A7-AF28-3D9DDA8A2CB6}"/>
              </a:ext>
            </a:extLst>
          </p:cNvPr>
          <p:cNvSpPr txBox="1">
            <a:spLocks/>
          </p:cNvSpPr>
          <p:nvPr/>
        </p:nvSpPr>
        <p:spPr>
          <a:xfrm>
            <a:off x="2694085" y="2663454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링크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45350D8-01F0-4D73-88F5-9159600BB311}"/>
              </a:ext>
            </a:extLst>
          </p:cNvPr>
          <p:cNvSpPr txBox="1">
            <a:spLocks/>
          </p:cNvSpPr>
          <p:nvPr/>
        </p:nvSpPr>
        <p:spPr>
          <a:xfrm>
            <a:off x="3736290" y="2659609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7BB32-79E3-437B-BAE6-A55F591AE51F}"/>
              </a:ext>
            </a:extLst>
          </p:cNvPr>
          <p:cNvSpPr/>
          <p:nvPr/>
        </p:nvSpPr>
        <p:spPr>
          <a:xfrm>
            <a:off x="4767231" y="2456328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39517DFE-A1E1-4E2C-9066-6AE6F0470290}"/>
              </a:ext>
            </a:extLst>
          </p:cNvPr>
          <p:cNvSpPr txBox="1">
            <a:spLocks/>
          </p:cNvSpPr>
          <p:nvPr/>
        </p:nvSpPr>
        <p:spPr>
          <a:xfrm>
            <a:off x="4751984" y="2667300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링크</a:t>
            </a:r>
            <a:r>
              <a:rPr lang="en-US" altLang="ko-KR" sz="1800" b="1" dirty="0">
                <a:sym typeface="Wingdings" panose="05000000000000000000" pitchFamily="2" charset="2"/>
              </a:rPr>
              <a:t> n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E1D506B6-FAB3-4C03-9550-F2E4A141CAEB}"/>
              </a:ext>
            </a:extLst>
          </p:cNvPr>
          <p:cNvSpPr txBox="1">
            <a:spLocks/>
          </p:cNvSpPr>
          <p:nvPr/>
        </p:nvSpPr>
        <p:spPr>
          <a:xfrm>
            <a:off x="1659161" y="4607713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데이터</a:t>
            </a:r>
            <a:endParaRPr lang="en-US" altLang="ko-KR" sz="1800" b="1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DF1F88-0C47-4C44-866D-81CFF9988D35}"/>
              </a:ext>
            </a:extLst>
          </p:cNvPr>
          <p:cNvSpPr/>
          <p:nvPr/>
        </p:nvSpPr>
        <p:spPr>
          <a:xfrm>
            <a:off x="3721043" y="4395271"/>
            <a:ext cx="1030941" cy="7453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72F45391-C8BE-4B49-92D3-3B9EBBE586E5}"/>
              </a:ext>
            </a:extLst>
          </p:cNvPr>
          <p:cNvSpPr txBox="1">
            <a:spLocks/>
          </p:cNvSpPr>
          <p:nvPr/>
        </p:nvSpPr>
        <p:spPr>
          <a:xfrm>
            <a:off x="2706069" y="4607713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링크 </a:t>
            </a:r>
            <a:r>
              <a:rPr lang="en-US" altLang="ko-KR" sz="1800" b="1" dirty="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23CC678-7844-4D82-9388-08A23BC7785E}"/>
              </a:ext>
            </a:extLst>
          </p:cNvPr>
          <p:cNvSpPr txBox="1">
            <a:spLocks/>
          </p:cNvSpPr>
          <p:nvPr/>
        </p:nvSpPr>
        <p:spPr>
          <a:xfrm>
            <a:off x="3733868" y="4607713"/>
            <a:ext cx="1030941" cy="42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1" dirty="0">
                <a:sym typeface="Wingdings" panose="05000000000000000000" pitchFamily="2" charset="2"/>
              </a:rPr>
              <a:t>링크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087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트리 </a:t>
            </a:r>
            <a:r>
              <a:rPr lang="en-US" altLang="ko-KR" dirty="0"/>
              <a:t>(binary 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1"/>
            <a:ext cx="8162365" cy="804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이진 트리 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(binary tree) </a:t>
            </a:r>
            <a:r>
              <a:rPr lang="en-US" altLang="ko-KR" sz="1800" b="1" dirty="0">
                <a:sym typeface="Wingdings" panose="05000000000000000000" pitchFamily="2" charset="2"/>
              </a:rPr>
              <a:t>: </a:t>
            </a:r>
            <a:r>
              <a:rPr lang="ko-KR" altLang="en-US" sz="1800" b="1" dirty="0">
                <a:sym typeface="Wingdings" panose="05000000000000000000" pitchFamily="2" charset="2"/>
              </a:rPr>
              <a:t>모든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ym typeface="Wingdings" panose="05000000000000000000" pitchFamily="2" charset="2"/>
              </a:rPr>
              <a:t>노드가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ym typeface="Wingdings" panose="05000000000000000000" pitchFamily="2" charset="2"/>
              </a:rPr>
              <a:t>개의 서브 트리를 가지고 있는 트리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ym typeface="Wingdings" panose="05000000000000000000" pitchFamily="2" charset="2"/>
              </a:rPr>
              <a:t>서브 트리는 공집합 가능 </a:t>
            </a:r>
            <a:r>
              <a:rPr lang="en-US" altLang="ko-KR" sz="1800" b="1" dirty="0">
                <a:sym typeface="Wingdings" panose="05000000000000000000" pitchFamily="2" charset="2"/>
              </a:rPr>
              <a:t>(</a:t>
            </a:r>
            <a:r>
              <a:rPr lang="ko-KR" altLang="en-US" sz="1800" b="1" dirty="0">
                <a:sym typeface="Wingdings" panose="05000000000000000000" pitchFamily="2" charset="2"/>
              </a:rPr>
              <a:t>즉</a:t>
            </a:r>
            <a:r>
              <a:rPr lang="en-US" altLang="ko-KR" sz="1800" b="1" dirty="0"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sym typeface="Wingdings" panose="05000000000000000000" pitchFamily="2" charset="2"/>
              </a:rPr>
              <a:t>모든 노드의 차수가 </a:t>
            </a:r>
            <a:r>
              <a:rPr lang="en-US" altLang="ko-KR" sz="1800" b="1" dirty="0">
                <a:sym typeface="Wingdings" panose="05000000000000000000" pitchFamily="2" charset="2"/>
              </a:rPr>
              <a:t>2 </a:t>
            </a:r>
            <a:r>
              <a:rPr lang="ko-KR" altLang="en-US" sz="1800" b="1" dirty="0">
                <a:sym typeface="Wingdings" panose="05000000000000000000" pitchFamily="2" charset="2"/>
              </a:rPr>
              <a:t>이하인 트리</a:t>
            </a:r>
            <a:r>
              <a:rPr lang="en-US" altLang="ko-KR" sz="1800" b="1" dirty="0">
                <a:sym typeface="Wingdings" panose="05000000000000000000" pitchFamily="2" charset="2"/>
              </a:rPr>
              <a:t>)</a:t>
            </a:r>
          </a:p>
          <a:p>
            <a:pPr marL="0" indent="0" algn="just"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이진 트리 - 위키백과, 우리 모두의 백과사전">
            <a:extLst>
              <a:ext uri="{FF2B5EF4-FFF2-40B4-BE49-F238E27FC236}">
                <a16:creationId xmlns:a16="http://schemas.microsoft.com/office/drawing/2014/main" id="{A6843BE9-E6A4-4FB8-9689-A570FA17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89" y="2615142"/>
            <a:ext cx="4085105" cy="34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613238D-73F2-4B77-B6BE-B5B28A5DDCC2}"/>
              </a:ext>
            </a:extLst>
          </p:cNvPr>
          <p:cNvSpPr txBox="1">
            <a:spLocks/>
          </p:cNvSpPr>
          <p:nvPr/>
        </p:nvSpPr>
        <p:spPr>
          <a:xfrm>
            <a:off x="5602941" y="2935831"/>
            <a:ext cx="5750859" cy="2620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200" b="1" dirty="0">
                <a:solidFill>
                  <a:schemeClr val="accent1"/>
                </a:solidFill>
                <a:sym typeface="Wingdings" panose="05000000000000000000" pitchFamily="2" charset="2"/>
              </a:rPr>
              <a:t>왼쪽의 트리는 이진 트리의 조건을 만족한다</a:t>
            </a:r>
            <a:r>
              <a:rPr lang="en-US" altLang="ko-KR" sz="2200" b="1" dirty="0">
                <a:solidFill>
                  <a:schemeClr val="accent1"/>
                </a:solidFill>
                <a:sym typeface="Wingdings" panose="05000000000000000000" pitchFamily="2" charset="2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10</a:t>
            </a:r>
            <a:r>
              <a:rPr lang="ko-KR" altLang="en-US" sz="1800" b="1" dirty="0">
                <a:sym typeface="Wingdings" panose="05000000000000000000" pitchFamily="2" charset="2"/>
              </a:rPr>
              <a:t>은 자식 노드 </a:t>
            </a:r>
            <a:r>
              <a:rPr lang="en-US" altLang="ko-KR" sz="1800" b="1" dirty="0">
                <a:sym typeface="Wingdings" panose="05000000000000000000" pitchFamily="2" charset="2"/>
              </a:rPr>
              <a:t>2</a:t>
            </a:r>
            <a:r>
              <a:rPr lang="ko-KR" altLang="en-US" sz="1800" b="1" dirty="0">
                <a:sym typeface="Wingdings" panose="05000000000000000000" pitchFamily="2" charset="2"/>
              </a:rPr>
              <a:t>개를 공집합으로 가짐</a:t>
            </a:r>
            <a:r>
              <a:rPr lang="en-US" altLang="ko-KR" sz="1800" b="1" dirty="0">
                <a:sym typeface="Wingdings" panose="05000000000000000000" pitchFamily="2" charset="2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5</a:t>
            </a:r>
            <a:r>
              <a:rPr lang="ko-KR" altLang="en-US" sz="1800" b="1" dirty="0">
                <a:sym typeface="Wingdings" panose="05000000000000000000" pitchFamily="2" charset="2"/>
              </a:rPr>
              <a:t>의 자식 노드는 공집합과 </a:t>
            </a:r>
            <a:r>
              <a:rPr lang="en-US" altLang="ko-KR" sz="1800" b="1" dirty="0">
                <a:sym typeface="Wingdings" panose="05000000000000000000" pitchFamily="2" charset="2"/>
              </a:rPr>
              <a:t>9.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9</a:t>
            </a:r>
            <a:r>
              <a:rPr lang="ko-KR" altLang="en-US" sz="1800" b="1" dirty="0">
                <a:sym typeface="Wingdings" panose="05000000000000000000" pitchFamily="2" charset="2"/>
              </a:rPr>
              <a:t>의 자식 노드는 공집합과 </a:t>
            </a:r>
            <a:r>
              <a:rPr lang="en-US" altLang="ko-KR" sz="1800" b="1" dirty="0">
                <a:sym typeface="Wingdings" panose="05000000000000000000" pitchFamily="2" charset="2"/>
              </a:rPr>
              <a:t>4.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1800" b="1" dirty="0"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E510C-5F7E-492A-8192-B592E5F0A09F}"/>
              </a:ext>
            </a:extLst>
          </p:cNvPr>
          <p:cNvSpPr/>
          <p:nvPr/>
        </p:nvSpPr>
        <p:spPr>
          <a:xfrm>
            <a:off x="818281" y="2615142"/>
            <a:ext cx="10535520" cy="36691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3EE4F6AE-EDF8-4CF5-B31B-56834FBE7AA0}"/>
              </a:ext>
            </a:extLst>
          </p:cNvPr>
          <p:cNvSpPr txBox="1">
            <a:spLocks/>
          </p:cNvSpPr>
          <p:nvPr/>
        </p:nvSpPr>
        <p:spPr>
          <a:xfrm>
            <a:off x="1210236" y="4576373"/>
            <a:ext cx="493058" cy="35421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8337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트리 </a:t>
            </a:r>
            <a:r>
              <a:rPr lang="en-US" altLang="ko-KR" dirty="0"/>
              <a:t>(binary tree)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094" y="4950633"/>
            <a:ext cx="9699812" cy="154224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포화 이진 트리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(full binary tree)</a:t>
            </a:r>
            <a:r>
              <a:rPr lang="en-US" altLang="ko-KR" sz="1800" b="1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트리 각 레벨의 노드가 꽉 차 있는 트리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완전 이진 트리</a:t>
            </a:r>
            <a:r>
              <a:rPr lang="en-US" altLang="ko-KR" sz="1800" b="1" dirty="0">
                <a:solidFill>
                  <a:schemeClr val="accent1"/>
                </a:solidFill>
                <a:sym typeface="Wingdings" panose="05000000000000000000" pitchFamily="2" charset="2"/>
              </a:rPr>
              <a:t>(complete binary tree) </a:t>
            </a:r>
            <a:r>
              <a:rPr lang="en-US" altLang="ko-KR" sz="18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높이가 </a:t>
            </a:r>
            <a:r>
              <a:rPr lang="en-US" altLang="ko-KR" sz="1600" dirty="0">
                <a:sym typeface="Wingdings" panose="05000000000000000000" pitchFamily="2" charset="2"/>
              </a:rPr>
              <a:t>k</a:t>
            </a:r>
            <a:r>
              <a:rPr lang="ko-KR" altLang="en-US" sz="1600" dirty="0">
                <a:sym typeface="Wingdings" panose="05000000000000000000" pitchFamily="2" charset="2"/>
              </a:rPr>
              <a:t>일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레벨 </a:t>
            </a:r>
            <a:r>
              <a:rPr lang="en-US" altLang="ko-KR" sz="1600" dirty="0"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ym typeface="Wingdings" panose="05000000000000000000" pitchFamily="2" charset="2"/>
              </a:rPr>
              <a:t>부터 </a:t>
            </a:r>
            <a:r>
              <a:rPr lang="en-US" altLang="ko-KR" sz="1600" dirty="0">
                <a:sym typeface="Wingdings" panose="05000000000000000000" pitchFamily="2" charset="2"/>
              </a:rPr>
              <a:t>k-1</a:t>
            </a:r>
            <a:r>
              <a:rPr lang="ko-KR" altLang="en-US" sz="1600" dirty="0">
                <a:sym typeface="Wingdings" panose="05000000000000000000" pitchFamily="2" charset="2"/>
              </a:rPr>
              <a:t>까지는 노드가 모두 채워져 있고 레벨 </a:t>
            </a:r>
            <a:r>
              <a:rPr lang="en-US" altLang="ko-KR" sz="1600" dirty="0">
                <a:sym typeface="Wingdings" panose="05000000000000000000" pitchFamily="2" charset="2"/>
              </a:rPr>
              <a:t>k</a:t>
            </a:r>
            <a:r>
              <a:rPr lang="ko-KR" altLang="en-US" sz="1600" dirty="0">
                <a:sym typeface="Wingdings" panose="05000000000000000000" pitchFamily="2" charset="2"/>
              </a:rPr>
              <a:t>에서는 왼쪽부터 오른쪽으로 노드가 순서대로 채워져 있는 이진 트리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ym typeface="Wingdings" panose="05000000000000000000" pitchFamily="2" charset="2"/>
              </a:rPr>
              <a:t>마지막 레벨에서는 노드가 꽉 차 있지 않아도 되지만 중간에 빈 곳이 있어서는 안된다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marL="0" indent="0" algn="just">
              <a:buNone/>
            </a:pPr>
            <a:endParaRPr lang="en-US" altLang="ko-KR" sz="1400" b="1" dirty="0"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E510C-5F7E-492A-8192-B592E5F0A09F}"/>
              </a:ext>
            </a:extLst>
          </p:cNvPr>
          <p:cNvSpPr/>
          <p:nvPr/>
        </p:nvSpPr>
        <p:spPr>
          <a:xfrm>
            <a:off x="1757338" y="1697677"/>
            <a:ext cx="8482589" cy="29583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17BC11E-6912-4AB4-9FFB-EF0ACA34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009" y="1820784"/>
            <a:ext cx="8200184" cy="26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3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완전 이진 트리</a:t>
            </a:r>
            <a:r>
              <a:rPr lang="en-US" altLang="ko-KR" dirty="0">
                <a:sym typeface="Wingdings" panose="05000000000000000000" pitchFamily="2" charset="2"/>
              </a:rPr>
              <a:t>(complete binary tree)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5154706"/>
            <a:ext cx="9146233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ym typeface="Wingdings" panose="05000000000000000000" pitchFamily="2" charset="2"/>
              </a:rPr>
              <a:t>왼쪽의 트리는 마지막 레벨에서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중간</a:t>
            </a:r>
            <a:r>
              <a:rPr lang="ko-KR" altLang="en-US" sz="2000" b="1" dirty="0">
                <a:sym typeface="Wingdings" panose="05000000000000000000" pitchFamily="2" charset="2"/>
              </a:rPr>
              <a:t>이 비어 있으므로</a:t>
            </a:r>
            <a:endParaRPr lang="en-US" altLang="ko-KR" sz="2000" b="1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완전 이진 트리가 아니다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CE510C-5F7E-492A-8192-B592E5F0A09F}"/>
              </a:ext>
            </a:extLst>
          </p:cNvPr>
          <p:cNvSpPr/>
          <p:nvPr/>
        </p:nvSpPr>
        <p:spPr>
          <a:xfrm>
            <a:off x="1757338" y="1894900"/>
            <a:ext cx="8482589" cy="29583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23CF6A-D5C0-4E72-A27A-059693E83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t="5575" r="18219" b="9035"/>
          <a:stretch/>
        </p:blipFill>
        <p:spPr bwMode="auto">
          <a:xfrm>
            <a:off x="2192982" y="1894900"/>
            <a:ext cx="7611300" cy="272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2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1094</Words>
  <Application>Microsoft Office PowerPoint</Application>
  <PresentationFormat>와이드스크린</PresentationFormat>
  <Paragraphs>156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자료 구조 (tree) https://youtu.be/lQd4LFnTBZc</vt:lpstr>
      <vt:lpstr>목차</vt:lpstr>
      <vt:lpstr>트리 (tree)</vt:lpstr>
      <vt:lpstr>트리 (tree) - 용어정리</vt:lpstr>
      <vt:lpstr>트리 (tree) - 용어정리</vt:lpstr>
      <vt:lpstr>트리 (tree)</vt:lpstr>
      <vt:lpstr>이진 트리 (binary tree)</vt:lpstr>
      <vt:lpstr>이진 트리 (binary tree) 분류</vt:lpstr>
      <vt:lpstr>완전 이진 트리(complete binary tree)</vt:lpstr>
      <vt:lpstr>이진 트리(complete binary tree) 표현</vt:lpstr>
      <vt:lpstr>이진 트리 - 배열 표현</vt:lpstr>
      <vt:lpstr>이진 트리 - 링크 표현</vt:lpstr>
      <vt:lpstr>이진 트리의 순회</vt:lpstr>
      <vt:lpstr>이진 트리의 순회</vt:lpstr>
      <vt:lpstr>이진 트리의 순회</vt:lpstr>
      <vt:lpstr>이진 트리의 순회</vt:lpstr>
      <vt:lpstr>순회 방법 선택</vt:lpstr>
      <vt:lpstr>이진 탐색 트리</vt:lpstr>
      <vt:lpstr>이진 탐색 트리-탐색</vt:lpstr>
      <vt:lpstr>이진 탐색 트리-삽입</vt:lpstr>
      <vt:lpstr>이진 탐색 트리-삭제</vt:lpstr>
      <vt:lpstr>이진 탐색 트리-삭제</vt:lpstr>
      <vt:lpstr>이진 탐색 트리-삭제</vt:lpstr>
      <vt:lpstr>감사합니다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송 경주</dc:creator>
  <cp:lastModifiedBy>송 경주</cp:lastModifiedBy>
  <cp:revision>27</cp:revision>
  <dcterms:created xsi:type="dcterms:W3CDTF">2020-07-12T07:49:40Z</dcterms:created>
  <dcterms:modified xsi:type="dcterms:W3CDTF">2020-10-11T15:47:41Z</dcterms:modified>
</cp:coreProperties>
</file>