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0" r:id="rId4"/>
    <p:sldId id="281" r:id="rId5"/>
    <p:sldId id="288" r:id="rId6"/>
    <p:sldId id="282" r:id="rId7"/>
    <p:sldId id="289" r:id="rId8"/>
    <p:sldId id="290" r:id="rId9"/>
    <p:sldId id="291" r:id="rId10"/>
    <p:sldId id="292" r:id="rId11"/>
    <p:sldId id="294" r:id="rId12"/>
    <p:sldId id="29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2021. 5. 16.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2021. 5. 16.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SIMON-SPECK</a:t>
            </a:r>
            <a:br>
              <a:rPr lang="en-US" altLang="ko-KR" dirty="0"/>
            </a:br>
            <a:r>
              <a:rPr lang="en-US" altLang="ko-KR" dirty="0"/>
              <a:t>&amp; </a:t>
            </a:r>
            <a:br>
              <a:rPr lang="en-US" altLang="ko-KR" dirty="0"/>
            </a:br>
            <a:r>
              <a:rPr lang="en-US" altLang="ko-KR" dirty="0"/>
              <a:t>RISC-V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</a:t>
            </a:r>
            <a:r>
              <a:rPr lang="en" altLang="ko-KR"/>
              <a:t>MbTFGbFLTbo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RISC-V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SPECK on </a:t>
            </a:r>
            <a:r>
              <a:rPr lang="en-US" altLang="ko-KR" dirty="0" err="1"/>
              <a:t>risc</a:t>
            </a:r>
            <a:r>
              <a:rPr lang="en-US" altLang="ko-KR" dirty="0"/>
              <a:t>-v</a:t>
            </a:r>
          </a:p>
          <a:p>
            <a:pPr lvl="1"/>
            <a:r>
              <a:rPr lang="en-US" altLang="ko-KR" dirty="0"/>
              <a:t>speck 64/96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150B7-1BC8-F54E-9912-85DF8AE5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52" y="4690491"/>
            <a:ext cx="1908865" cy="16730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D02CF1-67E8-0140-8DA6-838FB3717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820" y="1152525"/>
            <a:ext cx="2725809" cy="5057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275BB6-980E-5348-B78F-B2F94610E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753" y="2140846"/>
            <a:ext cx="1908865" cy="23605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4BF62C-833F-D447-9E74-9DB861B37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0" y="2195512"/>
            <a:ext cx="4000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7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RISC-V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0834EC-0905-284E-BA24-8E89C857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59" y="1533350"/>
            <a:ext cx="4838700" cy="441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E0EBF1-87CE-0742-B209-1C20840B8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53" y="2968450"/>
            <a:ext cx="2527300" cy="774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78EFEC-EF23-8246-9323-24B75F19F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953" y="3935639"/>
            <a:ext cx="4178300" cy="342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1A2CF7-F206-8F41-A299-7C12B9443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153" y="2458461"/>
            <a:ext cx="3263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SIMON-SPECK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SIMON</a:t>
            </a:r>
          </a:p>
          <a:p>
            <a:pPr lvl="1"/>
            <a:r>
              <a:rPr lang="en-US" altLang="ko-KR" dirty="0"/>
              <a:t>AND, Rotate, XOR</a:t>
            </a:r>
            <a:r>
              <a:rPr lang="ko-KR" altLang="en-US" dirty="0"/>
              <a:t>을 사용하는 </a:t>
            </a:r>
            <a:r>
              <a:rPr lang="en-US" altLang="ko-KR" dirty="0"/>
              <a:t>Feistel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11116-3C52-B949-A698-B148B021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49" y="2873238"/>
            <a:ext cx="3594100" cy="2362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6ECC66-3D16-EF44-A999-1472332D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835" y="2873238"/>
            <a:ext cx="2819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SIMON-SPECK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SIMON</a:t>
            </a:r>
            <a:r>
              <a:rPr lang="ko-KR" altLang="en-US" dirty="0"/>
              <a:t> </a:t>
            </a:r>
            <a:r>
              <a:rPr lang="en" altLang="ko-Kore-KR" dirty="0"/>
              <a:t>Reference Code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2B87D2-03D1-7145-8A3F-BC27399D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90" y="1926400"/>
            <a:ext cx="3873734" cy="3779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291ECE-F0E9-5E46-AD8D-8D37B826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846" y="1319212"/>
            <a:ext cx="4191000" cy="4724400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68D2AF1-F715-064A-9FDC-12D8E1C897AA}"/>
              </a:ext>
            </a:extLst>
          </p:cNvPr>
          <p:cNvCxnSpPr/>
          <p:nvPr/>
        </p:nvCxnSpPr>
        <p:spPr>
          <a:xfrm flipV="1">
            <a:off x="4263460" y="1323917"/>
            <a:ext cx="2339293" cy="3264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3542314-7EF6-0341-B717-F33913A43894}"/>
              </a:ext>
            </a:extLst>
          </p:cNvPr>
          <p:cNvCxnSpPr>
            <a:cxnSpLocks/>
          </p:cNvCxnSpPr>
          <p:nvPr/>
        </p:nvCxnSpPr>
        <p:spPr>
          <a:xfrm>
            <a:off x="4263460" y="5705475"/>
            <a:ext cx="2334386" cy="338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6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SIMON-SPECK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ore-KR" dirty="0"/>
              <a:t>SPECK</a:t>
            </a:r>
            <a:endParaRPr lang="en" altLang="ko-Kore-KR" dirty="0"/>
          </a:p>
          <a:p>
            <a:pPr lvl="1"/>
            <a:r>
              <a:rPr lang="en" altLang="ko-Kore-KR" dirty="0"/>
              <a:t>Addition, Rotation, XOR</a:t>
            </a:r>
            <a:r>
              <a:rPr lang="ko-KR" altLang="en-US" dirty="0"/>
              <a:t>을 사용하는 </a:t>
            </a:r>
            <a:r>
              <a:rPr lang="en-US" altLang="ko-KR" dirty="0"/>
              <a:t>Feistel </a:t>
            </a:r>
            <a:r>
              <a:rPr lang="ko-KR" altLang="en-US" dirty="0"/>
              <a:t>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C74D33-8782-B34A-841D-A848AE00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91" y="2174349"/>
            <a:ext cx="3695700" cy="3937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64FC04-6200-AA40-85A9-2E652C2F3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872" y="2024909"/>
            <a:ext cx="1266314" cy="41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7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SIMON-SPECK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SPECK </a:t>
            </a:r>
            <a:r>
              <a:rPr lang="en" altLang="ko-Kore-KR" dirty="0"/>
              <a:t>Reference Code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195715-0DE7-564A-AC97-B84AC3E52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09" y="1972162"/>
            <a:ext cx="4430975" cy="35142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EA8C70-3454-064A-B8F7-91974E87A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918" y="2049686"/>
            <a:ext cx="4038600" cy="29718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FFEB2F0-B9AF-4240-93BF-7A129A9B042F}"/>
              </a:ext>
            </a:extLst>
          </p:cNvPr>
          <p:cNvCxnSpPr>
            <a:cxnSpLocks/>
          </p:cNvCxnSpPr>
          <p:nvPr/>
        </p:nvCxnSpPr>
        <p:spPr>
          <a:xfrm flipV="1">
            <a:off x="4313948" y="2049686"/>
            <a:ext cx="2228970" cy="221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D5E9960-1948-0645-B408-2AE273554E9F}"/>
              </a:ext>
            </a:extLst>
          </p:cNvPr>
          <p:cNvCxnSpPr>
            <a:cxnSpLocks/>
          </p:cNvCxnSpPr>
          <p:nvPr/>
        </p:nvCxnSpPr>
        <p:spPr>
          <a:xfrm flipV="1">
            <a:off x="4190533" y="5021486"/>
            <a:ext cx="2352385" cy="464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7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RISC-V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오픈 소스로 제공되는 명령어 셋을 </a:t>
            </a:r>
            <a:r>
              <a:rPr lang="ko-KR" altLang="en-US" dirty="0" err="1"/>
              <a:t>기반으로한</a:t>
            </a:r>
            <a:r>
              <a:rPr lang="ko-KR" altLang="en-US" dirty="0"/>
              <a:t> 프로세서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32-</a:t>
            </a:r>
            <a:r>
              <a:rPr lang="ko-KR" altLang="en-US" dirty="0"/>
              <a:t>비트 구조인 </a:t>
            </a:r>
            <a:r>
              <a:rPr lang="en-US" altLang="ko-KR" dirty="0"/>
              <a:t>RV32I </a:t>
            </a:r>
            <a:r>
              <a:rPr lang="ko-KR" altLang="en-US" dirty="0"/>
              <a:t>에서는 </a:t>
            </a:r>
            <a:r>
              <a:rPr lang="en-US" altLang="ko-KR" dirty="0"/>
              <a:t>32</a:t>
            </a:r>
            <a:r>
              <a:rPr lang="ko-KR" altLang="en-US" dirty="0"/>
              <a:t>개의 </a:t>
            </a:r>
            <a:r>
              <a:rPr lang="en-US" altLang="ko-KR" dirty="0"/>
              <a:t>32-</a:t>
            </a:r>
            <a:r>
              <a:rPr lang="ko-KR" altLang="en-US" dirty="0"/>
              <a:t>비트 레지스터를 제공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410E2DB-B273-3348-89B0-AC1FB746E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45399"/>
              </p:ext>
            </p:extLst>
          </p:nvPr>
        </p:nvGraphicFramePr>
        <p:xfrm>
          <a:off x="1728448" y="3623940"/>
          <a:ext cx="8735104" cy="175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44">
                  <a:extLst>
                    <a:ext uri="{9D8B030D-6E8A-4147-A177-3AD203B41FA5}">
                      <a16:colId xmlns:a16="http://schemas.microsoft.com/office/drawing/2014/main" val="1441957651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795870701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4194141454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2623854342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2748593472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1757759069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1972638211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1822243267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1444587466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689290462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405816925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1777576511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1667250720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3660074817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3601408560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2159631757"/>
                    </a:ext>
                  </a:extLst>
                </a:gridCol>
              </a:tblGrid>
              <a:tr h="43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135230"/>
                  </a:ext>
                </a:extLst>
              </a:tr>
              <a:tr h="43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ZERO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RA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GP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54052"/>
                  </a:ext>
                </a:extLst>
              </a:tr>
              <a:tr h="43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X30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X31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549485"/>
                  </a:ext>
                </a:extLst>
              </a:tr>
              <a:tr h="43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50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65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RISC-V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8941B8-7EF4-7B4F-9753-EFD27358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79" y="1858929"/>
            <a:ext cx="5688654" cy="426418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www.cs.cornell.edu</a:t>
            </a:r>
            <a:r>
              <a:rPr lang="en" altLang="ko-KR" dirty="0"/>
              <a:t>/courses/cs3410/2019sp/</a:t>
            </a:r>
            <a:r>
              <a:rPr lang="en" altLang="ko-KR" dirty="0" err="1"/>
              <a:t>riscv</a:t>
            </a:r>
            <a:r>
              <a:rPr lang="en" altLang="ko-KR" dirty="0"/>
              <a:t>/interpreter/#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47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RISC-V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명령어 사용</a:t>
            </a:r>
            <a:endParaRPr lang="en-US" altLang="ko-KR" dirty="0"/>
          </a:p>
          <a:p>
            <a:pPr lvl="1"/>
            <a:r>
              <a:rPr lang="en-US" altLang="ko-KR" dirty="0"/>
              <a:t>OPCODE	DEST, OP1, OP2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ADD		a0, a0, a1	-&gt; a0 + a1 </a:t>
            </a:r>
            <a:r>
              <a:rPr lang="ko-KR" altLang="en-US" dirty="0"/>
              <a:t>을 </a:t>
            </a:r>
            <a:r>
              <a:rPr lang="en-US" altLang="ko-KR" dirty="0"/>
              <a:t>a0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r>
              <a:rPr lang="en-US" altLang="ko-KR" dirty="0"/>
              <a:t>ADDI		a0, a0, 1	-&gt; a0 + 1 </a:t>
            </a:r>
            <a:r>
              <a:rPr lang="ko-KR" altLang="en-US" dirty="0"/>
              <a:t>을 </a:t>
            </a:r>
            <a:r>
              <a:rPr lang="en-US" altLang="ko-KR" dirty="0"/>
              <a:t>a0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r>
              <a:rPr lang="en-US" altLang="ko-KR" dirty="0"/>
              <a:t>LW		a1, 0(a0)	-&gt; a0</a:t>
            </a:r>
            <a:r>
              <a:rPr lang="ko-KR" altLang="en-US" dirty="0"/>
              <a:t>의 주소에 있는 값을 </a:t>
            </a:r>
            <a:r>
              <a:rPr lang="en-US" altLang="ko-KR" dirty="0"/>
              <a:t>a1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r>
              <a:rPr lang="en-US" altLang="ko-KR" dirty="0"/>
              <a:t>SW		a1, 0(a0)	-&gt; a1</a:t>
            </a:r>
            <a:r>
              <a:rPr lang="ko-KR" altLang="en-US" dirty="0"/>
              <a:t>에 있는 값을 </a:t>
            </a:r>
            <a:r>
              <a:rPr lang="en-US" altLang="ko-KR" dirty="0"/>
              <a:t>a0</a:t>
            </a:r>
            <a:r>
              <a:rPr lang="ko-KR" altLang="en-US" dirty="0"/>
              <a:t>주소에 저장</a:t>
            </a:r>
            <a:endParaRPr lang="en-US" altLang="ko-KR" dirty="0"/>
          </a:p>
          <a:p>
            <a:pPr lvl="2"/>
            <a:r>
              <a:rPr lang="en-US" altLang="ko-KR" dirty="0"/>
              <a:t>SLLI		a0, a0, 1	-&gt; </a:t>
            </a:r>
            <a:r>
              <a:rPr lang="ko-KR" altLang="en-US" dirty="0"/>
              <a:t>왼쪽 </a:t>
            </a:r>
            <a:r>
              <a:rPr lang="ko-KR" altLang="en-US" dirty="0" err="1"/>
              <a:t>쉬프트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 값을 </a:t>
            </a:r>
            <a:r>
              <a:rPr lang="en-US" altLang="ko-KR" dirty="0"/>
              <a:t>a0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r>
              <a:rPr lang="en-US" altLang="ko-KR" dirty="0"/>
              <a:t>SRLI		a0, a0, 1	-&gt; </a:t>
            </a:r>
            <a:r>
              <a:rPr lang="ko-KR" altLang="en-US" dirty="0"/>
              <a:t>오른쪽 </a:t>
            </a:r>
            <a:r>
              <a:rPr lang="ko-KR" altLang="en-US" dirty="0" err="1"/>
              <a:t>쉬프트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 한 값을 </a:t>
            </a:r>
            <a:r>
              <a:rPr lang="en-US" altLang="ko-KR" dirty="0"/>
              <a:t>a0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r>
              <a:rPr lang="en-US" altLang="ko-KR" dirty="0"/>
              <a:t>BNE		a0, zero, loop	-&gt; a0</a:t>
            </a:r>
            <a:r>
              <a:rPr lang="ko-KR" altLang="en-US" dirty="0"/>
              <a:t>와 </a:t>
            </a:r>
            <a:r>
              <a:rPr lang="en-US" altLang="ko-KR" dirty="0"/>
              <a:t>zero</a:t>
            </a:r>
            <a:r>
              <a:rPr lang="ko-KR" altLang="en-US" dirty="0"/>
              <a:t>가 같지 않다면 </a:t>
            </a:r>
            <a:r>
              <a:rPr lang="en-US" altLang="ko-KR" dirty="0"/>
              <a:t>loop</a:t>
            </a:r>
            <a:r>
              <a:rPr lang="ko-KR" altLang="en-US" dirty="0"/>
              <a:t>로 돌아감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A5AC12-0548-0A48-ADFB-A34D00918575}"/>
              </a:ext>
            </a:extLst>
          </p:cNvPr>
          <p:cNvCxnSpPr/>
          <p:nvPr/>
        </p:nvCxnSpPr>
        <p:spPr>
          <a:xfrm flipV="1">
            <a:off x="4308389" y="2001795"/>
            <a:ext cx="3138616" cy="125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A969DFB-67AC-9247-BD4B-61AB0F11A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46871"/>
              </p:ext>
            </p:extLst>
          </p:nvPr>
        </p:nvGraphicFramePr>
        <p:xfrm>
          <a:off x="7905579" y="1353979"/>
          <a:ext cx="29848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11">
                  <a:extLst>
                    <a:ext uri="{9D8B030D-6E8A-4147-A177-3AD203B41FA5}">
                      <a16:colId xmlns:a16="http://schemas.microsoft.com/office/drawing/2014/main" val="3184054293"/>
                    </a:ext>
                  </a:extLst>
                </a:gridCol>
                <a:gridCol w="746211">
                  <a:extLst>
                    <a:ext uri="{9D8B030D-6E8A-4147-A177-3AD203B41FA5}">
                      <a16:colId xmlns:a16="http://schemas.microsoft.com/office/drawing/2014/main" val="3532607295"/>
                    </a:ext>
                  </a:extLst>
                </a:gridCol>
                <a:gridCol w="746211">
                  <a:extLst>
                    <a:ext uri="{9D8B030D-6E8A-4147-A177-3AD203B41FA5}">
                      <a16:colId xmlns:a16="http://schemas.microsoft.com/office/drawing/2014/main" val="224166804"/>
                    </a:ext>
                  </a:extLst>
                </a:gridCol>
                <a:gridCol w="746211">
                  <a:extLst>
                    <a:ext uri="{9D8B030D-6E8A-4147-A177-3AD203B41FA5}">
                      <a16:colId xmlns:a16="http://schemas.microsoft.com/office/drawing/2014/main" val="464652138"/>
                    </a:ext>
                  </a:extLst>
                </a:gridCol>
              </a:tblGrid>
              <a:tr h="3403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x[0]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x[1]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x[2]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x[3]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155299"/>
                  </a:ext>
                </a:extLst>
              </a:tr>
              <a:tr h="3403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30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07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RISC-V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SIMON on </a:t>
            </a:r>
            <a:r>
              <a:rPr lang="en-US" altLang="ko-KR" dirty="0" err="1"/>
              <a:t>risc</a:t>
            </a:r>
            <a:r>
              <a:rPr lang="en-US" altLang="ko-KR" dirty="0"/>
              <a:t>-v</a:t>
            </a:r>
          </a:p>
          <a:p>
            <a:pPr lvl="1"/>
            <a:r>
              <a:rPr lang="en-US" altLang="ko-KR" dirty="0" err="1"/>
              <a:t>simon</a:t>
            </a:r>
            <a:r>
              <a:rPr lang="en-US" altLang="ko-KR" dirty="0"/>
              <a:t> 64/96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2040D9-F8AC-9641-A0B0-15131AB5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434" y="2478557"/>
            <a:ext cx="2372963" cy="2674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9F1330-E001-DE48-B1A3-8F97339A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460" y="2077003"/>
            <a:ext cx="1619326" cy="34780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6D8E8F-DEFC-AF44-88C4-608A8CDEA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7849" y="2077003"/>
            <a:ext cx="1661596" cy="34780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506613-82FA-B743-AB66-5E20552D4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573" y="4785151"/>
            <a:ext cx="1661596" cy="13353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E61B62-7964-2542-9222-97C81B936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48" y="2020372"/>
            <a:ext cx="2478046" cy="26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5324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314</Words>
  <Application>Microsoft Macintosh PowerPoint</Application>
  <PresentationFormat>와이드스크린</PresentationFormat>
  <Paragraphs>108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CryptoCraft 테마</vt:lpstr>
      <vt:lpstr>제목 테마</vt:lpstr>
      <vt:lpstr>SIMON-SPECK &amp;  RISC-V</vt:lpstr>
      <vt:lpstr>SIMON-SPECK</vt:lpstr>
      <vt:lpstr>SIMON-SPECK</vt:lpstr>
      <vt:lpstr>SIMON-SPECK</vt:lpstr>
      <vt:lpstr>SIMON-SPECK</vt:lpstr>
      <vt:lpstr>RISC-V</vt:lpstr>
      <vt:lpstr>RISC-V</vt:lpstr>
      <vt:lpstr>RISC-V</vt:lpstr>
      <vt:lpstr>RISC-V</vt:lpstr>
      <vt:lpstr>RISC-V</vt:lpstr>
      <vt:lpstr>RISC-V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51</cp:revision>
  <dcterms:created xsi:type="dcterms:W3CDTF">2019-03-05T04:29:07Z</dcterms:created>
  <dcterms:modified xsi:type="dcterms:W3CDTF">2021-05-16T09:42:30Z</dcterms:modified>
</cp:coreProperties>
</file>