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9" r:id="rId2"/>
    <p:sldId id="300" r:id="rId3"/>
    <p:sldId id="428" r:id="rId4"/>
    <p:sldId id="429" r:id="rId5"/>
    <p:sldId id="430" r:id="rId6"/>
    <p:sldId id="431" r:id="rId7"/>
    <p:sldId id="435" r:id="rId8"/>
    <p:sldId id="432" r:id="rId9"/>
    <p:sldId id="433" r:id="rId10"/>
    <p:sldId id="436" r:id="rId11"/>
    <p:sldId id="437" r:id="rId12"/>
    <p:sldId id="438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6327"/>
  </p:normalViewPr>
  <p:slideViewPr>
    <p:cSldViewPr snapToGrid="0" snapToObjects="1">
      <p:cViewPr>
        <p:scale>
          <a:sx n="127" d="100"/>
          <a:sy n="127" d="100"/>
        </p:scale>
        <p:origin x="85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C47BA-D49D-0948-B33F-C7600BC434CF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2F0E8-A8DD-D54B-8C42-725BC3414E6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559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512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5733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2F0E8-A8DD-D54B-8C42-725BC3414E6E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8463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81EEF-DE62-6F40-AEB6-966D8F28D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35B540-8DE7-F047-B17B-2321B7A00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87E06-AF33-7D41-A7B3-CD161B15E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9D0D-A320-2A43-B97F-95FAE72ACF64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5A3D3-4941-2C4F-BF62-D6C2D111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6CCFF-F8D1-1843-90FC-28A4BA01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2C1-1F98-A145-8F67-174D3D7263A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993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FC9B7-00AF-C74B-A579-59F5B32B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4FF1F5-0F48-F74D-9B6E-B77191248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9B63FD-02A9-A54E-BCFC-1E0B2368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9D0D-A320-2A43-B97F-95FAE72ACF64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29E81-F23D-524B-BC57-5E789E34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214B5-E1DE-7C4C-91CE-6E74F3FE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2C1-1F98-A145-8F67-174D3D7263A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4247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EED0C2-4BAB-CF45-9547-4F81E26CC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A42165-0FC9-3443-A2D2-FCE97725A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7A752-B553-544A-B16A-1E8157AF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9D0D-A320-2A43-B97F-95FAE72ACF64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386A1F-BF62-564F-8F34-BF9815DE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D5FE5-7724-6C40-A782-C22CC1FF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2C1-1F98-A145-8F67-174D3D7263A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0411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832918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3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F92D2-2DE8-E047-90C6-21F317E3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D9C7C-2840-AB41-ACBC-C0B501026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D9614-BA49-5945-BA35-04DDCF0E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9D0D-A320-2A43-B97F-95FAE72ACF64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51AC2-A72F-A141-A406-65A64FF0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2E4164-5A77-9643-9761-2D6F16A8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2C1-1F98-A145-8F67-174D3D7263A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991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31035-2150-264D-B83B-897675B6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677DDC-E105-2945-94A7-C48D8299B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44276D-E986-EB4A-AAFC-8EBE59E2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9D0D-A320-2A43-B97F-95FAE72ACF64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B751DA-9E74-B147-9B95-83BFCBF6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FB9A36-24F5-1C46-9B31-F2673F1A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2C1-1F98-A145-8F67-174D3D7263A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5585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0991E-E0E9-3F47-AFCF-54D0551E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C6026-9D7F-3A47-95F3-2169E2139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0CC06B-A9E6-0846-86CC-3A96FE096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5A15E-8B3B-0D4C-B8A6-C3BE2206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9D0D-A320-2A43-B97F-95FAE72ACF64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E01FCF-D5CD-614D-AD5E-33FC67DF4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32783F-590E-B040-8F60-DBDFBB94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2C1-1F98-A145-8F67-174D3D7263A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341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E9163-ABDC-DA45-821F-2F0DE2DD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7245A4-C080-6344-B190-C0B855FF9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41D2AE-07C1-0D41-8F28-85B0AE493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0AF309-3940-5D4F-B7BF-3091398C6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B5650F-A22D-CD46-B675-EE87F1C52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8FDF97-59E5-7349-B9F3-8D558069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9D0D-A320-2A43-B97F-95FAE72ACF64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78B77F-FE15-3147-BD85-AEC5BE16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C248E5-32A8-D447-93E4-308BAB6F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2C1-1F98-A145-8F67-174D3D7263A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897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2CFDC-7DBC-2747-9198-F4F1D4A8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3A9156-AE77-9346-B18F-697EAD9FA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9D0D-A320-2A43-B97F-95FAE72ACF64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F37C6C-5FC0-E94E-93AD-E0848A7F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FC074D-7DBE-2843-8F30-EF9CDA5D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2C1-1F98-A145-8F67-174D3D7263A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18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5CAEF4-8B97-3F48-85AC-9B92C830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9D0D-A320-2A43-B97F-95FAE72ACF64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4F3B1C-13B2-B141-9F3E-FC950E56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99F2F4-FF34-2F41-9436-36CF1CB2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2C1-1F98-A145-8F67-174D3D7263A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712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943E1-4933-554E-B263-95B1C79B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11117-4345-A947-96A7-206AC6647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3631C5-1F88-7F41-900A-2172CD3FF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F0E5FC-2BD3-A145-8563-4954E5E7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9D0D-A320-2A43-B97F-95FAE72ACF64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A1AB4D-EAAE-FF4C-BA1C-337BC7F5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7C2B49-E364-C442-9713-C0E4C0D6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2C1-1F98-A145-8F67-174D3D7263A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863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F8F01-3C4E-E04C-9F95-2D354E2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6C9D7C-C0D4-B549-B4F4-52E401666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E6241D-0C9D-0643-A0AC-4CF8B83CF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E67473-7B6B-4E46-B7E9-2E58F81A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9D0D-A320-2A43-B97F-95FAE72ACF64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887225-2151-5A4C-80A8-312B28342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EDD875-D781-DC49-81E4-F14074BD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92C1-1F98-A145-8F67-174D3D7263A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623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DA2279-47FF-2F40-84ED-14D73F9D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3A98F1-2871-634F-B60D-96403CA27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153697-0B5E-DE45-A174-60054E70B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59D0D-A320-2A43-B97F-95FAE72ACF64}" type="datetimeFigureOut">
              <a:rPr kumimoji="1" lang="ko-Kore-KR" altLang="en-US" smtClean="0"/>
              <a:t>2021. 5. 16.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EB34B9-E256-3841-97F1-FC013847E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177EB-544D-FA43-B8EA-E3B56E37C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C92C1-1F98-A145-8F67-174D3D7263A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509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96949" y="1041400"/>
            <a:ext cx="8896902" cy="2387600"/>
          </a:xfrm>
        </p:spPr>
        <p:txBody>
          <a:bodyPr>
            <a:normAutofit/>
          </a:bodyPr>
          <a:lstStyle/>
          <a:p>
            <a:r>
              <a:rPr lang="ko-KR" altLang="en-US" sz="4500" dirty="0"/>
              <a:t>양자 </a:t>
            </a:r>
            <a:r>
              <a:rPr lang="ko-KR" altLang="en-US" sz="4500" dirty="0" err="1"/>
              <a:t>몽고메리</a:t>
            </a:r>
            <a:r>
              <a:rPr lang="ko-KR" altLang="en-US" sz="4500" dirty="0"/>
              <a:t> 곱셈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92151C-482F-A440-BF8C-D81F96227012}"/>
              </a:ext>
            </a:extLst>
          </p:cNvPr>
          <p:cNvSpPr/>
          <p:nvPr/>
        </p:nvSpPr>
        <p:spPr>
          <a:xfrm>
            <a:off x="6675986" y="407931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장경배</a:t>
            </a:r>
            <a:endParaRPr lang="ko-Kore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B8EE3B-BA52-2E43-BFCD-BBBD9496BDF1}"/>
              </a:ext>
            </a:extLst>
          </p:cNvPr>
          <p:cNvSpPr/>
          <p:nvPr/>
        </p:nvSpPr>
        <p:spPr>
          <a:xfrm>
            <a:off x="5516015" y="4651103"/>
            <a:ext cx="3117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https://youtu.be/CdVSEshB960</a:t>
            </a:r>
          </a:p>
        </p:txBody>
      </p:sp>
    </p:spTree>
    <p:extLst>
      <p:ext uri="{BB962C8B-B14F-4D97-AF65-F5344CB8AC3E}">
        <p14:creationId xmlns:p14="http://schemas.microsoft.com/office/powerpoint/2010/main" val="4293283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77727-59FD-F34C-A057-5A78968F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양자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몽고메리</a:t>
            </a:r>
            <a:r>
              <a:rPr kumimoji="1" lang="ko-KR" altLang="en-US" dirty="0"/>
              <a:t> 구현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D9443C-D2B5-0A4D-B7CE-A16BE1722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592" y="1613949"/>
            <a:ext cx="1754909" cy="19858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071F11D-298B-4443-9A77-346B30BB7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61" y="1257945"/>
            <a:ext cx="3198114" cy="51525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8033A9-E3C2-484A-918D-525273632D75}"/>
              </a:ext>
            </a:extLst>
          </p:cNvPr>
          <p:cNvSpPr txBox="1"/>
          <p:nvPr/>
        </p:nvSpPr>
        <p:spPr>
          <a:xfrm>
            <a:off x="4014592" y="1257945"/>
            <a:ext cx="94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Resource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CC593F-861A-1843-8581-5960F41FE4C6}"/>
              </a:ext>
            </a:extLst>
          </p:cNvPr>
          <p:cNvSpPr/>
          <p:nvPr/>
        </p:nvSpPr>
        <p:spPr>
          <a:xfrm>
            <a:off x="6117119" y="5119077"/>
            <a:ext cx="4748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(x^11+x^2+x+1)*(x^10+x^2+1)*(x^9 + x^6 + x^3)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93FCA7-DA8C-0548-B242-793136F655C5}"/>
              </a:ext>
            </a:extLst>
          </p:cNvPr>
          <p:cNvSpPr txBox="1"/>
          <p:nvPr/>
        </p:nvSpPr>
        <p:spPr>
          <a:xfrm>
            <a:off x="6875478" y="481318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BCE5B-F347-E94C-9E80-6106D453DA7F}"/>
              </a:ext>
            </a:extLst>
          </p:cNvPr>
          <p:cNvSpPr txBox="1"/>
          <p:nvPr/>
        </p:nvSpPr>
        <p:spPr>
          <a:xfrm>
            <a:off x="8234433" y="47988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B03771-951F-B540-9302-767EF8007EE8}"/>
              </a:ext>
            </a:extLst>
          </p:cNvPr>
          <p:cNvSpPr txBox="1"/>
          <p:nvPr/>
        </p:nvSpPr>
        <p:spPr>
          <a:xfrm>
            <a:off x="9712061" y="479309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r^-1</a:t>
            </a:r>
            <a:endParaRPr kumimoji="1" lang="ko-Kore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66BE6EE-F60D-E146-8264-FF6D34AB1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119" y="1257945"/>
            <a:ext cx="5918719" cy="351923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4B2F6F8-C37E-BB41-9E75-93087A802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453" y="5763765"/>
            <a:ext cx="2447636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4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A666D75-2816-8742-8713-85358BF7E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750" y="3798332"/>
            <a:ext cx="6949788" cy="29679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FD6D25-DC33-5F4B-9F18-F67AF4C21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589" y="1040130"/>
            <a:ext cx="9751060" cy="2388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E2867A-8DBE-C647-8160-0A22348453D2}"/>
              </a:ext>
            </a:extLst>
          </p:cNvPr>
          <p:cNvSpPr txBox="1"/>
          <p:nvPr/>
        </p:nvSpPr>
        <p:spPr>
          <a:xfrm>
            <a:off x="2360750" y="342900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[13]</a:t>
            </a:r>
            <a:endParaRPr kumimoji="1" lang="ko-Kore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C3B79AB-9382-0946-8D20-FC185A6B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dirty="0"/>
              <a:t>Future work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AFCCC5-6C4F-2948-828D-76A6881499C1}"/>
              </a:ext>
            </a:extLst>
          </p:cNvPr>
          <p:cNvSpPr/>
          <p:nvPr/>
        </p:nvSpPr>
        <p:spPr>
          <a:xfrm>
            <a:off x="6832879" y="1577591"/>
            <a:ext cx="924448" cy="221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1492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C3B79AB-9382-0946-8D20-FC185A6B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dirty="0"/>
              <a:t>Future work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58A905-E811-5648-97E3-7BCBE973B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98" y="1913893"/>
            <a:ext cx="8627604" cy="343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6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 altLang="en-US" dirty="0" err="1"/>
              <a:t>몽고메리</a:t>
            </a:r>
            <a:r>
              <a:rPr lang="ko-KR" altLang="en-US" dirty="0"/>
              <a:t> 곱셈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78AA4-9361-1040-99D2-3DCCB274A8A8}"/>
              </a:ext>
            </a:extLst>
          </p:cNvPr>
          <p:cNvSpPr txBox="1"/>
          <p:nvPr/>
        </p:nvSpPr>
        <p:spPr>
          <a:xfrm>
            <a:off x="531096" y="2150646"/>
            <a:ext cx="54072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우선 곱셈 대상을 </a:t>
            </a:r>
            <a:r>
              <a:rPr kumimoji="1" lang="ko-KR" altLang="en-US" dirty="0" err="1"/>
              <a:t>몽고메리</a:t>
            </a:r>
            <a:r>
              <a:rPr kumimoji="1" lang="ko-KR" altLang="en-US" dirty="0"/>
              <a:t> 도메인에 맞게끔 변환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몽고메리</a:t>
            </a:r>
            <a:r>
              <a:rPr kumimoji="1" lang="ko-KR" altLang="en-US" dirty="0"/>
              <a:t> 덧셈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D5628A-E630-B946-ACA8-F921572ADAC2}"/>
                  </a:ext>
                </a:extLst>
              </p:cNvPr>
              <p:cNvSpPr txBox="1"/>
              <p:nvPr/>
            </p:nvSpPr>
            <p:spPr>
              <a:xfrm>
                <a:off x="840344" y="1287154"/>
                <a:ext cx="1577035" cy="430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kumimoji="1" lang="en-US" altLang="ko-Kore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ko-Kore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altLang="ko-Kore-KR" sz="2200" dirty="0"/>
                  <a:t> mod </a:t>
                </a:r>
                <a14:m>
                  <m:oMath xmlns:m="http://schemas.openxmlformats.org/officeDocument/2006/math">
                    <m:r>
                      <a:rPr kumimoji="1" lang="en-US" altLang="ko-Kore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ko-Kore-KR" altLang="en-US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D5628A-E630-B946-ACA8-F921572AD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44" y="1287154"/>
                <a:ext cx="1577035" cy="430887"/>
              </a:xfrm>
              <a:prstGeom prst="rect">
                <a:avLst/>
              </a:prstGeom>
              <a:blipFill>
                <a:blip r:embed="rId3"/>
                <a:stretch>
                  <a:fillRect t="-5556" b="-2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623CECC-A6CF-1440-8E25-71E70C198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29" y="2718377"/>
            <a:ext cx="2194591" cy="4684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0858215-2D4D-4C47-9D92-2B236C734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357" y="3987753"/>
            <a:ext cx="3695240" cy="54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8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 altLang="en-US" dirty="0" err="1"/>
              <a:t>몽고메리</a:t>
            </a:r>
            <a:r>
              <a:rPr lang="ko-KR" altLang="en-US" dirty="0"/>
              <a:t> 곱셈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78AA4-9361-1040-99D2-3DCCB274A8A8}"/>
              </a:ext>
            </a:extLst>
          </p:cNvPr>
          <p:cNvSpPr txBox="1"/>
          <p:nvPr/>
        </p:nvSpPr>
        <p:spPr>
          <a:xfrm>
            <a:off x="531096" y="2213708"/>
            <a:ext cx="54072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우선 곱셈 대상을 </a:t>
            </a:r>
            <a:r>
              <a:rPr kumimoji="1" lang="ko-KR" altLang="en-US" dirty="0" err="1"/>
              <a:t>몽고메리</a:t>
            </a:r>
            <a:r>
              <a:rPr kumimoji="1" lang="ko-KR" altLang="en-US" dirty="0"/>
              <a:t> 도메인에 맞게끔 변환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 err="1"/>
              <a:t>몽고메리</a:t>
            </a:r>
            <a:r>
              <a:rPr kumimoji="1" lang="ko-KR" altLang="en-US" b="1" dirty="0"/>
              <a:t> 곱셈</a:t>
            </a:r>
            <a:endParaRPr kumimoji="1" lang="en-US" altLang="ko-Kore-K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D5628A-E630-B946-ACA8-F921572ADAC2}"/>
                  </a:ext>
                </a:extLst>
              </p:cNvPr>
              <p:cNvSpPr txBox="1"/>
              <p:nvPr/>
            </p:nvSpPr>
            <p:spPr>
              <a:xfrm>
                <a:off x="840344" y="1350216"/>
                <a:ext cx="1577035" cy="430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kumimoji="1" lang="en-US" altLang="ko-Kore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ko-Kore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altLang="ko-Kore-KR" sz="2200" dirty="0"/>
                  <a:t> mod </a:t>
                </a:r>
                <a14:m>
                  <m:oMath xmlns:m="http://schemas.openxmlformats.org/officeDocument/2006/math">
                    <m:r>
                      <a:rPr kumimoji="1" lang="en-US" altLang="ko-Kore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kumimoji="1" lang="ko-Kore-KR" altLang="en-US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D5628A-E630-B946-ACA8-F921572AD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44" y="1350216"/>
                <a:ext cx="1577035" cy="430887"/>
              </a:xfrm>
              <a:prstGeom prst="rect">
                <a:avLst/>
              </a:prstGeom>
              <a:blipFill>
                <a:blip r:embed="rId3"/>
                <a:stretch>
                  <a:fillRect t="-5556" b="-27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623CECC-A6CF-1440-8E25-71E70C198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129" y="2781439"/>
            <a:ext cx="2194591" cy="4684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1FC3DA-7723-B043-AA6A-97EFD6A4C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827" y="4147003"/>
            <a:ext cx="5803086" cy="52913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E9255A6-BE3F-3546-A9B0-905EEFB7A732}"/>
              </a:ext>
            </a:extLst>
          </p:cNvPr>
          <p:cNvCxnSpPr>
            <a:cxnSpLocks/>
          </p:cNvCxnSpPr>
          <p:nvPr/>
        </p:nvCxnSpPr>
        <p:spPr>
          <a:xfrm>
            <a:off x="1681412" y="4659838"/>
            <a:ext cx="508563" cy="23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D758B7E-03C6-C845-AF4F-1E387DA72F38}"/>
                  </a:ext>
                </a:extLst>
              </p:cNvPr>
              <p:cNvSpPr/>
              <p:nvPr/>
            </p:nvSpPr>
            <p:spPr>
              <a:xfrm>
                <a:off x="2189975" y="4778280"/>
                <a:ext cx="1574021" cy="36933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en-US" altLang="ko-Kore-KR" dirty="0"/>
                  <a:t> mod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??</m:t>
                    </m:r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D758B7E-03C6-C845-AF4F-1E387DA72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975" y="4778280"/>
                <a:ext cx="1574021" cy="369332"/>
              </a:xfrm>
              <a:prstGeom prst="rect">
                <a:avLst/>
              </a:prstGeom>
              <a:blipFill>
                <a:blip r:embed="rId6"/>
                <a:stretch>
                  <a:fillRect t="-6452" b="-25806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749E4CE3-10D7-414F-A390-916D9DC49B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5255" y="5572917"/>
            <a:ext cx="5687658" cy="46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9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31C924-9B39-3B4C-89D4-7F32620CB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220" y="2237719"/>
            <a:ext cx="9981570" cy="2382562"/>
          </a:xfrm>
          <a:prstGeom prst="rect">
            <a:avLst/>
          </a:prstGeom>
        </p:spPr>
      </p:pic>
      <p:sp>
        <p:nvSpPr>
          <p:cNvPr id="5" name="Google Shape;128;p16">
            <a:extLst>
              <a:ext uri="{FF2B5EF4-FFF2-40B4-BE49-F238E27FC236}">
                <a16:creationId xmlns:a16="http://schemas.microsoft.com/office/drawing/2014/main" id="{664D3593-4B12-8E4C-9DF3-4967EF0E45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 altLang="en-US" dirty="0" err="1"/>
              <a:t>몽고메리</a:t>
            </a:r>
            <a:r>
              <a:rPr lang="ko-KR" altLang="en-US" dirty="0"/>
              <a:t> 곱셈</a:t>
            </a:r>
            <a:endParaRPr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A0D82A-F37B-2B41-9734-B2685F824295}"/>
              </a:ext>
            </a:extLst>
          </p:cNvPr>
          <p:cNvSpPr/>
          <p:nvPr/>
        </p:nvSpPr>
        <p:spPr>
          <a:xfrm>
            <a:off x="3197929" y="3439510"/>
            <a:ext cx="259974" cy="26443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357320-52F4-FF46-8D60-8F679179703B}"/>
              </a:ext>
            </a:extLst>
          </p:cNvPr>
          <p:cNvSpPr/>
          <p:nvPr/>
        </p:nvSpPr>
        <p:spPr>
          <a:xfrm>
            <a:off x="3197928" y="3713504"/>
            <a:ext cx="344057" cy="26443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640957-77ED-4F4D-A1CE-B8C8C98D72E5}"/>
                  </a:ext>
                </a:extLst>
              </p:cNvPr>
              <p:cNvSpPr txBox="1"/>
              <p:nvPr/>
            </p:nvSpPr>
            <p:spPr>
              <a:xfrm>
                <a:off x="567559" y="1078900"/>
                <a:ext cx="658738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b="1" dirty="0" err="1"/>
                  <a:t>사전연산이</a:t>
                </a:r>
                <a:r>
                  <a:rPr kumimoji="1" lang="ko-KR" altLang="en-US" b="1" dirty="0"/>
                  <a:t> 필요</a:t>
                </a:r>
                <a:endParaRPr kumimoji="1" lang="en-US" altLang="ko-KR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b="1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ko-KR" altLang="en-US" dirty="0"/>
                  <a:t>은 단순 </a:t>
                </a:r>
                <a:r>
                  <a:rPr kumimoji="1" lang="en-US" altLang="ko-KR" dirty="0"/>
                  <a:t>2</a:t>
                </a:r>
                <a:r>
                  <a:rPr kumimoji="1" lang="ko-KR" altLang="en-US" dirty="0"/>
                  <a:t>의 지수 승이기 때문에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 err="1"/>
                  <a:t>모듈러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나눗셈 연산이 간단</a:t>
                </a:r>
                <a:endParaRPr kumimoji="1" lang="ko-Kore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640957-77ED-4F4D-A1CE-B8C8C98D7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59" y="1078900"/>
                <a:ext cx="6587381" cy="923330"/>
              </a:xfrm>
              <a:prstGeom prst="rect">
                <a:avLst/>
              </a:prstGeom>
              <a:blipFill>
                <a:blip r:embed="rId4"/>
                <a:stretch>
                  <a:fillRect l="-577" t="-4054" b="-945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B913DEA4-2610-4C4A-A4BE-2BB612D8934E}"/>
              </a:ext>
            </a:extLst>
          </p:cNvPr>
          <p:cNvSpPr/>
          <p:nvPr/>
        </p:nvSpPr>
        <p:spPr>
          <a:xfrm>
            <a:off x="5116066" y="2960451"/>
            <a:ext cx="4490389" cy="264435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6193DF-0092-4745-9A8F-E39AE44E2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240" y="4694453"/>
            <a:ext cx="5981700" cy="1955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785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84C36C-AA6E-EC4B-AA00-FD79FE5FD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67" y="1371600"/>
            <a:ext cx="3302000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Google Shape;128;p16">
            <a:extLst>
              <a:ext uri="{FF2B5EF4-FFF2-40B4-BE49-F238E27FC236}">
                <a16:creationId xmlns:a16="http://schemas.microsoft.com/office/drawing/2014/main" id="{02832B58-9B27-B44E-9828-87ECEC4297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ko-KR" altLang="en-US" dirty="0" err="1"/>
              <a:t>몽고메리</a:t>
            </a:r>
            <a:r>
              <a:rPr lang="ko-KR" altLang="en-US" dirty="0"/>
              <a:t> 곱셈</a:t>
            </a:r>
            <a:endParaRPr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E9C2BC-4DC5-0548-A930-EA1A8A528B54}"/>
              </a:ext>
            </a:extLst>
          </p:cNvPr>
          <p:cNvSpPr/>
          <p:nvPr/>
        </p:nvSpPr>
        <p:spPr>
          <a:xfrm>
            <a:off x="1133475" y="1628775"/>
            <a:ext cx="276225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A82063-ACF7-E342-A2DC-2B77A74A4F6C}"/>
              </a:ext>
            </a:extLst>
          </p:cNvPr>
          <p:cNvSpPr txBox="1"/>
          <p:nvPr/>
        </p:nvSpPr>
        <p:spPr>
          <a:xfrm>
            <a:off x="4572000" y="1952625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 </a:t>
            </a:r>
            <a:r>
              <a:rPr kumimoji="1" lang="en-US" altLang="ko-KR" dirty="0">
                <a:sym typeface="Wingdings" pitchFamily="2" charset="2"/>
              </a:rPr>
              <a:t>a</a:t>
            </a:r>
            <a:r>
              <a:rPr kumimoji="1" lang="ko-KR" altLang="en-US" dirty="0">
                <a:sym typeface="Wingdings" pitchFamily="2" charset="2"/>
              </a:rPr>
              <a:t>의 </a:t>
            </a:r>
            <a:r>
              <a:rPr kumimoji="1" lang="en-US" altLang="ko-KR" dirty="0">
                <a:sym typeface="Wingdings" pitchFamily="2" charset="2"/>
              </a:rPr>
              <a:t>Coefficient</a:t>
            </a:r>
            <a:r>
              <a:rPr kumimoji="1" lang="ko-KR" altLang="en-US" dirty="0">
                <a:sym typeface="Wingdings" pitchFamily="2" charset="2"/>
              </a:rPr>
              <a:t> 확인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E67302-F340-9745-9DFF-A8BE9F88DB10}"/>
              </a:ext>
            </a:extLst>
          </p:cNvPr>
          <p:cNvSpPr/>
          <p:nvPr/>
        </p:nvSpPr>
        <p:spPr>
          <a:xfrm>
            <a:off x="1133475" y="3249665"/>
            <a:ext cx="2762250" cy="16938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B493DE-F182-284F-8C1F-6BA20DCA7E39}"/>
              </a:ext>
            </a:extLst>
          </p:cNvPr>
          <p:cNvSpPr txBox="1"/>
          <p:nvPr/>
        </p:nvSpPr>
        <p:spPr>
          <a:xfrm>
            <a:off x="4695825" y="3388757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</a:t>
            </a:r>
            <a:endParaRPr kumimoji="1" lang="ko-Kore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66FCC6B-CF80-294A-AFD1-345BA8376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515" y="3357495"/>
            <a:ext cx="4700544" cy="38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4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77727-59FD-F34C-A057-5A78968F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양자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몽고메리</a:t>
            </a:r>
            <a:r>
              <a:rPr kumimoji="1" lang="ko-KR" altLang="en-US" dirty="0"/>
              <a:t> 구현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5C9BCF-5750-4A46-850A-AE0B1DF15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39" y="1371600"/>
            <a:ext cx="3302000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F84D5B-A9BA-684E-8FFF-36347515B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1600"/>
            <a:ext cx="2959100" cy="977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3B451C-AC26-CA4A-9C5E-088CB5846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144" y="2551546"/>
            <a:ext cx="4156364" cy="391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1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77727-59FD-F34C-A057-5A78968F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양자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몽고메리</a:t>
            </a:r>
            <a:r>
              <a:rPr kumimoji="1" lang="ko-KR" altLang="en-US" dirty="0"/>
              <a:t> 구현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5C9BCF-5750-4A46-850A-AE0B1DF15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39" y="1371600"/>
            <a:ext cx="3302000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F84D5B-A9BA-684E-8FFF-36347515B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912" y="1371600"/>
            <a:ext cx="2959100" cy="977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3B451C-AC26-CA4A-9C5E-088CB5846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912" y="2551546"/>
            <a:ext cx="4156364" cy="39139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2A49ACE-5ADD-EB44-BC6B-E28FAACCED7A}"/>
              </a:ext>
            </a:extLst>
          </p:cNvPr>
          <p:cNvSpPr/>
          <p:nvPr/>
        </p:nvSpPr>
        <p:spPr>
          <a:xfrm>
            <a:off x="1042317" y="3429000"/>
            <a:ext cx="1962137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51100E-4671-DB4C-B546-F41950A6C84E}"/>
              </a:ext>
            </a:extLst>
          </p:cNvPr>
          <p:cNvSpPr txBox="1"/>
          <p:nvPr/>
        </p:nvSpPr>
        <p:spPr>
          <a:xfrm>
            <a:off x="3113634" y="3358634"/>
            <a:ext cx="321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일반 </a:t>
            </a:r>
            <a:r>
              <a:rPr kumimoji="1" lang="en-US" altLang="ko-KR" dirty="0">
                <a:sym typeface="Wingdings" pitchFamily="2" charset="2"/>
              </a:rPr>
              <a:t>Toffoli </a:t>
            </a:r>
            <a:r>
              <a:rPr kumimoji="1" lang="ko-KR" altLang="en-US" dirty="0">
                <a:sym typeface="Wingdings" pitchFamily="2" charset="2"/>
              </a:rPr>
              <a:t>사용한 </a:t>
            </a:r>
            <a:r>
              <a:rPr kumimoji="1" lang="en-US" altLang="ko-KR" dirty="0">
                <a:sym typeface="Wingdings" pitchFamily="2" charset="2"/>
              </a:rPr>
              <a:t>a*b</a:t>
            </a:r>
            <a:r>
              <a:rPr kumimoji="1" lang="ko-KR" altLang="en-US" dirty="0">
                <a:sym typeface="Wingdings" pitchFamily="2" charset="2"/>
              </a:rPr>
              <a:t> 곱셈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623D95-ECE2-8F4B-B251-41AD72B93532}"/>
              </a:ext>
            </a:extLst>
          </p:cNvPr>
          <p:cNvSpPr/>
          <p:nvPr/>
        </p:nvSpPr>
        <p:spPr>
          <a:xfrm>
            <a:off x="7424695" y="4686719"/>
            <a:ext cx="2834672" cy="5987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3BAB67-E110-174E-981C-30CAB532587C}"/>
              </a:ext>
            </a:extLst>
          </p:cNvPr>
          <p:cNvSpPr/>
          <p:nvPr/>
        </p:nvSpPr>
        <p:spPr>
          <a:xfrm>
            <a:off x="7828303" y="2528140"/>
            <a:ext cx="2959099" cy="456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98113F-443F-D843-978A-C1E25349827C}"/>
              </a:ext>
            </a:extLst>
          </p:cNvPr>
          <p:cNvSpPr/>
          <p:nvPr/>
        </p:nvSpPr>
        <p:spPr>
          <a:xfrm>
            <a:off x="7837714" y="5717512"/>
            <a:ext cx="3758084" cy="200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929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77727-59FD-F34C-A057-5A78968F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양자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몽고메리</a:t>
            </a:r>
            <a:r>
              <a:rPr kumimoji="1" lang="ko-KR" altLang="en-US" dirty="0"/>
              <a:t> 구현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5C9BCF-5750-4A46-850A-AE0B1DF15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39" y="1371600"/>
            <a:ext cx="3302000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F84D5B-A9BA-684E-8FFF-36347515B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912" y="1371600"/>
            <a:ext cx="2959100" cy="977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3B451C-AC26-CA4A-9C5E-088CB5846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912" y="2551546"/>
            <a:ext cx="4156364" cy="391390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D3509AE-CF44-4345-95EF-A8948493A4C3}"/>
              </a:ext>
            </a:extLst>
          </p:cNvPr>
          <p:cNvSpPr/>
          <p:nvPr/>
        </p:nvSpPr>
        <p:spPr>
          <a:xfrm>
            <a:off x="1042318" y="3848518"/>
            <a:ext cx="1841558" cy="391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EFB1F-1563-5B44-8830-94614327C37F}"/>
              </a:ext>
            </a:extLst>
          </p:cNvPr>
          <p:cNvSpPr txBox="1"/>
          <p:nvPr/>
        </p:nvSpPr>
        <p:spPr>
          <a:xfrm>
            <a:off x="3004455" y="3871072"/>
            <a:ext cx="412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CNOT +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Right Rotation</a:t>
            </a:r>
            <a:r>
              <a:rPr kumimoji="1" lang="ko-KR" altLang="en-US" dirty="0" err="1">
                <a:sym typeface="Wingdings" pitchFamily="2" charset="2"/>
              </a:rPr>
              <a:t>으로</a:t>
            </a:r>
            <a:r>
              <a:rPr kumimoji="1" lang="ko-KR" altLang="en-US" dirty="0">
                <a:sym typeface="Wingdings" pitchFamily="2" charset="2"/>
              </a:rPr>
              <a:t> 해결 가능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9B66D1-6D6E-C842-B61C-9E04494021EE}"/>
              </a:ext>
            </a:extLst>
          </p:cNvPr>
          <p:cNvSpPr/>
          <p:nvPr/>
        </p:nvSpPr>
        <p:spPr>
          <a:xfrm>
            <a:off x="7419691" y="5486400"/>
            <a:ext cx="4269585" cy="977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DE39AE-6141-9B4F-BD79-3B809FC10771}"/>
              </a:ext>
            </a:extLst>
          </p:cNvPr>
          <p:cNvSpPr/>
          <p:nvPr/>
        </p:nvSpPr>
        <p:spPr>
          <a:xfrm>
            <a:off x="8109655" y="2982828"/>
            <a:ext cx="3325369" cy="4461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77A9FA-B6E7-F240-AA94-0D93C2B5FB91}"/>
              </a:ext>
            </a:extLst>
          </p:cNvPr>
          <p:cNvSpPr/>
          <p:nvPr/>
        </p:nvSpPr>
        <p:spPr>
          <a:xfrm>
            <a:off x="7837714" y="5717512"/>
            <a:ext cx="3758084" cy="200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506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77727-59FD-F34C-A057-5A78968F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양자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몽고메리</a:t>
            </a:r>
            <a:r>
              <a:rPr kumimoji="1" lang="ko-KR" altLang="en-US" dirty="0"/>
              <a:t> 구현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97390-87BF-DA43-BFC8-92E0B0017EC1}"/>
              </a:ext>
            </a:extLst>
          </p:cNvPr>
          <p:cNvSpPr txBox="1"/>
          <p:nvPr/>
        </p:nvSpPr>
        <p:spPr>
          <a:xfrm>
            <a:off x="1457008" y="2116894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x11, x10, x9 , … x3, x2, x1, x0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E2A75E-3F5D-D54A-8732-D62BD164E0E9}"/>
              </a:ext>
            </a:extLst>
          </p:cNvPr>
          <p:cNvSpPr/>
          <p:nvPr/>
        </p:nvSpPr>
        <p:spPr>
          <a:xfrm>
            <a:off x="3960397" y="2116894"/>
            <a:ext cx="265627" cy="335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283CAC-8593-6443-99FC-563CB2BDFEFF}"/>
                  </a:ext>
                </a:extLst>
              </p:cNvPr>
              <p:cNvSpPr txBox="1"/>
              <p:nvPr/>
            </p:nvSpPr>
            <p:spPr>
              <a:xfrm>
                <a:off x="1192404" y="1418162"/>
                <a:ext cx="1325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+ 1</a:t>
                </a:r>
                <a:endParaRPr kumimoji="1" lang="ko-Kore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283CAC-8593-6443-99FC-563CB2BDF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404" y="1418162"/>
                <a:ext cx="1325363" cy="369332"/>
              </a:xfrm>
              <a:prstGeom prst="rect">
                <a:avLst/>
              </a:prstGeom>
              <a:blipFill>
                <a:blip r:embed="rId2"/>
                <a:stretch>
                  <a:fillRect t="-6667" r="-2857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24C12C-7F2D-1947-9CBC-65B96BA609FE}"/>
                  </a:ext>
                </a:extLst>
              </p:cNvPr>
              <p:cNvSpPr txBox="1"/>
              <p:nvPr/>
            </p:nvSpPr>
            <p:spPr>
              <a:xfrm>
                <a:off x="670797" y="1418162"/>
                <a:ext cx="608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en-US" altLang="ko-Kore-KR" dirty="0"/>
                  <a:t> = </a:t>
                </a:r>
                <a:endParaRPr kumimoji="1" lang="ko-Kore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24C12C-7F2D-1947-9CBC-65B96BA60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97" y="1418162"/>
                <a:ext cx="608693" cy="369332"/>
              </a:xfrm>
              <a:prstGeom prst="rect">
                <a:avLst/>
              </a:prstGeom>
              <a:blipFill>
                <a:blip r:embed="rId3"/>
                <a:stretch>
                  <a:fillRect t="-6667" r="-8163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E06928A-0344-6B47-B1BF-1B216FCD3B6D}"/>
              </a:ext>
            </a:extLst>
          </p:cNvPr>
          <p:cNvSpPr txBox="1"/>
          <p:nvPr/>
        </p:nvSpPr>
        <p:spPr>
          <a:xfrm>
            <a:off x="1457007" y="3570043"/>
            <a:ext cx="301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x0,  x11, x9, …, (x3+x0), x2, x’1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68FF3E-71C0-3943-9887-ECB35AA55F6C}"/>
              </a:ext>
            </a:extLst>
          </p:cNvPr>
          <p:cNvSpPr txBox="1"/>
          <p:nvPr/>
        </p:nvSpPr>
        <p:spPr>
          <a:xfrm>
            <a:off x="990030" y="4703167"/>
            <a:ext cx="55586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1.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모듈러</a:t>
            </a:r>
            <a:r>
              <a:rPr kumimoji="1" lang="ko-KR" altLang="en-US" b="1" dirty="0"/>
              <a:t> 다항식의 최고 </a:t>
            </a:r>
            <a:r>
              <a:rPr kumimoji="1" lang="ko-KR" altLang="en-US" b="1" dirty="0" err="1"/>
              <a:t>차항</a:t>
            </a:r>
            <a:r>
              <a:rPr kumimoji="1" lang="ko-KR" altLang="en-US" b="1" dirty="0"/>
              <a:t> 제외하고 </a:t>
            </a:r>
            <a:r>
              <a:rPr kumimoji="1" lang="en-US" altLang="ko-KR" b="1" dirty="0"/>
              <a:t>CNOT</a:t>
            </a:r>
            <a:r>
              <a:rPr kumimoji="1" lang="ko-KR" altLang="en-US" b="1" dirty="0"/>
              <a:t> 게이트</a:t>
            </a:r>
            <a:endParaRPr kumimoji="1" lang="en-US" altLang="ko-KR" b="1" dirty="0"/>
          </a:p>
          <a:p>
            <a:endParaRPr kumimoji="1" lang="en-US" altLang="ko-KR" b="1" dirty="0"/>
          </a:p>
          <a:p>
            <a:r>
              <a:rPr kumimoji="1" lang="en-US" altLang="ko-KR" b="1" dirty="0"/>
              <a:t>2.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Rotation right </a:t>
            </a:r>
            <a:r>
              <a:rPr kumimoji="1" lang="en-US" altLang="ko-KR" b="1" dirty="0">
                <a:sym typeface="Wingdings" pitchFamily="2" charset="2"/>
              </a:rPr>
              <a:t> x0</a:t>
            </a:r>
            <a:r>
              <a:rPr kumimoji="1" lang="ko-KR" altLang="en-US" b="1" dirty="0" err="1">
                <a:sym typeface="Wingdings" pitchFamily="2" charset="2"/>
              </a:rPr>
              <a:t>를</a:t>
            </a:r>
            <a:r>
              <a:rPr kumimoji="1" lang="ko-KR" altLang="en-US" b="1" dirty="0">
                <a:sym typeface="Wingdings" pitchFamily="2" charset="2"/>
              </a:rPr>
              <a:t> 그대로 최고 </a:t>
            </a:r>
            <a:r>
              <a:rPr kumimoji="1" lang="ko-KR" altLang="en-US" b="1" dirty="0" err="1">
                <a:sym typeface="Wingdings" pitchFamily="2" charset="2"/>
              </a:rPr>
              <a:t>차항으로</a:t>
            </a:r>
            <a:r>
              <a:rPr kumimoji="1" lang="ko-KR" altLang="en-US" b="1" dirty="0">
                <a:sym typeface="Wingdings" pitchFamily="2" charset="2"/>
              </a:rPr>
              <a:t> 써도 됨</a:t>
            </a:r>
            <a:endParaRPr kumimoji="1" lang="en-US" altLang="ko-KR" b="1" dirty="0">
              <a:sym typeface="Wingdings" pitchFamily="2" charset="2"/>
            </a:endParaRPr>
          </a:p>
          <a:p>
            <a:endParaRPr kumimoji="1" lang="en-US" altLang="ko-Kore-KR" b="1" dirty="0">
              <a:sym typeface="Wingdings" pitchFamily="2" charset="2"/>
            </a:endParaRPr>
          </a:p>
          <a:p>
            <a:r>
              <a:rPr kumimoji="1" lang="ko-KR" altLang="en-US" b="1" dirty="0">
                <a:sym typeface="Wingdings" pitchFamily="2" charset="2"/>
              </a:rPr>
              <a:t>    </a:t>
            </a:r>
            <a:r>
              <a:rPr kumimoji="1" lang="ko-Kore-KR" altLang="en-US" b="1" dirty="0">
                <a:sym typeface="Wingdings" pitchFamily="2" charset="2"/>
              </a:rPr>
              <a:t>큐빗</a:t>
            </a:r>
            <a:r>
              <a:rPr kumimoji="1" lang="ko-KR" altLang="en-US" b="1" dirty="0">
                <a:sym typeface="Wingdings" pitchFamily="2" charset="2"/>
              </a:rPr>
              <a:t> 없이 </a:t>
            </a:r>
            <a:r>
              <a:rPr kumimoji="1" lang="en-US" altLang="ko-KR" b="1" dirty="0">
                <a:sym typeface="Wingdings" pitchFamily="2" charset="2"/>
              </a:rPr>
              <a:t>CNOT</a:t>
            </a:r>
            <a:r>
              <a:rPr kumimoji="1" lang="ko-KR" altLang="en-US" b="1" dirty="0" err="1">
                <a:sym typeface="Wingdings" pitchFamily="2" charset="2"/>
              </a:rPr>
              <a:t>으로만</a:t>
            </a:r>
            <a:r>
              <a:rPr kumimoji="1" lang="ko-KR" altLang="en-US" b="1" dirty="0">
                <a:sym typeface="Wingdings" pitchFamily="2" charset="2"/>
              </a:rPr>
              <a:t> 구현 가능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88A9F0-2FAE-494B-B1CC-A0C59843FB9E}"/>
              </a:ext>
            </a:extLst>
          </p:cNvPr>
          <p:cNvSpPr txBox="1"/>
          <p:nvPr/>
        </p:nvSpPr>
        <p:spPr>
          <a:xfrm>
            <a:off x="563471" y="2116894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Input  :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7CDB31-6FA5-ED4E-9E81-5F39C6D0AF70}"/>
              </a:ext>
            </a:extLst>
          </p:cNvPr>
          <p:cNvSpPr txBox="1"/>
          <p:nvPr/>
        </p:nvSpPr>
        <p:spPr>
          <a:xfrm>
            <a:off x="424811" y="3570043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Output  :  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9D4F23-071E-DC4F-A5CA-50B2D87EEAE4}"/>
              </a:ext>
            </a:extLst>
          </p:cNvPr>
          <p:cNvSpPr txBox="1"/>
          <p:nvPr/>
        </p:nvSpPr>
        <p:spPr>
          <a:xfrm>
            <a:off x="1457007" y="2657542"/>
            <a:ext cx="2861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x11, x10, x9 , … x3, x2, x1, x0</a:t>
            </a:r>
            <a:endParaRPr kumimoji="1" lang="ko-Kore-KR" altLang="en-US" dirty="0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ABF3E525-23E4-5240-8C9B-FB13CA4F2E89}"/>
              </a:ext>
            </a:extLst>
          </p:cNvPr>
          <p:cNvCxnSpPr>
            <a:cxnSpLocks/>
          </p:cNvCxnSpPr>
          <p:nvPr/>
        </p:nvCxnSpPr>
        <p:spPr>
          <a:xfrm flipH="1">
            <a:off x="1387430" y="3184958"/>
            <a:ext cx="270578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6B620BC-0C4C-2144-8701-6D4CBCC4D770}"/>
              </a:ext>
            </a:extLst>
          </p:cNvPr>
          <p:cNvCxnSpPr>
            <a:cxnSpLocks/>
          </p:cNvCxnSpPr>
          <p:nvPr/>
        </p:nvCxnSpPr>
        <p:spPr>
          <a:xfrm flipV="1">
            <a:off x="1387430" y="2954216"/>
            <a:ext cx="0" cy="2307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A1A7C8F-4776-6243-8DE9-3B205663763A}"/>
              </a:ext>
            </a:extLst>
          </p:cNvPr>
          <p:cNvCxnSpPr>
            <a:cxnSpLocks/>
          </p:cNvCxnSpPr>
          <p:nvPr/>
        </p:nvCxnSpPr>
        <p:spPr>
          <a:xfrm flipV="1">
            <a:off x="3107373" y="2951695"/>
            <a:ext cx="0" cy="2307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D6CD8D0B-2B80-9D46-A3D0-673630EF2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539" y="2655022"/>
            <a:ext cx="2633824" cy="33119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C627386-6A0C-104E-8A82-A5A9F23F8CD2}"/>
              </a:ext>
            </a:extLst>
          </p:cNvPr>
          <p:cNvSpPr txBox="1"/>
          <p:nvPr/>
        </p:nvSpPr>
        <p:spPr>
          <a:xfrm>
            <a:off x="4388264" y="265754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 </a:t>
            </a:r>
            <a:endParaRPr kumimoji="1" lang="ko-Kore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0F9D3F-5F9E-9446-9E94-4A7D395DC29D}"/>
              </a:ext>
            </a:extLst>
          </p:cNvPr>
          <p:cNvSpPr txBox="1"/>
          <p:nvPr/>
        </p:nvSpPr>
        <p:spPr>
          <a:xfrm>
            <a:off x="4466899" y="359510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 </a:t>
            </a:r>
            <a:endParaRPr kumimoji="1" lang="ko-Kore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9DF95E3-D4A6-EB41-8257-A6EC714F3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487" y="3595103"/>
            <a:ext cx="1344512" cy="312274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3AB939-1087-9C41-AC73-F9782A22E272}"/>
              </a:ext>
            </a:extLst>
          </p:cNvPr>
          <p:cNvSpPr/>
          <p:nvPr/>
        </p:nvSpPr>
        <p:spPr>
          <a:xfrm>
            <a:off x="3938197" y="2671684"/>
            <a:ext cx="265627" cy="335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0EB64C34-024D-BD45-8437-A868BEFF5745}"/>
              </a:ext>
            </a:extLst>
          </p:cNvPr>
          <p:cNvCxnSpPr>
            <a:cxnSpLocks/>
          </p:cNvCxnSpPr>
          <p:nvPr/>
        </p:nvCxnSpPr>
        <p:spPr>
          <a:xfrm>
            <a:off x="4093210" y="3019749"/>
            <a:ext cx="0" cy="17501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15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235</Words>
  <Application>Microsoft Macintosh PowerPoint</Application>
  <PresentationFormat>와이드스크린</PresentationFormat>
  <Paragraphs>59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Cambria Math</vt:lpstr>
      <vt:lpstr>Office 테마</vt:lpstr>
      <vt:lpstr>양자 몽고메리 곱셈</vt:lpstr>
      <vt:lpstr>몽고메리 곱셈</vt:lpstr>
      <vt:lpstr>몽고메리 곱셈</vt:lpstr>
      <vt:lpstr>몽고메리 곱셈</vt:lpstr>
      <vt:lpstr>몽고메리 곱셈</vt:lpstr>
      <vt:lpstr>양자 몽고메리 구현</vt:lpstr>
      <vt:lpstr>양자 몽고메리 구현</vt:lpstr>
      <vt:lpstr>양자 몽고메리 구현</vt:lpstr>
      <vt:lpstr>양자 몽고메리 구현</vt:lpstr>
      <vt:lpstr>양자 몽고메리 구현</vt:lpstr>
      <vt:lpstr>Future work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몽고메리 </dc:title>
  <dc:creator>장경배</dc:creator>
  <cp:lastModifiedBy>장경배</cp:lastModifiedBy>
  <cp:revision>43</cp:revision>
  <dcterms:created xsi:type="dcterms:W3CDTF">2021-05-14T08:37:14Z</dcterms:created>
  <dcterms:modified xsi:type="dcterms:W3CDTF">2021-05-16T14:47:50Z</dcterms:modified>
</cp:coreProperties>
</file>