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325" r:id="rId4"/>
    <p:sldId id="293" r:id="rId5"/>
    <p:sldId id="321" r:id="rId6"/>
    <p:sldId id="322" r:id="rId7"/>
    <p:sldId id="323" r:id="rId8"/>
    <p:sldId id="326" r:id="rId9"/>
    <p:sldId id="327" r:id="rId10"/>
    <p:sldId id="320" r:id="rId11"/>
    <p:sldId id="324" r:id="rId12"/>
    <p:sldId id="329" r:id="rId13"/>
    <p:sldId id="328" r:id="rId14"/>
    <p:sldId id="330" r:id="rId15"/>
    <p:sldId id="331" r:id="rId16"/>
    <p:sldId id="332" r:id="rId17"/>
    <p:sldId id="33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72" y="207747"/>
            <a:ext cx="11224908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OqbjiVaAq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https://youtu.be/1OqbjiVaAqA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smtClean="0"/>
              <a:t>AEAD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CBC</a:t>
            </a:r>
            <a:r>
              <a:rPr lang="ko-KR" altLang="en-US" dirty="0" smtClean="0"/>
              <a:t> 모드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Cipher-Block Chaining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평문과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IV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XOR </a:t>
            </a:r>
            <a:r>
              <a:rPr lang="ko-KR" altLang="en-US" dirty="0" smtClean="0"/>
              <a:t>연산한 값을 </a:t>
            </a:r>
            <a:r>
              <a:rPr lang="ko-KR" altLang="en-US" dirty="0" err="1" smtClean="0"/>
              <a:t>입력값으로</a:t>
            </a:r>
            <a:r>
              <a:rPr lang="ko-KR" altLang="en-US" dirty="0" smtClean="0"/>
              <a:t> 설정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출력된 암호문을 다시 </a:t>
            </a:r>
            <a:r>
              <a:rPr lang="ko-KR" altLang="en-US" dirty="0" err="1" smtClean="0"/>
              <a:t>평문과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XOR </a:t>
            </a:r>
            <a:r>
              <a:rPr lang="ko-KR" altLang="en-US" dirty="0" smtClean="0"/>
              <a:t>및 입력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오라클 패딩 공격에 취약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6167626" y="1477051"/>
            <a:ext cx="5487805" cy="4251968"/>
            <a:chOff x="5409274" y="1459416"/>
            <a:chExt cx="5487805" cy="425196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274" y="3681412"/>
              <a:ext cx="5487805" cy="202997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9274" y="1459416"/>
              <a:ext cx="5487805" cy="22219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274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오라클 패딩 공격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블록암호는</a:t>
            </a:r>
            <a:r>
              <a:rPr lang="ko-KR" altLang="en-US" dirty="0" smtClean="0"/>
              <a:t> 데이터를 블록 사이즈에 맞춰 패딩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서버에 잘못된 암호문을 넣었을 때의 패딩의 올바름 유무에 관한 응답을 통해 </a:t>
            </a:r>
            <a:r>
              <a:rPr lang="ko-KR" altLang="en-US" dirty="0" err="1" smtClean="0"/>
              <a:t>평문</a:t>
            </a:r>
            <a:r>
              <a:rPr lang="ko-KR" altLang="en-US" dirty="0" smtClean="0"/>
              <a:t> 유추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조작한 </a:t>
            </a:r>
            <a:r>
              <a:rPr lang="ko-KR" altLang="en-US" dirty="0"/>
              <a:t>값</a:t>
            </a:r>
            <a:r>
              <a:rPr lang="ko-KR" altLang="en-US" dirty="0" smtClean="0"/>
              <a:t>을 서버로 보내서 공격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625719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CTR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Counter</a:t>
            </a:r>
          </a:p>
          <a:p>
            <a:endParaRPr lang="en-US" altLang="ko-KR" dirty="0"/>
          </a:p>
          <a:p>
            <a:r>
              <a:rPr lang="ko-KR" altLang="en-US" dirty="0" smtClean="0"/>
              <a:t>암호화 함수에 </a:t>
            </a:r>
            <a:r>
              <a:rPr lang="en-US" altLang="ko-KR" dirty="0" smtClean="0"/>
              <a:t>nonce, counter, key</a:t>
            </a:r>
            <a:r>
              <a:rPr lang="ko-KR" altLang="en-US" dirty="0" smtClean="0"/>
              <a:t>를 넣음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출력된 결과값과 </a:t>
            </a:r>
            <a:r>
              <a:rPr lang="ko-KR" altLang="en-US" dirty="0" err="1" smtClean="0"/>
              <a:t>평문을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XOR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패딩 없음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병렬 연산 가능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6283129" y="1379079"/>
            <a:ext cx="5496951" cy="4343408"/>
            <a:chOff x="3352097" y="844071"/>
            <a:chExt cx="5496951" cy="434340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097" y="3056923"/>
              <a:ext cx="5487805" cy="213055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097" y="844071"/>
              <a:ext cx="5496951" cy="22128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24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CTR </a:t>
            </a:r>
            <a:r>
              <a:rPr lang="ko-KR" altLang="en-US" dirty="0" smtClean="0"/>
              <a:t>모드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CCM (Counter with CBC-MAC)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GCM (Galois/Counter Mode)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65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CCM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CTR + CBC-MAC</a:t>
            </a:r>
          </a:p>
          <a:p>
            <a:endParaRPr lang="en-US" altLang="ko-KR" dirty="0"/>
          </a:p>
          <a:p>
            <a:r>
              <a:rPr lang="en-US" altLang="ko-KR" dirty="0" smtClean="0"/>
              <a:t>CBC-MAC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N: Nonce, P: Payload, A: AD</a:t>
            </a:r>
          </a:p>
          <a:p>
            <a:endParaRPr lang="en-US" altLang="ko-KR" dirty="0"/>
          </a:p>
          <a:p>
            <a:r>
              <a:rPr lang="en-US" altLang="ko-KR" dirty="0" smtClean="0"/>
              <a:t>Nonce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CTR </a:t>
            </a:r>
            <a:r>
              <a:rPr lang="ko-KR" altLang="en-US" dirty="0" smtClean="0"/>
              <a:t>블록 생성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MAC </a:t>
            </a:r>
            <a:r>
              <a:rPr lang="ko-KR" altLang="en-US" dirty="0" smtClean="0"/>
              <a:t>계산에 </a:t>
            </a:r>
            <a:r>
              <a:rPr lang="en-US" altLang="ko-KR" dirty="0" smtClean="0"/>
              <a:t>N, P, A </a:t>
            </a:r>
            <a:r>
              <a:rPr lang="ko-KR" altLang="en-US" dirty="0" smtClean="0"/>
              <a:t>모두 사용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8367356" y="1176966"/>
            <a:ext cx="3412724" cy="5008891"/>
            <a:chOff x="5264739" y="658994"/>
            <a:chExt cx="4867275" cy="714375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739" y="658994"/>
              <a:ext cx="4867275" cy="35718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4739" y="4230869"/>
              <a:ext cx="4791075" cy="3571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7123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CBC-MAC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CBC </a:t>
            </a:r>
            <a:r>
              <a:rPr lang="ko-KR" altLang="en-US" dirty="0" smtClean="0"/>
              <a:t>원리를 이용하여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계산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17" y="1152525"/>
            <a:ext cx="4752263" cy="50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76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GCM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r>
                  <a:rPr lang="en-US" altLang="ko-KR" dirty="0" smtClean="0"/>
                  <a:t>MAC </a:t>
                </a:r>
                <a:r>
                  <a:rPr lang="ko-KR" altLang="en-US" dirty="0" smtClean="0"/>
                  <a:t>계산에 </a:t>
                </a:r>
                <a:r>
                  <a:rPr lang="en-US" altLang="ko-KR" dirty="0" smtClean="0"/>
                  <a:t>GMAC (Galois-MAC) </a:t>
                </a:r>
                <a:r>
                  <a:rPr lang="ko-KR" altLang="en-US" dirty="0" smtClean="0"/>
                  <a:t>사용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GHASH </a:t>
                </a:r>
                <a:r>
                  <a:rPr lang="ko-KR" altLang="en-US" dirty="0" smtClean="0"/>
                  <a:t>함수를 이용하여 인증 보장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en-US" altLang="ko-KR" dirty="0" smtClean="0"/>
                  <a:t>nonce</a:t>
                </a:r>
                <a:r>
                  <a:rPr lang="ko-KR" altLang="en-US" dirty="0" smtClean="0"/>
                  <a:t>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𝐶𝑇𝑅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블록 다르게 생성</a:t>
                </a:r>
                <a:endParaRPr lang="en-US" altLang="ko-KR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데이터 값의 </a:t>
                </a:r>
                <a:r>
                  <a:rPr lang="en-US" altLang="ko-KR" dirty="0" smtClean="0"/>
                  <a:t>HASH</a:t>
                </a:r>
                <a:r>
                  <a:rPr lang="ko-KR" altLang="en-US" dirty="0" smtClean="0"/>
                  <a:t>가 암호문에 포함되어 있어 </a:t>
                </a:r>
                <a:r>
                  <a:rPr lang="ko-KR" altLang="en-US" dirty="0" err="1" smtClean="0"/>
                  <a:t>복호화</a:t>
                </a:r>
                <a:r>
                  <a:rPr lang="ko-KR" altLang="en-US" dirty="0" smtClean="0"/>
                  <a:t> 시 검증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GMAC</a:t>
                </a:r>
                <a:r>
                  <a:rPr lang="ko-KR" altLang="en-US" dirty="0" smtClean="0"/>
                  <a:t>을 먼저 </a:t>
                </a:r>
                <a:r>
                  <a:rPr lang="ko-KR" altLang="en-US" dirty="0" err="1" smtClean="0"/>
                  <a:t>복호화</a:t>
                </a:r>
                <a:r>
                  <a:rPr lang="ko-KR" altLang="en-US" dirty="0" smtClean="0"/>
                  <a:t> 가능하여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값 미리 검증 가능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그룹 5"/>
          <p:cNvGrpSpPr/>
          <p:nvPr/>
        </p:nvGrpSpPr>
        <p:grpSpPr>
          <a:xfrm>
            <a:off x="8978513" y="1378949"/>
            <a:ext cx="2082498" cy="1941491"/>
            <a:chOff x="8394518" y="3156041"/>
            <a:chExt cx="2857500" cy="266401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4518" y="3156041"/>
              <a:ext cx="2857500" cy="23050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131287" y="5461091"/>
              <a:ext cx="1383963" cy="358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smtClean="0"/>
                <a:t>GHASH </a:t>
              </a:r>
              <a:r>
                <a:rPr lang="ko-KR" altLang="en-US" sz="1100" dirty="0" smtClean="0"/>
                <a:t>함수</a:t>
              </a:r>
              <a:endParaRPr lang="ko-KR" altLang="en-US" sz="1100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692" y="3537197"/>
            <a:ext cx="3566139" cy="245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78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AEAD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Authenticated </a:t>
            </a:r>
            <a:r>
              <a:rPr lang="en-US" altLang="ko-KR" dirty="0"/>
              <a:t>Encryption with Associated </a:t>
            </a:r>
            <a:r>
              <a:rPr lang="en-US" altLang="ko-KR" dirty="0" smtClean="0"/>
              <a:t>Data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r>
              <a:rPr lang="ko-KR" altLang="en-US" dirty="0" smtClean="0"/>
              <a:t>관련 데이터와 인증된 암호화</a:t>
            </a:r>
            <a:endParaRPr lang="en-US" altLang="ko-KR" dirty="0" smtClean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AE + 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1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인증된 암호 방식 </a:t>
            </a:r>
            <a:r>
              <a:rPr lang="en-US" altLang="ko-KR" dirty="0" smtClean="0"/>
              <a:t>(Authenticated Encryption, AE)</a:t>
            </a:r>
          </a:p>
          <a:p>
            <a:endParaRPr lang="en-US" altLang="ko-KR" dirty="0"/>
          </a:p>
          <a:p>
            <a:r>
              <a:rPr lang="en-US" altLang="ko-KR" dirty="0" smtClean="0"/>
              <a:t>MAC</a:t>
            </a:r>
            <a:r>
              <a:rPr lang="ko-KR" altLang="en-US" dirty="0" smtClean="0"/>
              <a:t>을 이용하여 무결성 및 인증 제공</a:t>
            </a:r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74" y="3467443"/>
            <a:ext cx="6349206" cy="2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9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 - 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Encryption </a:t>
            </a:r>
            <a:r>
              <a:rPr lang="en-US" altLang="ko-KR" dirty="0" smtClean="0"/>
              <a:t>data</a:t>
            </a:r>
            <a:r>
              <a:rPr lang="ko-KR" altLang="en-US" dirty="0"/>
              <a:t>와 </a:t>
            </a:r>
            <a:r>
              <a:rPr lang="en-US" altLang="ko-KR" dirty="0"/>
              <a:t>MAC</a:t>
            </a:r>
            <a:r>
              <a:rPr lang="ko-KR" altLang="en-US" dirty="0"/>
              <a:t>의 안전한 결합은 쉽지 않음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클라이언트의 </a:t>
            </a:r>
            <a:r>
              <a:rPr lang="en-US" altLang="ko-KR" dirty="0" smtClean="0"/>
              <a:t>Encryption data</a:t>
            </a:r>
            <a:r>
              <a:rPr lang="ko-KR" altLang="en-US" dirty="0"/>
              <a:t> </a:t>
            </a:r>
            <a:r>
              <a:rPr lang="ko-KR" altLang="en-US" dirty="0" smtClean="0"/>
              <a:t>수정에 대한 예방 불가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41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 - 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원본 데이터 </a:t>
            </a:r>
            <a:r>
              <a:rPr lang="en-US" altLang="ko-KR" dirty="0" smtClean="0"/>
              <a:t>:</a:t>
            </a:r>
            <a:r>
              <a:rPr lang="en-US" altLang="ko-KR" dirty="0" smtClean="0">
                <a:solidFill>
                  <a:schemeClr val="accent5"/>
                </a:solidFill>
              </a:rPr>
              <a:t> { </a:t>
            </a:r>
            <a:r>
              <a:rPr lang="en-US" altLang="ko-KR" dirty="0">
                <a:solidFill>
                  <a:schemeClr val="accent5"/>
                </a:solidFill>
              </a:rPr>
              <a:t>“User”: “Oren”, “Admin”: “N” </a:t>
            </a:r>
            <a:r>
              <a:rPr lang="en-US" altLang="ko-KR" dirty="0" smtClean="0">
                <a:solidFill>
                  <a:schemeClr val="accent5"/>
                </a:solidFill>
              </a:rPr>
              <a:t>}</a:t>
            </a:r>
            <a:endParaRPr lang="ko-KR" altLang="en-US" dirty="0"/>
          </a:p>
          <a:p>
            <a:r>
              <a:rPr lang="ko-KR" altLang="en-US" dirty="0" smtClean="0"/>
              <a:t>암호화 데이터 </a:t>
            </a:r>
            <a:r>
              <a:rPr lang="en-US" altLang="ko-KR" dirty="0" smtClean="0"/>
              <a:t>:</a:t>
            </a:r>
            <a:r>
              <a:rPr lang="en-US" altLang="ko-KR" dirty="0" smtClean="0">
                <a:solidFill>
                  <a:schemeClr val="accent5"/>
                </a:solidFill>
              </a:rPr>
              <a:t> { </a:t>
            </a:r>
            <a:r>
              <a:rPr lang="en-US" altLang="ko-KR" dirty="0">
                <a:solidFill>
                  <a:schemeClr val="accent5"/>
                </a:solidFill>
              </a:rPr>
              <a:t>“</a:t>
            </a:r>
            <a:r>
              <a:rPr lang="en-US" altLang="ko-KR" dirty="0" err="1">
                <a:solidFill>
                  <a:schemeClr val="accent5"/>
                </a:solidFill>
              </a:rPr>
              <a:t>Xvhu</a:t>
            </a:r>
            <a:r>
              <a:rPr lang="en-US" altLang="ko-KR" dirty="0">
                <a:solidFill>
                  <a:schemeClr val="accent5"/>
                </a:solidFill>
              </a:rPr>
              <a:t>”: “</a:t>
            </a:r>
            <a:r>
              <a:rPr lang="en-US" altLang="ko-KR" dirty="0" err="1">
                <a:solidFill>
                  <a:schemeClr val="accent5"/>
                </a:solidFill>
              </a:rPr>
              <a:t>Ruhq</a:t>
            </a:r>
            <a:r>
              <a:rPr lang="en-US" altLang="ko-KR" dirty="0">
                <a:solidFill>
                  <a:schemeClr val="accent5"/>
                </a:solidFill>
              </a:rPr>
              <a:t>”, “</a:t>
            </a:r>
            <a:r>
              <a:rPr lang="en-US" altLang="ko-KR" dirty="0" err="1">
                <a:solidFill>
                  <a:schemeClr val="accent5"/>
                </a:solidFill>
              </a:rPr>
              <a:t>Dgplq</a:t>
            </a:r>
            <a:r>
              <a:rPr lang="en-US" altLang="ko-KR" dirty="0">
                <a:solidFill>
                  <a:schemeClr val="accent5"/>
                </a:solidFill>
              </a:rPr>
              <a:t>”: “Q” </a:t>
            </a:r>
            <a:r>
              <a:rPr lang="en-US" altLang="ko-KR" dirty="0" smtClean="0">
                <a:solidFill>
                  <a:schemeClr val="accent5"/>
                </a:solidFill>
              </a:rPr>
              <a:t>}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어드민</a:t>
            </a:r>
            <a:r>
              <a:rPr lang="ko-KR" altLang="en-US" dirty="0" smtClean="0"/>
              <a:t> 확인 코드 </a:t>
            </a:r>
            <a:r>
              <a:rPr lang="en-US" altLang="ko-KR" dirty="0" smtClean="0"/>
              <a:t>: </a:t>
            </a:r>
            <a:r>
              <a:rPr lang="en-US" altLang="ko-KR" dirty="0" err="1" smtClean="0">
                <a:solidFill>
                  <a:schemeClr val="accent5"/>
                </a:solidFill>
              </a:rPr>
              <a:t>isAdmin</a:t>
            </a:r>
            <a:r>
              <a:rPr lang="en-US" altLang="ko-KR" dirty="0" smtClean="0">
                <a:solidFill>
                  <a:schemeClr val="accent5"/>
                </a:solidFill>
              </a:rPr>
              <a:t> = </a:t>
            </a:r>
            <a:r>
              <a:rPr lang="en-US" altLang="ko-KR" dirty="0" err="1" smtClean="0">
                <a:solidFill>
                  <a:schemeClr val="accent5"/>
                </a:solidFill>
              </a:rPr>
              <a:t>GetSessionCookieData</a:t>
            </a:r>
            <a:r>
              <a:rPr lang="en-US" altLang="ko-KR" dirty="0" smtClean="0">
                <a:solidFill>
                  <a:schemeClr val="accent5"/>
                </a:solidFill>
              </a:rPr>
              <a:t>().Admin != ‘N’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클라이언트에서 데이터 </a:t>
            </a:r>
            <a:r>
              <a:rPr lang="en-US" altLang="ko-KR" dirty="0">
                <a:solidFill>
                  <a:schemeClr val="accent5"/>
                </a:solidFill>
              </a:rPr>
              <a:t>{ “</a:t>
            </a:r>
            <a:r>
              <a:rPr lang="en-US" altLang="ko-KR" dirty="0" err="1">
                <a:solidFill>
                  <a:schemeClr val="accent5"/>
                </a:solidFill>
              </a:rPr>
              <a:t>Xvhu</a:t>
            </a:r>
            <a:r>
              <a:rPr lang="en-US" altLang="ko-KR" dirty="0">
                <a:solidFill>
                  <a:schemeClr val="accent5"/>
                </a:solidFill>
              </a:rPr>
              <a:t>”: “</a:t>
            </a:r>
            <a:r>
              <a:rPr lang="en-US" altLang="ko-KR" dirty="0" err="1">
                <a:solidFill>
                  <a:schemeClr val="accent5"/>
                </a:solidFill>
              </a:rPr>
              <a:t>Ruhq</a:t>
            </a:r>
            <a:r>
              <a:rPr lang="en-US" altLang="ko-KR" dirty="0">
                <a:solidFill>
                  <a:schemeClr val="accent5"/>
                </a:solidFill>
              </a:rPr>
              <a:t>”, “</a:t>
            </a:r>
            <a:r>
              <a:rPr lang="en-US" altLang="ko-KR" dirty="0" err="1">
                <a:solidFill>
                  <a:schemeClr val="accent5"/>
                </a:solidFill>
              </a:rPr>
              <a:t>Dgplq</a:t>
            </a:r>
            <a:r>
              <a:rPr lang="en-US" altLang="ko-KR" dirty="0">
                <a:solidFill>
                  <a:schemeClr val="accent5"/>
                </a:solidFill>
              </a:rPr>
              <a:t>”: </a:t>
            </a:r>
            <a:r>
              <a:rPr lang="en-US" altLang="ko-KR" dirty="0" smtClean="0">
                <a:solidFill>
                  <a:schemeClr val="accent5"/>
                </a:solidFill>
              </a:rPr>
              <a:t>“R” </a:t>
            </a:r>
            <a:r>
              <a:rPr lang="en-US" altLang="ko-KR" dirty="0">
                <a:solidFill>
                  <a:schemeClr val="accent5"/>
                </a:solidFill>
              </a:rPr>
              <a:t>}</a:t>
            </a:r>
            <a:r>
              <a:rPr lang="ko-KR" altLang="en-US" dirty="0" smtClean="0"/>
              <a:t> 로 변경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655867" y="2013721"/>
            <a:ext cx="2943225" cy="3335382"/>
            <a:chOff x="7654381" y="1544682"/>
            <a:chExt cx="2943225" cy="3335382"/>
          </a:xfrm>
        </p:grpSpPr>
        <p:pic>
          <p:nvPicPr>
            <p:cNvPr id="1026" name="Picture 2" descr="https://lh6.googleusercontent.com/PK62CT8X0kIAvduQ0sLwmJQGkpXH2ks5GVwazbtWlXkqXUeFMaPnlpp3KyhxWmmuertGJjjoceiFSMneQn_M8CbHyGGHYrn7fnPbl9Yfh_pVZi60Vzgb0ivmmAq7wmFLnFmINr_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4381" y="1544682"/>
              <a:ext cx="2943225" cy="29432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767288" y="4572287"/>
              <a:ext cx="27174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 smtClean="0"/>
                <a:t>예시 카이사르 암호 치환 테이블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719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AE - 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암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복호화가 잘 작동하여도 값에 대한 온전한 보존 보장 불가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혼동된 대리인 문제 </a:t>
            </a:r>
            <a:r>
              <a:rPr lang="en-US" altLang="ko-KR" dirty="0" smtClean="0"/>
              <a:t>(Confused Deputy Problem)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35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혼동된 대리인 문제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공격자는 특정 공격 방식을 이용하여 대리인의 권한 수정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프로그램은 공격자가 속였다는 사실을 인지하지 못함 </a:t>
            </a:r>
            <a:r>
              <a:rPr lang="en-US" altLang="ko-KR" dirty="0" smtClean="0"/>
              <a:t>(= </a:t>
            </a:r>
            <a:r>
              <a:rPr lang="ko-KR" altLang="en-US" dirty="0" smtClean="0"/>
              <a:t>혼동된 대리인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공격자는 대리인을 이용해 다른 사용자에 권한 행사 혹은 데이터에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635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CSRF </a:t>
            </a:r>
            <a:r>
              <a:rPr lang="ko-KR" altLang="en-US" dirty="0" smtClean="0"/>
              <a:t>공격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사이트간 요청 위조 </a:t>
            </a:r>
            <a:r>
              <a:rPr lang="en-US" altLang="ko-KR" dirty="0" smtClean="0"/>
              <a:t>(Cross-Site Request Forgery)</a:t>
            </a:r>
          </a:p>
          <a:p>
            <a:endParaRPr lang="en-US" altLang="ko-KR" dirty="0"/>
          </a:p>
          <a:p>
            <a:r>
              <a:rPr lang="ko-KR" altLang="en-US" dirty="0" smtClean="0"/>
              <a:t>사용자로 하여금 자신도 모르게 공격자가 의도한 행위를 요청하게 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사이트에서 </a:t>
            </a:r>
            <a:r>
              <a:rPr lang="ko-KR" altLang="en-US" dirty="0" err="1" smtClean="0"/>
              <a:t>어드민</a:t>
            </a:r>
            <a:r>
              <a:rPr lang="ko-KR" altLang="en-US" dirty="0" smtClean="0"/>
              <a:t> 페이지의 경로가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admin_setup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이고 </a:t>
            </a:r>
            <a:r>
              <a:rPr lang="en-US" altLang="ko-KR" dirty="0" smtClean="0"/>
              <a:t>GET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통해 값을 요청할 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공격자가 </a:t>
            </a:r>
            <a:r>
              <a:rPr lang="ko-KR" altLang="en-US" dirty="0" err="1" smtClean="0"/>
              <a:t>게시글에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=“/</a:t>
            </a:r>
            <a:r>
              <a:rPr lang="en-US" altLang="ko-KR" dirty="0" err="1" smtClean="0"/>
              <a:t>admin_setup?user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john&amp;passwd</a:t>
            </a:r>
            <a:r>
              <a:rPr lang="en-US" altLang="ko-KR" dirty="0" smtClean="0"/>
              <a:t>=1234”&gt; </a:t>
            </a:r>
            <a:r>
              <a:rPr lang="ko-KR" altLang="en-US" dirty="0" smtClean="0"/>
              <a:t>태그를 추가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어드민이</a:t>
            </a:r>
            <a:r>
              <a:rPr lang="ko-KR" altLang="en-US" dirty="0" smtClean="0"/>
              <a:t> 그 </a:t>
            </a:r>
            <a:r>
              <a:rPr lang="ko-KR" altLang="en-US" dirty="0" err="1" smtClean="0"/>
              <a:t>게시글을</a:t>
            </a:r>
            <a:r>
              <a:rPr lang="ko-KR" altLang="en-US" dirty="0" smtClean="0"/>
              <a:t> 클릭하면 자신의 권한에 의해 해당 명령 실행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55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ko-KR" altLang="en-US" dirty="0" smtClean="0"/>
              <a:t>관련 데이터 </a:t>
            </a:r>
            <a:r>
              <a:rPr lang="en-US" altLang="ko-KR" dirty="0" smtClean="0"/>
              <a:t>(Associated Data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Additional Associated Data (AAD))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AD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MAC</a:t>
            </a:r>
            <a:r>
              <a:rPr lang="ko-KR" altLang="en-US" dirty="0" smtClean="0"/>
              <a:t>에 추가하여 인증 강화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MAC</a:t>
            </a:r>
            <a:r>
              <a:rPr lang="ko-KR" altLang="en-US" dirty="0" smtClean="0"/>
              <a:t>의 부인방지 불가에 대해 보완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74" y="2654745"/>
            <a:ext cx="6349206" cy="35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8283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429</Words>
  <Application>Microsoft Office PowerPoint</Application>
  <PresentationFormat>와이드스크린</PresentationFormat>
  <Paragraphs>143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함초롬돋움</vt:lpstr>
      <vt:lpstr>Arial</vt:lpstr>
      <vt:lpstr>Cambria Math</vt:lpstr>
      <vt:lpstr>CryptoCraft 테마</vt:lpstr>
      <vt:lpstr>제목 테마</vt:lpstr>
      <vt:lpstr>AEAD</vt:lpstr>
      <vt:lpstr>AEAD</vt:lpstr>
      <vt:lpstr>AE</vt:lpstr>
      <vt:lpstr>AE - 문제점</vt:lpstr>
      <vt:lpstr>AE - 문제점</vt:lpstr>
      <vt:lpstr>AE - 문제점</vt:lpstr>
      <vt:lpstr>혼동된 대리인 문제</vt:lpstr>
      <vt:lpstr>CSRF 공격</vt:lpstr>
      <vt:lpstr>AD</vt:lpstr>
      <vt:lpstr>CBC 모드</vt:lpstr>
      <vt:lpstr>오라클 패딩 공격</vt:lpstr>
      <vt:lpstr>CTR 모드</vt:lpstr>
      <vt:lpstr>CTR 모드</vt:lpstr>
      <vt:lpstr>CCM</vt:lpstr>
      <vt:lpstr>CBC-MAC</vt:lpstr>
      <vt:lpstr>GCM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Hoon</cp:lastModifiedBy>
  <cp:revision>83</cp:revision>
  <dcterms:created xsi:type="dcterms:W3CDTF">2019-03-05T04:29:07Z</dcterms:created>
  <dcterms:modified xsi:type="dcterms:W3CDTF">2020-07-25T05:25:53Z</dcterms:modified>
</cp:coreProperties>
</file>