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880" r:id="rId1"/>
    <p:sldMasterId id="214748388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187" autoAdjust="0"/>
    <p:restoredTop sz="99729"/>
  </p:normalViewPr>
  <p:slideViewPr>
    <p:cSldViewPr snapToGrid="0" showGuides="1">
      <p:cViewPr>
        <p:scale>
          <a:sx n="90" d="100"/>
          <a:sy n="90" d="100"/>
        </p:scale>
        <p:origin x="1152" y="55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4GUkfCGaPgo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5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https://youtu.be/4GUkfCGaPgo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SEED</a:t>
            </a:r>
            <a:r>
              <a:rPr lang="ko-KR" altLang="en-US"/>
              <a:t> 구조도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F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함수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(SEED’s)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2534" y="5601759"/>
            <a:ext cx="2959100" cy="5651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68301" y="5269444"/>
            <a:ext cx="2501900" cy="298450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2397125" y="6482292"/>
            <a:ext cx="7487709" cy="2595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https://www.researchgate.net/publication/263625946_SEED_and_ARIA_algorithm_design_methods_using_GEZEL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71783" y="1692274"/>
            <a:ext cx="4292600" cy="3473450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22867" y="2165349"/>
            <a:ext cx="4049424" cy="2527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SEED</a:t>
            </a:r>
            <a:r>
              <a:rPr lang="ko-KR" altLang="en-US"/>
              <a:t> 구조도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G </a:t>
            </a: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함수 </a:t>
            </a:r>
            <a:r>
              <a: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(SEED’s)</a:t>
            </a:r>
            <a:endParaRPr xmlns:mc="http://schemas.openxmlformats.org/markup-compatibility/2006" xmlns:hp="http://schemas.haansoft.com/office/presentation/8.0" kumimoji="0" lang="en-US" altLang="ko-KR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2397125" y="6482292"/>
            <a:ext cx="7487709" cy="2595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https://www.researchgate.net/publication/263625946_SEED_and_ARIA_algorithm_design_methods_using_GEZEL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473200"/>
            <a:ext cx="5816600" cy="3911600"/>
          </a:xfrm>
          <a:prstGeom prst="rect">
            <a:avLst/>
          </a:prstGeom>
        </p:spPr>
      </p:pic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700" y="2355851"/>
            <a:ext cx="5372100" cy="2527299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3049" y="5822949"/>
            <a:ext cx="2755899" cy="292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SEED </a:t>
            </a:r>
            <a:r>
              <a:rPr lang="ko-KR" altLang="en-US"/>
              <a:t>키 스케줄링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32175" y="1352550"/>
            <a:ext cx="5327649" cy="4152900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397125" y="6482292"/>
            <a:ext cx="7487709" cy="2595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https://www.researchgate.net/publication/263625946_SEED_and_ARIA_algorithm_design_methods_using_GEZEL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1934" y="5782735"/>
            <a:ext cx="1955800" cy="2032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1826" y="5039786"/>
            <a:ext cx="2165350" cy="673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</a:t>
            </a:r>
            <a:r>
              <a:rPr lang="ko-KR" altLang="en-US"/>
              <a:t>의 라운드 함수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라운드 키 덧셈 </a:t>
            </a:r>
            <a:r>
              <a:rPr lang="en-US" altLang="ko-KR"/>
              <a:t>: 128</a:t>
            </a:r>
            <a:r>
              <a:rPr lang="ko-KR" altLang="en-US"/>
              <a:t> 비트 라운드 키를 라운드 입력 </a:t>
            </a:r>
            <a:r>
              <a:rPr lang="en-US" altLang="ko-KR"/>
              <a:t>128</a:t>
            </a:r>
            <a:r>
              <a:rPr lang="ko-KR" altLang="en-US"/>
              <a:t> 비트와 비트별 </a:t>
            </a:r>
            <a:r>
              <a:rPr lang="en-US" altLang="ko-KR"/>
              <a:t>XOR</a:t>
            </a:r>
            <a:r>
              <a:rPr lang="ko-KR" altLang="en-US"/>
              <a:t> 연산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치환 계층 </a:t>
            </a:r>
            <a:r>
              <a:rPr lang="en-US" altLang="ko-KR"/>
              <a:t>:</a:t>
            </a:r>
            <a:r>
              <a:rPr lang="ko-KR" altLang="en-US"/>
              <a:t> 두 유형의 치환 계층 존재</a:t>
            </a:r>
            <a:r>
              <a:rPr lang="en-US" altLang="ko-KR"/>
              <a:t>,</a:t>
            </a:r>
            <a:r>
              <a:rPr lang="ko-KR" altLang="en-US"/>
              <a:t> 각각 </a:t>
            </a:r>
            <a:r>
              <a:rPr lang="en-US" altLang="ko-KR"/>
              <a:t>2</a:t>
            </a:r>
            <a:r>
              <a:rPr lang="ko-KR" altLang="en-US"/>
              <a:t>종의 </a:t>
            </a:r>
            <a:r>
              <a:rPr lang="en-US" altLang="ko-KR"/>
              <a:t>8</a:t>
            </a:r>
            <a:r>
              <a:rPr lang="ko-KR" altLang="en-US"/>
              <a:t>비트 입출력 </a:t>
            </a:r>
            <a:r>
              <a:rPr lang="en-US" altLang="ko-KR"/>
              <a:t>S-box</a:t>
            </a:r>
            <a:r>
              <a:rPr lang="ko-KR" altLang="en-US"/>
              <a:t>와 그들의 역변환으로 구성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확산 계층 </a:t>
            </a:r>
            <a:r>
              <a:rPr lang="en-US" altLang="ko-KR"/>
              <a:t>: </a:t>
            </a:r>
            <a:r>
              <a:rPr lang="ko-KR" altLang="en-US"/>
              <a:t>간단한 </a:t>
            </a:r>
            <a:r>
              <a:rPr lang="en-US" altLang="ko-KR"/>
              <a:t>16 X 16</a:t>
            </a:r>
            <a:r>
              <a:rPr lang="ko-KR" altLang="en-US"/>
              <a:t> </a:t>
            </a:r>
            <a:r>
              <a:rPr lang="en-US" altLang="ko-KR"/>
              <a:t>involution </a:t>
            </a:r>
            <a:r>
              <a:rPr lang="ko-KR" altLang="en-US"/>
              <a:t>이진 행렬을 사용한 바이트 간의 확산 함수로 구성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3079749" y="6521449"/>
            <a:ext cx="5037668" cy="23939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000"/>
              <a:t>http://210.104.33.10/ARIA/index.html#spec</a:t>
            </a:r>
            <a:endParaRPr lang="ko-KR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 </a:t>
            </a:r>
            <a:r>
              <a:rPr lang="ko-KR" altLang="en-US"/>
              <a:t>구조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전체 구조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325" y="1625600"/>
            <a:ext cx="4864100" cy="360680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70185" y="1371599"/>
            <a:ext cx="3733800" cy="205740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294033" y="3982508"/>
            <a:ext cx="3276600" cy="1644650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2397125" y="6482292"/>
            <a:ext cx="7487709" cy="2595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https://www.researchgate.net/publication/263625946_SEED_and_ARIA_algorithm_design_methods_using_GEZEL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 </a:t>
            </a:r>
            <a:r>
              <a:rPr lang="ko-KR" altLang="en-US"/>
              <a:t>구조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치환 계층 </a:t>
            </a:r>
            <a:r>
              <a:rPr lang="en-US" altLang="ko-KR"/>
              <a:t>(Substitution Layer)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ko-KR" altLang="en-US"/>
              <a:t>입력 값에 대응되는 </a:t>
            </a:r>
            <a:r>
              <a:rPr lang="en-US" altLang="ko-KR"/>
              <a:t>S-box</a:t>
            </a:r>
            <a:r>
              <a:rPr lang="ko-KR" altLang="en-US"/>
              <a:t>에 내부 상태 값을 출력해주는 비선형 대치 연산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                            </a:t>
            </a:r>
            <a:r>
              <a:rPr lang="en-US" altLang="ko-KR"/>
              <a:t>4</a:t>
            </a:r>
            <a:r>
              <a:rPr lang="ko-KR" altLang="en-US"/>
              <a:t>개의 </a:t>
            </a:r>
            <a:r>
              <a:rPr lang="en-US" altLang="ko-KR"/>
              <a:t>S-box</a:t>
            </a:r>
            <a:r>
              <a:rPr lang="ko-KR" altLang="en-US"/>
              <a:t>존재</a:t>
            </a:r>
            <a:endParaRPr lang="en-US" altLang="ko-KR"/>
          </a:p>
          <a:p>
            <a:pPr lvl="1">
              <a:defRPr/>
            </a:pP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397125" y="6482292"/>
            <a:ext cx="7487709" cy="2595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https://www.researchgate.net/publication/263625946_SEED_and_ARIA_algorithm_design_methods_using_GEZEL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12850" y="2901950"/>
            <a:ext cx="2209800" cy="527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 </a:t>
            </a:r>
            <a:r>
              <a:rPr lang="ko-KR" altLang="en-US"/>
              <a:t>구조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확산 계층</a:t>
            </a:r>
            <a:r>
              <a:rPr lang="en-US" altLang="ko-KR"/>
              <a:t>(Diffusion Layer)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1">
              <a:defRPr/>
            </a:pPr>
            <a:r>
              <a:rPr lang="en-US" altLang="ko-KR"/>
              <a:t>16</a:t>
            </a:r>
            <a:r>
              <a:rPr lang="ko-KR" altLang="en-US"/>
              <a:t>개의 </a:t>
            </a:r>
            <a:r>
              <a:rPr lang="en-US" altLang="ko-KR"/>
              <a:t>state</a:t>
            </a:r>
            <a:r>
              <a:rPr lang="ko-KR" altLang="en-US"/>
              <a:t>값들을 행렬 곱 연산을 통하여 뒤섞는 변환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en-US" altLang="ko-KR"/>
              <a:t>involution </a:t>
            </a:r>
            <a:r>
              <a:rPr lang="ko-KR" altLang="en-US"/>
              <a:t>성질을 만족하는 </a:t>
            </a:r>
            <a:r>
              <a:rPr lang="en-US" altLang="ko-KR"/>
              <a:t>16x16</a:t>
            </a:r>
            <a:r>
              <a:rPr lang="ko-KR" altLang="en-US"/>
              <a:t> 이진 행렬 </a:t>
            </a:r>
            <a:r>
              <a:rPr lang="en-US" altLang="ko-KR"/>
              <a:t>A</a:t>
            </a:r>
            <a:r>
              <a:rPr lang="ko-KR" altLang="en-US"/>
              <a:t> 사용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2">
              <a:defRPr/>
            </a:pPr>
            <a:r>
              <a:rPr lang="en-US" altLang="ko-KR"/>
              <a:t>ex) </a:t>
            </a:r>
            <a:r>
              <a:rPr lang="ko-KR" altLang="en-US"/>
              <a:t>확산</a:t>
            </a:r>
            <a:r>
              <a:rPr lang="en-US" altLang="ko-KR"/>
              <a:t> </a:t>
            </a:r>
            <a:r>
              <a:rPr lang="ko-KR" altLang="en-US"/>
              <a:t>함수의 입력값 </a:t>
            </a:r>
            <a:r>
              <a:rPr lang="en-US" altLang="ko-KR"/>
              <a:t>(a0,......a15)</a:t>
            </a:r>
            <a:endParaRPr lang="en-US" altLang="ko-KR"/>
          </a:p>
          <a:p>
            <a:pPr marL="914400" lvl="2" indent="0">
              <a:buNone/>
              <a:defRPr/>
            </a:pPr>
            <a:r>
              <a:rPr lang="en-US" altLang="ko-KR"/>
              <a:t>         </a:t>
            </a:r>
            <a:r>
              <a:rPr lang="ko-KR" altLang="en-US"/>
              <a:t>확산 함수의 출력값 </a:t>
            </a:r>
            <a:r>
              <a:rPr lang="en-US" altLang="ko-KR"/>
              <a:t>(b1,.......b15)</a:t>
            </a:r>
            <a:endParaRPr lang="en-US" altLang="ko-KR"/>
          </a:p>
          <a:p>
            <a:pPr marL="914400" lvl="2" indent="0">
              <a:buNone/>
              <a:defRPr/>
            </a:pPr>
            <a:r>
              <a:rPr lang="en-US" altLang="ko-KR"/>
              <a:t>         </a:t>
            </a:r>
            <a:endParaRPr lang="en-US" altLang="ko-KR"/>
          </a:p>
          <a:p>
            <a:pPr marL="1628640" lvl="3" indent="-257040">
              <a:buFont typeface="Wingdings"/>
              <a:buChar char="ü"/>
              <a:defRPr/>
            </a:pPr>
            <a:r>
              <a:rPr lang="en-US" altLang="ko-KR" b="1">
                <a:solidFill>
                  <a:srgbClr val="ff0000"/>
                </a:solidFill>
              </a:rPr>
              <a:t>A</a:t>
            </a:r>
            <a:r>
              <a:rPr lang="ko-KR" altLang="en-US" b="1">
                <a:solidFill>
                  <a:srgbClr val="ff0000"/>
                </a:solidFill>
              </a:rPr>
              <a:t>가 고정 → 입력값과 관계없이 </a:t>
            </a:r>
            <a:endParaRPr lang="ko-KR" altLang="en-US" b="1">
              <a:solidFill>
                <a:srgbClr val="ff0000"/>
              </a:solidFill>
            </a:endParaRPr>
          </a:p>
          <a:p>
            <a:pPr marL="1371600" lvl="3" indent="0">
              <a:buNone/>
              <a:defRPr/>
            </a:pPr>
            <a:r>
              <a:rPr lang="ko-KR" altLang="en-US" b="1">
                <a:solidFill>
                  <a:srgbClr val="ff0000"/>
                </a:solidFill>
              </a:rPr>
              <a:t>출력값을 구성하는 연산은 고정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4" name=""/>
          <p:cNvSpPr txBox="1"/>
          <p:nvPr/>
        </p:nvSpPr>
        <p:spPr>
          <a:xfrm>
            <a:off x="2397125" y="6482292"/>
            <a:ext cx="7487709" cy="2595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https://www.researchgate.net/publication/263625946_SEED_and_ARIA_algorithm_design_methods_using_GEZEL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07791" y="3554941"/>
            <a:ext cx="3939337" cy="2764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 </a:t>
            </a:r>
            <a:r>
              <a:rPr lang="ko-KR" altLang="en-US"/>
              <a:t>구조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키 스케줄링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2397125" y="6482292"/>
            <a:ext cx="7487709" cy="2595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https://www.researchgate.net/publication/263625946_SEED_and_ARIA_algorithm_design_methods_using_GEZEL</a:t>
            </a:r>
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24767" y="1373718"/>
            <a:ext cx="1997336" cy="4353983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2913" y="1261532"/>
            <a:ext cx="3185721" cy="4334934"/>
          </a:xfrm>
          <a:prstGeom prst="rect">
            <a:avLst/>
          </a:prstGeom>
        </p:spPr>
      </p:pic>
      <p:pic>
        <p:nvPicPr>
          <p:cNvPr id="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37606" y="4873620"/>
            <a:ext cx="1716616" cy="1202460"/>
          </a:xfrm>
          <a:prstGeom prst="rect">
            <a:avLst/>
          </a:prstGeom>
        </p:spPr>
      </p:pic>
      <p:sp>
        <p:nvSpPr>
          <p:cNvPr id="10" name=""/>
          <p:cNvSpPr txBox="1"/>
          <p:nvPr/>
        </p:nvSpPr>
        <p:spPr>
          <a:xfrm>
            <a:off x="3069167" y="5714999"/>
            <a:ext cx="3026833" cy="264795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100"/>
              <a:t>키 초기화 과정</a:t>
            </a:r>
            <a:endParaRPr lang="ko-KR" altLang="en-US" sz="11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49767" y="2590800"/>
            <a:ext cx="2654299" cy="1676400"/>
          </a:xfrm>
          <a:prstGeom prst="rect">
            <a:avLst/>
          </a:prstGeom>
        </p:spPr>
      </p:pic>
      <p:sp>
        <p:nvSpPr>
          <p:cNvPr id="12" name=""/>
          <p:cNvSpPr txBox="1"/>
          <p:nvPr/>
        </p:nvSpPr>
        <p:spPr>
          <a:xfrm>
            <a:off x="6692900" y="5719233"/>
            <a:ext cx="3026833" cy="2647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ARIA</a:t>
            </a:r>
            <a:r>
              <a: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키 스케줄링</a:t>
            </a:r>
            <a:endParaRPr xmlns:mc="http://schemas.openxmlformats.org/markup-compatibility/2006" xmlns:hp="http://schemas.haansoft.com/office/presentation/8.0" kumimoji="0" lang="ko-KR" altLang="en-US" sz="11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경량환경 </a:t>
            </a:r>
            <a:r>
              <a:rPr lang="en-US" altLang="ko-KR"/>
              <a:t>&amp;</a:t>
            </a:r>
            <a:r>
              <a:rPr lang="ko-KR" altLang="en-US"/>
              <a:t> 하드웨어 구현을 위해 최적화된</a:t>
            </a:r>
            <a:r>
              <a:rPr lang="en-US" altLang="ko-KR"/>
              <a:t> Involutional SPN </a:t>
            </a:r>
            <a:r>
              <a:rPr lang="ko-KR" altLang="en-US"/>
              <a:t>구조를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    </a:t>
            </a:r>
            <a:r>
              <a:rPr lang="ko-KR" altLang="en-US"/>
              <a:t>갖는 범용 알고리즘 </a:t>
            </a:r>
            <a:r>
              <a:rPr lang="en-US" altLang="ko-KR" b="1"/>
              <a:t>(</a:t>
            </a:r>
            <a:r>
              <a:rPr lang="ko-KR" altLang="en-US" b="1"/>
              <a:t> 차세대 국가 암호화 알고리즘 </a:t>
            </a:r>
            <a:r>
              <a:rPr lang="en-US" altLang="ko-KR" b="1"/>
              <a:t>)</a:t>
            </a:r>
            <a:endParaRPr lang="en-US" altLang="ko-KR" b="1"/>
          </a:p>
          <a:p>
            <a:pPr marL="0" lvl="0" indent="0">
              <a:buNone/>
              <a:defRPr/>
            </a:pPr>
            <a:endParaRPr lang="en-US" altLang="ko-KR" b="1"/>
          </a:p>
          <a:p>
            <a:pPr marL="457200" lvl="1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sz="1700"/>
              <a:t>Involution </a:t>
            </a:r>
            <a:r>
              <a:rPr lang="ko-KR" altLang="en-US" sz="1700"/>
              <a:t>구조 </a:t>
            </a:r>
            <a:r>
              <a:rPr lang="en-US" altLang="ko-KR" sz="1700"/>
              <a:t>: </a:t>
            </a:r>
            <a:r>
              <a:rPr lang="ko-KR" altLang="en-US" sz="1700"/>
              <a:t>암호화 과정과 복호화 과정이 같은 구조</a:t>
            </a:r>
            <a:endParaRPr lang="ko-KR" altLang="en-US" sz="1700"/>
          </a:p>
          <a:p>
            <a:pPr lvl="0">
              <a:defRPr/>
            </a:pPr>
            <a:r>
              <a:rPr lang="en-US" altLang="ko-KR" sz="1700"/>
              <a:t>SPN(Substitution-Permuation-Networks)</a:t>
            </a:r>
            <a:r>
              <a:rPr lang="ko-KR" altLang="en-US" sz="1700"/>
              <a:t> 구조 </a:t>
            </a:r>
            <a:r>
              <a:rPr lang="en-US" altLang="ko-KR" sz="1700"/>
              <a:t>:</a:t>
            </a:r>
            <a:r>
              <a:rPr lang="ko-KR" altLang="en-US" sz="1700"/>
              <a:t> </a:t>
            </a:r>
            <a:r>
              <a:rPr lang="en-US" altLang="ko-KR" sz="1700"/>
              <a:t>S-box</a:t>
            </a:r>
            <a:r>
              <a:rPr lang="ko-KR" altLang="en-US" sz="1700"/>
              <a:t>와 확산 함수가 반복적으로 사용되는 구조</a:t>
            </a:r>
            <a:endParaRPr lang="ko-KR" altLang="en-US" sz="1700"/>
          </a:p>
          <a:p>
            <a:pPr lvl="0">
              <a:defRPr/>
            </a:pPr>
            <a:endParaRPr lang="ko-KR" altLang="en-US" sz="17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 </a:t>
            </a:r>
            <a:r>
              <a:rPr lang="ko-KR" altLang="en-US"/>
              <a:t>의 역사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2004</a:t>
            </a:r>
            <a:r>
              <a:rPr lang="ko-KR" altLang="en-US"/>
              <a:t>년 국가 표준 암호 지정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2010</a:t>
            </a:r>
            <a:r>
              <a:rPr lang="ko-KR" altLang="en-US"/>
              <a:t>년 국제 표준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현재</a:t>
            </a:r>
            <a:r>
              <a:rPr lang="en-US" altLang="ko-KR"/>
              <a:t>,</a:t>
            </a:r>
            <a:r>
              <a:rPr lang="ko-KR" altLang="en-US"/>
              <a:t> 국내에서는 주로 사용</a:t>
            </a:r>
            <a:r>
              <a:rPr lang="en-US" altLang="ko-KR"/>
              <a:t>,</a:t>
            </a:r>
            <a:r>
              <a:rPr lang="ko-KR" altLang="en-US"/>
              <a:t> 해외에서는 사용 </a:t>
            </a:r>
            <a:r>
              <a:rPr lang="en-US" altLang="ko-KR"/>
              <a:t>x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ARIA(Academy, Resarch Institute, Agency) </a:t>
            </a:r>
            <a:r>
              <a:rPr lang="ko-KR" altLang="en-US"/>
              <a:t>의 함축어의 약어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</a:t>
            </a:r>
            <a:r>
              <a:rPr lang="ko-KR" altLang="en-US"/>
              <a:t>의 특징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20688" y="1152525"/>
            <a:ext cx="11369675" cy="5057775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블록 크기</a:t>
            </a:r>
            <a:r>
              <a:rPr lang="en-US" altLang="ko-KR"/>
              <a:t>：128bit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 </a:t>
            </a:r>
            <a:r>
              <a:rPr lang="ko-KR" altLang="en-US"/>
              <a:t>키 크기 </a:t>
            </a:r>
            <a:r>
              <a:rPr lang="en-US" altLang="ko-KR"/>
              <a:t>:128 / 192 / 256 bit </a:t>
            </a:r>
            <a:r>
              <a:rPr lang="en-US" altLang="ko-KR" b="1"/>
              <a:t>(AES </a:t>
            </a:r>
            <a:r>
              <a:rPr lang="ko-KR" altLang="en-US" b="1"/>
              <a:t>동일 규격</a:t>
            </a:r>
            <a:r>
              <a:rPr lang="en-US" altLang="ko-KR" b="1"/>
              <a:t>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전체 구조 </a:t>
            </a:r>
            <a:r>
              <a:rPr lang="en-US" altLang="ko-KR"/>
              <a:t>: Involutional Substitution-Permutation Network (Involutional SPN)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라운드 수 </a:t>
            </a:r>
            <a:r>
              <a:rPr lang="en-US" altLang="ko-KR"/>
              <a:t>: 12 / 14 / 16 ( </a:t>
            </a:r>
            <a:r>
              <a:rPr lang="ko-KR" altLang="en-US"/>
              <a:t>키 크기에 따라 결정 됨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간단한 연산</a:t>
            </a:r>
            <a:r>
              <a:rPr lang="en-US" altLang="ko-KR"/>
              <a:t> </a:t>
            </a:r>
            <a:r>
              <a:rPr lang="ko-KR" altLang="en-US"/>
              <a:t>사용 → 초경량 환경에 효율적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바이트 단위의 연산 →  하드웨어에 효율적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80824" y="4059538"/>
          <a:ext cx="8132445" cy="83058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030730"/>
                <a:gridCol w="2030730"/>
                <a:gridCol w="2040255"/>
                <a:gridCol w="203073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/>
                        <a:t>라운드 수 키</a:t>
                      </a:r>
                      <a:endParaRPr lang="ko-KR" altLang="en-US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100"/>
                        <a:t>128 bit</a:t>
                      </a:r>
                      <a:endParaRPr lang="en-US" altLang="ko-KR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100"/>
                        <a:t>192 bit</a:t>
                      </a:r>
                      <a:endParaRPr lang="en-US" altLang="ko-KR" sz="2100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100"/>
                        <a:t>256 bit</a:t>
                      </a:r>
                      <a:endParaRPr lang="en-US" altLang="ko-KR" sz="2100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2100" b="1"/>
                        <a:t>라운드</a:t>
                      </a:r>
                      <a:endParaRPr lang="ko-KR" altLang="en-US" sz="21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100" b="1"/>
                        <a:t>12</a:t>
                      </a:r>
                      <a:endParaRPr lang="en-US" altLang="ko-KR" sz="21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100" b="1"/>
                        <a:t>14</a:t>
                      </a:r>
                      <a:endParaRPr lang="en-US" altLang="ko-KR" sz="2100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2100" b="1"/>
                        <a:t>16</a:t>
                      </a:r>
                      <a:endParaRPr lang="en-US" altLang="ko-KR" sz="2100" b="1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SPN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"/>
          <p:cNvSpPr txBox="1"/>
          <p:nvPr/>
        </p:nvSpPr>
        <p:spPr>
          <a:xfrm>
            <a:off x="4174798" y="1311387"/>
            <a:ext cx="3844018" cy="365149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Plaintext</a:t>
            </a:r>
            <a:endParaRPr lang="en-US" altLang="ko-KR" b="1"/>
          </a:p>
        </p:txBody>
      </p:sp>
      <p:sp>
        <p:nvSpPr>
          <p:cNvPr id="5" name=""/>
          <p:cNvSpPr txBox="1"/>
          <p:nvPr/>
        </p:nvSpPr>
        <p:spPr>
          <a:xfrm>
            <a:off x="4174798" y="1992954"/>
            <a:ext cx="3844018" cy="367341"/>
          </a:xfrm>
          <a:prstGeom prst="rect">
            <a:avLst/>
          </a:prstGeom>
          <a:ln w="38100">
            <a:solidFill>
              <a:srgbClr val="5b9bd5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Key Insertion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6" name=""/>
          <p:cNvSpPr txBox="1"/>
          <p:nvPr/>
        </p:nvSpPr>
        <p:spPr>
          <a:xfrm>
            <a:off x="4174798" y="3768131"/>
            <a:ext cx="3844018" cy="367341"/>
          </a:xfrm>
          <a:prstGeom prst="rect">
            <a:avLst/>
          </a:prstGeom>
          <a:ln w="38100">
            <a:solidFill>
              <a:srgbClr val="5b9bd5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Diffusion Layer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4174798" y="4520254"/>
            <a:ext cx="3844018" cy="367341"/>
          </a:xfrm>
          <a:prstGeom prst="rect">
            <a:avLst/>
          </a:prstGeom>
          <a:ln w="38100">
            <a:solidFill>
              <a:srgbClr val="5b9bd5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Key Insertion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4174798" y="5254737"/>
            <a:ext cx="3844018" cy="367341"/>
          </a:xfrm>
          <a:prstGeom prst="rect">
            <a:avLst/>
          </a:prstGeom>
          <a:ln w="38100">
            <a:solidFill>
              <a:srgbClr val="5b9bd5">
                <a:alpha val="100000"/>
              </a:srgbClr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Ciphertext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4199820" y="2684639"/>
            <a:ext cx="3862916" cy="873578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0" name=""/>
          <p:cNvSpPr/>
          <p:nvPr/>
        </p:nvSpPr>
        <p:spPr>
          <a:xfrm>
            <a:off x="4332817" y="2888191"/>
            <a:ext cx="511527" cy="503161"/>
          </a:xfrm>
          <a:prstGeom prst="flowChart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2" name=""/>
          <p:cNvSpPr/>
          <p:nvPr/>
        </p:nvSpPr>
        <p:spPr>
          <a:xfrm>
            <a:off x="4967817" y="2888191"/>
            <a:ext cx="511527" cy="503161"/>
          </a:xfrm>
          <a:prstGeom prst="flowChart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3" name=""/>
          <p:cNvSpPr/>
          <p:nvPr/>
        </p:nvSpPr>
        <p:spPr>
          <a:xfrm>
            <a:off x="7349067" y="2888191"/>
            <a:ext cx="511527" cy="503161"/>
          </a:xfrm>
          <a:prstGeom prst="flowChart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4" name=""/>
          <p:cNvSpPr/>
          <p:nvPr/>
        </p:nvSpPr>
        <p:spPr>
          <a:xfrm>
            <a:off x="6590595" y="2888191"/>
            <a:ext cx="511527" cy="503161"/>
          </a:xfrm>
          <a:prstGeom prst="flowChart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15" name=""/>
          <p:cNvSpPr txBox="1"/>
          <p:nvPr/>
        </p:nvSpPr>
        <p:spPr>
          <a:xfrm>
            <a:off x="5658556" y="3019778"/>
            <a:ext cx="740833" cy="36205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.......</a:t>
            </a:r>
            <a:endParaRPr lang="en-US" altLang="ko-KR" b="1"/>
          </a:p>
        </p:txBody>
      </p:sp>
      <p:sp>
        <p:nvSpPr>
          <p:cNvPr id="19" name=""/>
          <p:cNvSpPr txBox="1"/>
          <p:nvPr/>
        </p:nvSpPr>
        <p:spPr>
          <a:xfrm>
            <a:off x="356208" y="1788189"/>
            <a:ext cx="2769305" cy="36463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b="1"/>
              <a:t>Round funtion</a:t>
            </a:r>
            <a:endParaRPr lang="en-US" altLang="ko-KR" b="1"/>
          </a:p>
        </p:txBody>
      </p:sp>
      <p:sp>
        <p:nvSpPr>
          <p:cNvPr id="20" name=""/>
          <p:cNvSpPr txBox="1"/>
          <p:nvPr/>
        </p:nvSpPr>
        <p:spPr>
          <a:xfrm>
            <a:off x="9051220" y="2557638"/>
            <a:ext cx="2769305" cy="64085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Substitution Layer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(S-box)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26" name=""/>
          <p:cNvCxnSpPr/>
          <p:nvPr/>
        </p:nvCxnSpPr>
        <p:spPr>
          <a:xfrm rot="10800000">
            <a:off x="3144563" y="1970505"/>
            <a:ext cx="684487" cy="116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"/>
          <p:cNvCxnSpPr/>
          <p:nvPr/>
        </p:nvCxnSpPr>
        <p:spPr>
          <a:xfrm>
            <a:off x="8210548" y="2724150"/>
            <a:ext cx="754948" cy="25329"/>
          </a:xfrm>
          <a:prstGeom prst="straightConnector1">
            <a:avLst/>
          </a:prstGeom>
          <a:ln w="381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3686174" y="1809750"/>
            <a:ext cx="476250" cy="2598964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9" name=""/>
          <p:cNvSpPr/>
          <p:nvPr/>
        </p:nvSpPr>
        <p:spPr>
          <a:xfrm>
            <a:off x="3988253" y="2514601"/>
            <a:ext cx="217714" cy="1147535"/>
          </a:xfrm>
          <a:prstGeom prst="lef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ff66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8032296" y="2598963"/>
            <a:ext cx="217714" cy="1147535"/>
          </a:xfrm>
          <a:prstGeom prst="leftBrace">
            <a:avLst>
              <a:gd name="adj1" fmla="val 8333"/>
              <a:gd name="adj2" fmla="val 50000"/>
            </a:avLst>
          </a:prstGeom>
          <a:noFill/>
          <a:ln w="6350" cap="flat" cmpd="sng" algn="ctr">
            <a:solidFill>
              <a:srgbClr val="ff66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32" name=""/>
          <p:cNvSpPr/>
          <p:nvPr/>
        </p:nvSpPr>
        <p:spPr>
          <a:xfrm flipH="1">
            <a:off x="8062232" y="1876425"/>
            <a:ext cx="476250" cy="2598964"/>
          </a:xfrm>
          <a:prstGeom prst="leftBrace">
            <a:avLst>
              <a:gd name="adj1" fmla="val 8333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ARIA</a:t>
            </a:r>
            <a:r>
              <a:rPr lang="ko-KR" altLang="en-US"/>
              <a:t>의 특징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 비트 환경과 하드웨어 구현에 뛰어난 효율성</a:t>
            </a:r>
            <a:endParaRPr lang="ko-KR" altLang="en-US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ics-card , VPN</a:t>
            </a:r>
            <a:r>
              <a:rPr lang="ko-KR" altLang="en-US"/>
              <a:t> 장비 등 다양한 환경에서 적용 가능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소프트웨어 구현에서 </a:t>
            </a:r>
            <a:r>
              <a:rPr lang="en-US" altLang="ko-KR"/>
              <a:t>Camellia</a:t>
            </a:r>
            <a:r>
              <a:rPr lang="ko-KR" altLang="en-US"/>
              <a:t>보다 빠르고 </a:t>
            </a:r>
            <a:r>
              <a:rPr lang="en-US" altLang="ko-KR"/>
              <a:t>AES</a:t>
            </a:r>
            <a:r>
              <a:rPr lang="ko-KR" altLang="en-US"/>
              <a:t>에 근접하는 성능 보임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1555750" y="4643967"/>
          <a:ext cx="8128000" cy="11125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CPU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ARIA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AES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Camellia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SEED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Pentium 3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37.3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23.3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33.4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42.4</a:t>
                      </a:r>
                      <a:endParaRPr lang="en-US" altLang="ko-KR" b="1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Pentium 4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49.0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30.5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83.9</a:t>
                      </a:r>
                      <a:endParaRPr lang="en-US" altLang="ko-KR" b="1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/>
                        <a:t>81.3</a:t>
                      </a:r>
                      <a:endParaRPr lang="en-US" altLang="ko-KR" b="1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5" name=""/>
          <p:cNvSpPr/>
          <p:nvPr/>
        </p:nvSpPr>
        <p:spPr>
          <a:xfrm>
            <a:off x="3038475" y="4514850"/>
            <a:ext cx="1981200" cy="1409700"/>
          </a:xfrm>
          <a:prstGeom prst="flowChartAlternateProcess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SEED?</a:t>
            </a:r>
            <a:endParaRPr lang="en-US" altLang="ko-KR"/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전자상거래</a:t>
            </a:r>
            <a:r>
              <a:rPr lang="en-US" altLang="ko-KR"/>
              <a:t>,</a:t>
            </a:r>
            <a:r>
              <a:rPr lang="ko-KR" altLang="en-US"/>
              <a:t> 금융</a:t>
            </a:r>
            <a:r>
              <a:rPr lang="en-US" altLang="ko-KR"/>
              <a:t>,</a:t>
            </a:r>
            <a:r>
              <a:rPr lang="ko-KR" altLang="en-US"/>
              <a:t> 무선 통신 등에서 전송되는 개인정보와 같은 중요 정보를 보호하기 위해 개발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1999.2</a:t>
            </a:r>
            <a:r>
              <a:rPr lang="ko-KR" altLang="en-US"/>
              <a:t> 한국인터넷진흥원과 국내 암호 전문가들이 순수 국내 기술로 개발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1999</a:t>
            </a:r>
            <a:r>
              <a:rPr lang="ko-KR" altLang="en-US"/>
              <a:t>년 </a:t>
            </a:r>
            <a:r>
              <a:rPr lang="en-US" altLang="ko-KR"/>
              <a:t>SEED128  2009</a:t>
            </a:r>
            <a:r>
              <a:rPr lang="ko-KR" altLang="en-US"/>
              <a:t>년</a:t>
            </a:r>
            <a:r>
              <a:rPr lang="en-US" altLang="ko-KR"/>
              <a:t> SEED 256</a:t>
            </a:r>
            <a:r>
              <a:rPr lang="ko-KR" altLang="en-US"/>
              <a:t> 대칭키 블록 암호 알고리즘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SEED</a:t>
            </a:r>
            <a:r>
              <a:rPr lang="ko-KR" altLang="en-US"/>
              <a:t>의 특징</a:t>
            </a:r>
            <a:r>
              <a:rPr lang="en-US" altLang="ko-KR"/>
              <a:t> 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블록 암호 알고리즘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Feistel </a:t>
            </a:r>
            <a:r>
              <a:rPr lang="ko-KR" altLang="en-US"/>
              <a:t>구조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128bit</a:t>
            </a:r>
            <a:r>
              <a:rPr lang="ko-KR" altLang="en-US"/>
              <a:t>의 평문 블록과 </a:t>
            </a:r>
            <a:r>
              <a:rPr lang="en-US" altLang="ko-KR"/>
              <a:t>128bit</a:t>
            </a:r>
            <a:r>
              <a:rPr lang="ko-KR" altLang="en-US"/>
              <a:t> 키를 입력으로 사용하여 총 </a:t>
            </a:r>
            <a:r>
              <a:rPr lang="en-US" altLang="ko-KR"/>
              <a:t>16</a:t>
            </a:r>
            <a:r>
              <a:rPr lang="ko-KR" altLang="en-US"/>
              <a:t>라운드를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거쳐 </a:t>
            </a:r>
            <a:r>
              <a:rPr lang="en-US" altLang="ko-KR"/>
              <a:t>128bit</a:t>
            </a:r>
            <a:r>
              <a:rPr lang="ko-KR" altLang="en-US"/>
              <a:t> 암호문 블록을 출력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SEED</a:t>
            </a:r>
            <a:r>
              <a:rPr lang="ko-KR" altLang="en-US"/>
              <a:t> 구조도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전체 구조도</a:t>
            </a:r>
            <a:endParaRPr xmlns:mc="http://schemas.openxmlformats.org/markup-compatibility/2006" xmlns:hp="http://schemas.haansoft.com/office/presentation/8.0" kumimoji="0" lang="ko-KR" altLang="en-US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81656" y="1041668"/>
            <a:ext cx="4653517" cy="5374484"/>
          </a:xfrm>
          <a:prstGeom prst="rect">
            <a:avLst/>
          </a:prstGeom>
        </p:spPr>
      </p:pic>
      <p:sp>
        <p:nvSpPr>
          <p:cNvPr id="5" name=""/>
          <p:cNvSpPr txBox="1"/>
          <p:nvPr/>
        </p:nvSpPr>
        <p:spPr>
          <a:xfrm>
            <a:off x="2397125" y="6482292"/>
            <a:ext cx="7487709" cy="2595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100"/>
              <a:t>https://www.researchgate.net/publication/263625946_SEED_and_ARIA_algorithm_design_methods_using_GEZEL</a:t>
            </a:r>
            <a:endParaRPr lang="en-US" altLang="ko-KR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376</ep:Words>
  <ep:PresentationFormat>와이드스크린</ep:PresentationFormat>
  <ep:Paragraphs>81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ep:HeadingPairs>
  <ep:TitlesOfParts>
    <vt:vector size="20" baseType="lpstr">
      <vt:lpstr>CryptoCraft 테마</vt:lpstr>
      <vt:lpstr>제목 테마</vt:lpstr>
      <vt:lpstr>ARIA</vt:lpstr>
      <vt:lpstr>ARIA?</vt:lpstr>
      <vt:lpstr>ARIA 의 역사</vt:lpstr>
      <vt:lpstr>ARIA의 특징</vt:lpstr>
      <vt:lpstr>SPN</vt:lpstr>
      <vt:lpstr>ARIA의 특징</vt:lpstr>
      <vt:lpstr>SEED?</vt:lpstr>
      <vt:lpstr>SEED의 특징</vt:lpstr>
      <vt:lpstr>SEED 구조도</vt:lpstr>
      <vt:lpstr>SEED 구조도</vt:lpstr>
      <vt:lpstr>SEED 구조도</vt:lpstr>
      <vt:lpstr>SEED 키 스케줄링</vt:lpstr>
      <vt:lpstr>ARIA의 라운드 함수</vt:lpstr>
      <vt:lpstr>ARIA 구조</vt:lpstr>
      <vt:lpstr>ARIA 구조</vt:lpstr>
      <vt:lpstr>ARIA 구조</vt:lpstr>
      <vt:lpstr>ARIA 구조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2020-07-26T17:06:21.256</dcterms:modified>
  <cp:revision>142</cp:revision>
  <dc:title>PowerPoint 프레젠테이션</dc:title>
  <cp:version/>
</cp:coreProperties>
</file>