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3"/>
  </p:notesMasterIdLst>
  <p:handoutMasterIdLst>
    <p:handoutMasterId r:id="rId24"/>
  </p:handoutMasterIdLst>
  <p:sldIdLst>
    <p:sldId id="269" r:id="rId3"/>
    <p:sldId id="275" r:id="rId4"/>
    <p:sldId id="280" r:id="rId5"/>
    <p:sldId id="298" r:id="rId6"/>
    <p:sldId id="312" r:id="rId7"/>
    <p:sldId id="313" r:id="rId8"/>
    <p:sldId id="299" r:id="rId9"/>
    <p:sldId id="314" r:id="rId10"/>
    <p:sldId id="315" r:id="rId11"/>
    <p:sldId id="300" r:id="rId12"/>
    <p:sldId id="316" r:id="rId13"/>
    <p:sldId id="317" r:id="rId14"/>
    <p:sldId id="318" r:id="rId15"/>
    <p:sldId id="319" r:id="rId16"/>
    <p:sldId id="302" r:id="rId17"/>
    <p:sldId id="320" r:id="rId18"/>
    <p:sldId id="321" r:id="rId19"/>
    <p:sldId id="322" r:id="rId20"/>
    <p:sldId id="323" r:id="rId21"/>
    <p:sldId id="31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DFBA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26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0222" y="1041400"/>
            <a:ext cx="8403773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210 국민체조 B" panose="02020603020101020101" pitchFamily="18" charset="-127"/>
                <a:ea typeface="210 국민체조 B" panose="02020603020101020101" pitchFamily="18" charset="-127"/>
              </a:rPr>
              <a:t>운영체제 </a:t>
            </a:r>
            <a:r>
              <a:rPr lang="en-US" altLang="ko-KR" sz="4400" dirty="0">
                <a:latin typeface="210 국민체조 B" panose="02020603020101020101" pitchFamily="18" charset="-127"/>
                <a:ea typeface="210 국민체조 B" panose="02020603020101020101" pitchFamily="18" charset="-127"/>
              </a:rPr>
              <a:t>– </a:t>
            </a:r>
            <a:r>
              <a:rPr lang="ko-KR" altLang="en-US" sz="4400" dirty="0" err="1">
                <a:latin typeface="210 국민체조 B" panose="02020603020101020101" pitchFamily="18" charset="-127"/>
                <a:ea typeface="210 국민체조 B" panose="02020603020101020101" pitchFamily="18" charset="-127"/>
              </a:rPr>
              <a:t>스래싱</a:t>
            </a:r>
            <a:r>
              <a:rPr lang="en-US" altLang="ko-KR" sz="4400" dirty="0">
                <a:latin typeface="210 국민체조 B" panose="02020603020101020101" pitchFamily="18" charset="-127"/>
                <a:ea typeface="210 국민체조 B" panose="02020603020101020101" pitchFamily="18" charset="-127"/>
              </a:rPr>
              <a:t>(thrashing)</a:t>
            </a:r>
            <a:endParaRPr lang="ko-KR" altLang="en-US" sz="4400" dirty="0">
              <a:latin typeface="210 국민체조 B" panose="02020603020101020101" pitchFamily="18" charset="-127"/>
              <a:ea typeface="210 국민체조 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0221" y="4160838"/>
            <a:ext cx="8403774" cy="1655762"/>
          </a:xfrm>
        </p:spPr>
        <p:txBody>
          <a:bodyPr/>
          <a:lstStyle/>
          <a:p>
            <a:r>
              <a:rPr lang="en-US" altLang="ko-KR" dirty="0">
                <a:latin typeface="210 국민체조 B" panose="02020603020101020101" pitchFamily="18" charset="-127"/>
                <a:ea typeface="210 국민체조 B" panose="02020603020101020101" pitchFamily="18" charset="-127"/>
              </a:rPr>
              <a:t>1871227 </a:t>
            </a:r>
            <a:r>
              <a:rPr lang="ko-KR" altLang="en-US" b="1" dirty="0">
                <a:latin typeface="210 국민체조 B" panose="02020603020101020101" pitchFamily="18" charset="-127"/>
                <a:ea typeface="210 국민체조 B" panose="02020603020101020101" pitchFamily="18" charset="-127"/>
              </a:rPr>
              <a:t>임세진</a:t>
            </a:r>
            <a:endParaRPr lang="en-US" altLang="ko-KR" b="1" dirty="0">
              <a:latin typeface="210 국민체조 B" panose="02020603020101020101" pitchFamily="18" charset="-127"/>
              <a:ea typeface="210 국민체조 B" panose="02020603020101020101" pitchFamily="18" charset="-127"/>
            </a:endParaRPr>
          </a:p>
          <a:p>
            <a:r>
              <a:rPr lang="en-US" altLang="ko-KR" b="1">
                <a:latin typeface="210 국민체조 B" panose="02020603020101020101" pitchFamily="18" charset="-127"/>
                <a:ea typeface="210 국민체조 B" panose="02020603020101020101" pitchFamily="18" charset="-127"/>
              </a:rPr>
              <a:t>https://youtu.be/zEjOX88VU0s</a:t>
            </a:r>
            <a:endParaRPr lang="en-US" altLang="ko-KR" b="1" dirty="0">
              <a:latin typeface="210 국민체조 B" panose="02020603020101020101" pitchFamily="18" charset="-127"/>
              <a:ea typeface="210 국민체조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3963580" y="2480699"/>
            <a:ext cx="6967375" cy="1123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000" dirty="0">
                <a:latin typeface="Arial Black" panose="020B0A04020102020204" pitchFamily="34" charset="0"/>
                <a:ea typeface="210 국민체조 B" panose="02020603020101020101" pitchFamily="18" charset="-127"/>
              </a:rPr>
              <a:t>2</a:t>
            </a:r>
            <a:r>
              <a:rPr lang="ko-KR" altLang="en-US" sz="5000" dirty="0">
                <a:latin typeface="Arial Black" panose="020B0A04020102020204" pitchFamily="34" charset="0"/>
                <a:ea typeface="210 국민체조 B" panose="02020603020101020101" pitchFamily="18" charset="-127"/>
              </a:rPr>
              <a:t>. 가상 메모리</a:t>
            </a:r>
          </a:p>
        </p:txBody>
      </p:sp>
    </p:spTree>
    <p:extLst>
      <p:ext uri="{BB962C8B-B14F-4D97-AF65-F5344CB8AC3E}">
        <p14:creationId xmlns:p14="http://schemas.microsoft.com/office/powerpoint/2010/main" val="68553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가상 메모리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266825"/>
            <a:ext cx="11369675" cy="5057775"/>
          </a:xfrm>
        </p:spPr>
        <p:txBody>
          <a:bodyPr/>
          <a:lstStyle/>
          <a:p>
            <a:r>
              <a:rPr lang="ko-KR" altLang="en-US" dirty="0"/>
              <a:t>가상 메모리</a:t>
            </a:r>
            <a:r>
              <a:rPr lang="en-US" altLang="ko-KR" dirty="0"/>
              <a:t>(virtual memory)</a:t>
            </a:r>
          </a:p>
          <a:p>
            <a:pPr marL="0" indent="0">
              <a:buNone/>
            </a:pPr>
            <a:endParaRPr lang="en-US" altLang="ko-KR" sz="1000" dirty="0"/>
          </a:p>
          <a:p>
            <a:pPr>
              <a:buFontTx/>
              <a:buChar char="-"/>
            </a:pPr>
            <a:r>
              <a:rPr lang="ko-KR" altLang="en-US" sz="2400" dirty="0"/>
              <a:t>물리 메모리가 가진 크기 한계를 극복하고</a:t>
            </a:r>
            <a:r>
              <a:rPr lang="en-US" altLang="ko-KR" sz="2400" dirty="0"/>
              <a:t>, </a:t>
            </a:r>
            <a:r>
              <a:rPr lang="ko-KR" altLang="en-US" sz="2400" dirty="0"/>
              <a:t>물리 메모리보다 큰 프로그램이나 여러 프로그램을 동시에 실행시킬 수 있도록 하여 사용자가 무한대의 메모리가 있다고 느끼도록 하는 메모리 관리 기법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프로세스가 실행되기 위해서는 프로세스의 코드</a:t>
            </a:r>
            <a:r>
              <a:rPr lang="en-US" altLang="ko-KR" sz="2400" dirty="0"/>
              <a:t>, </a:t>
            </a:r>
            <a:r>
              <a:rPr lang="ko-KR" altLang="en-US" sz="2400" dirty="0"/>
              <a:t>데이터</a:t>
            </a:r>
            <a:r>
              <a:rPr lang="en-US" altLang="ko-KR" sz="2400" dirty="0"/>
              <a:t>, </a:t>
            </a:r>
            <a:r>
              <a:rPr lang="ko-KR" altLang="en-US" sz="2400" dirty="0"/>
              <a:t>스택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힙</a:t>
            </a:r>
            <a:r>
              <a:rPr lang="ko-KR" altLang="en-US" sz="2400" dirty="0"/>
              <a:t> 모든 영역이 전부 물리 메모리에 할당되어 있어야 한다는 전제를 완전히 깬 것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프로세스의 영역을 보조 기억 장치</a:t>
            </a:r>
            <a:r>
              <a:rPr lang="en-US" altLang="ko-KR" sz="2400" dirty="0"/>
              <a:t>(</a:t>
            </a:r>
            <a:r>
              <a:rPr lang="ko-KR" altLang="en-US" sz="2400" dirty="0"/>
              <a:t>주로 하드 디스크</a:t>
            </a:r>
            <a:r>
              <a:rPr lang="en-US" altLang="ko-KR" sz="2400" dirty="0"/>
              <a:t>)</a:t>
            </a:r>
            <a:r>
              <a:rPr lang="ko-KR" altLang="en-US" sz="2400" dirty="0"/>
              <a:t>의 영역으로 확장함</a:t>
            </a:r>
            <a:endParaRPr lang="ko-KR" altLang="en-US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81B187A-9F93-4093-9072-F1E0836F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3275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19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가상 메모리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81B187A-9F93-4093-9072-F1E0836F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3275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 descr="Operating Systems: Virtual Memory">
            <a:extLst>
              <a:ext uri="{FF2B5EF4-FFF2-40B4-BE49-F238E27FC236}">
                <a16:creationId xmlns:a16="http://schemas.microsoft.com/office/drawing/2014/main" id="{C2535306-40DA-4794-93AE-8FBAC241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1432033"/>
            <a:ext cx="5764212" cy="460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원통형 3">
            <a:extLst>
              <a:ext uri="{FF2B5EF4-FFF2-40B4-BE49-F238E27FC236}">
                <a16:creationId xmlns:a16="http://schemas.microsoft.com/office/drawing/2014/main" id="{C09D51D5-F40D-44F8-AE2E-8481F85DB9C4}"/>
              </a:ext>
            </a:extLst>
          </p:cNvPr>
          <p:cNvSpPr/>
          <p:nvPr/>
        </p:nvSpPr>
        <p:spPr>
          <a:xfrm>
            <a:off x="7091362" y="4483101"/>
            <a:ext cx="1524000" cy="1498491"/>
          </a:xfrm>
          <a:prstGeom prst="can">
            <a:avLst>
              <a:gd name="adj" fmla="val 16577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644F3AB7-AA57-4DA5-8AB9-EA12C633A365}"/>
              </a:ext>
            </a:extLst>
          </p:cNvPr>
          <p:cNvSpPr/>
          <p:nvPr/>
        </p:nvSpPr>
        <p:spPr>
          <a:xfrm rot="10800000">
            <a:off x="8788400" y="2463801"/>
            <a:ext cx="2159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15E22-CC4D-42A0-90B1-38B23E102DCB}"/>
              </a:ext>
            </a:extLst>
          </p:cNvPr>
          <p:cNvSpPr txBox="1"/>
          <p:nvPr/>
        </p:nvSpPr>
        <p:spPr>
          <a:xfrm>
            <a:off x="9080500" y="31972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Swap area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21307A-D289-4B5B-ACDC-0BBA666BCEA2}"/>
              </a:ext>
            </a:extLst>
          </p:cNvPr>
          <p:cNvSpPr txBox="1"/>
          <p:nvPr/>
        </p:nvSpPr>
        <p:spPr>
          <a:xfrm>
            <a:off x="7267304" y="4927592"/>
            <a:ext cx="1172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및 </a:t>
            </a:r>
            <a:endParaRPr lang="en-US" altLang="ko-KR" dirty="0"/>
          </a:p>
          <a:p>
            <a:r>
              <a:rPr lang="ko-KR" altLang="en-US" dirty="0"/>
              <a:t>디렉터리 </a:t>
            </a:r>
            <a:endParaRPr lang="en-US" altLang="ko-KR" dirty="0"/>
          </a:p>
          <a:p>
            <a:r>
              <a:rPr lang="ko-KR" altLang="en-US" dirty="0"/>
              <a:t>저장 공간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6A56A-8A29-45DA-BC2F-0B870E9896BB}"/>
              </a:ext>
            </a:extLst>
          </p:cNvPr>
          <p:cNvSpPr txBox="1"/>
          <p:nvPr/>
        </p:nvSpPr>
        <p:spPr>
          <a:xfrm>
            <a:off x="6341199" y="231540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스와핑</a:t>
            </a:r>
          </a:p>
        </p:txBody>
      </p:sp>
    </p:spTree>
    <p:extLst>
      <p:ext uri="{BB962C8B-B14F-4D97-AF65-F5344CB8AC3E}">
        <p14:creationId xmlns:p14="http://schemas.microsoft.com/office/powerpoint/2010/main" val="3268703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가상 메모리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266825"/>
            <a:ext cx="11369675" cy="5057775"/>
          </a:xfrm>
        </p:spPr>
        <p:txBody>
          <a:bodyPr/>
          <a:lstStyle/>
          <a:p>
            <a:r>
              <a:rPr lang="ko-KR" altLang="en-US" dirty="0"/>
              <a:t>요구 </a:t>
            </a:r>
            <a:r>
              <a:rPr lang="ko-KR" altLang="en-US" dirty="0" err="1"/>
              <a:t>페이징</a:t>
            </a:r>
            <a:r>
              <a:rPr lang="en-US" altLang="ko-KR" dirty="0"/>
              <a:t>(demand paging)</a:t>
            </a:r>
          </a:p>
          <a:p>
            <a:pPr marL="0" indent="0">
              <a:buNone/>
            </a:pPr>
            <a:r>
              <a:rPr lang="en-US" altLang="ko-KR" dirty="0"/>
              <a:t>= </a:t>
            </a:r>
            <a:r>
              <a:rPr lang="ko-KR" altLang="en-US" dirty="0" err="1"/>
              <a:t>페이징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스와핑</a:t>
            </a:r>
            <a:endParaRPr lang="en-US" altLang="ko-KR" dirty="0"/>
          </a:p>
          <a:p>
            <a:pPr marL="0" indent="0">
              <a:buNone/>
            </a:pPr>
            <a:endParaRPr lang="en-US" altLang="ko-KR" sz="1000" dirty="0"/>
          </a:p>
          <a:p>
            <a:pPr>
              <a:buFontTx/>
              <a:buChar char="-"/>
            </a:pPr>
            <a:r>
              <a:rPr lang="ko-KR" altLang="en-US" sz="2400" dirty="0" err="1"/>
              <a:t>페이징</a:t>
            </a:r>
            <a:r>
              <a:rPr lang="ko-KR" altLang="en-US" sz="2400" dirty="0"/>
              <a:t> 기법을 토대로 프로세스의 일부 페이지를 물리 프레임에 할당하여 실행시키고</a:t>
            </a:r>
            <a:r>
              <a:rPr lang="en-US" altLang="ko-KR" sz="2400" dirty="0"/>
              <a:t>, </a:t>
            </a:r>
            <a:r>
              <a:rPr lang="ko-KR" altLang="en-US" sz="2400" dirty="0"/>
              <a:t>프로세스의 실행 중 페이지가 필요할 때 메모리 프레임을 </a:t>
            </a:r>
            <a:r>
              <a:rPr lang="ko-KR" altLang="en-US" sz="2400" dirty="0" err="1"/>
              <a:t>할당받고</a:t>
            </a:r>
            <a:r>
              <a:rPr lang="ko-KR" altLang="en-US" sz="2400" dirty="0"/>
              <a:t> 하드 디스크로부터 페이지를 </a:t>
            </a:r>
            <a:r>
              <a:rPr lang="ko-KR" altLang="en-US" sz="2400" dirty="0" err="1"/>
              <a:t>로딩시키는</a:t>
            </a:r>
            <a:r>
              <a:rPr lang="ko-KR" altLang="en-US" sz="2400" dirty="0"/>
              <a:t> 메모리 관리 기법</a:t>
            </a: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81B187A-9F93-4093-9072-F1E0836F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3275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87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가상 메모리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266825"/>
            <a:ext cx="11369675" cy="5057775"/>
          </a:xfrm>
        </p:spPr>
        <p:txBody>
          <a:bodyPr/>
          <a:lstStyle/>
          <a:p>
            <a:r>
              <a:rPr lang="ko-KR" altLang="en-US" dirty="0"/>
              <a:t>페이지 폴트</a:t>
            </a:r>
            <a:r>
              <a:rPr lang="en-US" altLang="ko-KR" dirty="0"/>
              <a:t>(page fault)</a:t>
            </a:r>
          </a:p>
          <a:p>
            <a:pPr marL="0" indent="0">
              <a:buNone/>
            </a:pPr>
            <a:endParaRPr lang="en-US" altLang="ko-KR" sz="1000" dirty="0"/>
          </a:p>
          <a:p>
            <a:pPr>
              <a:buFontTx/>
              <a:buChar char="-"/>
            </a:pPr>
            <a:r>
              <a:rPr lang="ko-KR" altLang="en-US" sz="2400" dirty="0"/>
              <a:t>프로세스의 실행 도중 </a:t>
            </a:r>
            <a:r>
              <a:rPr lang="en-US" altLang="ko-KR" sz="2400" dirty="0"/>
              <a:t>CPU</a:t>
            </a:r>
            <a:r>
              <a:rPr lang="ko-KR" altLang="en-US" sz="2400" dirty="0"/>
              <a:t>가 </a:t>
            </a:r>
            <a:r>
              <a:rPr lang="ko-KR" altLang="en-US" sz="2400" dirty="0" err="1"/>
              <a:t>엑세스하는</a:t>
            </a:r>
            <a:r>
              <a:rPr lang="ko-KR" altLang="en-US" sz="2400" dirty="0"/>
              <a:t> 주소의 페이지가 물리 메모리에 존재하지 않아 더 이상 실행을 할 수 없을 때 페이지 폴트라고 함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페이지 폴트가 발생하면 커널에 의해 하드 디스크에서 페이지를 </a:t>
            </a:r>
            <a:r>
              <a:rPr lang="ko-KR" altLang="en-US" sz="2400" dirty="0" err="1"/>
              <a:t>로딩하게</a:t>
            </a:r>
            <a:r>
              <a:rPr lang="ko-KR" altLang="en-US" sz="2400" dirty="0"/>
              <a:t> 됨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만약 물리 메모리에 공간이 있다면 빈 프레임을 </a:t>
            </a:r>
            <a:r>
              <a:rPr lang="ko-KR" altLang="en-US" sz="2400" dirty="0" err="1"/>
              <a:t>할당받아</a:t>
            </a:r>
            <a:r>
              <a:rPr lang="ko-KR" altLang="en-US" sz="2400" dirty="0"/>
              <a:t> 하드 디스크에서 페이지를 </a:t>
            </a:r>
            <a:r>
              <a:rPr lang="ko-KR" altLang="en-US" sz="2400" dirty="0" err="1"/>
              <a:t>로딩하게</a:t>
            </a:r>
            <a:r>
              <a:rPr lang="ko-KR" altLang="en-US" sz="2400" dirty="0"/>
              <a:t> 되고</a:t>
            </a:r>
            <a:r>
              <a:rPr lang="en-US" altLang="ko-KR" sz="2400" dirty="0"/>
              <a:t>, </a:t>
            </a:r>
            <a:r>
              <a:rPr lang="ko-KR" altLang="en-US" sz="2400" dirty="0"/>
              <a:t>빈 프레임이 없다면 알고리즘에 의해 프레임을 교체하게 됨</a:t>
            </a:r>
            <a:endParaRPr lang="en-US" altLang="ko-KR" sz="2400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81B187A-9F93-4093-9072-F1E0836F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3275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663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3214178" y="2305359"/>
            <a:ext cx="6361621" cy="1123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000" dirty="0">
                <a:latin typeface="Arial Black" panose="020B0A04020102020204" pitchFamily="34" charset="0"/>
                <a:ea typeface="210 국민체조 B" panose="02020603020101020101" pitchFamily="18" charset="-127"/>
              </a:rPr>
              <a:t>3</a:t>
            </a:r>
            <a:r>
              <a:rPr lang="ko-KR" altLang="en-US" sz="5000" dirty="0">
                <a:latin typeface="Arial Black" panose="020B0A04020102020204" pitchFamily="34" charset="0"/>
                <a:ea typeface="210 국민체조 B" panose="02020603020101020101" pitchFamily="18" charset="-127"/>
              </a:rPr>
              <a:t>. </a:t>
            </a:r>
            <a:r>
              <a:rPr lang="ko-KR" altLang="en-US" sz="5000" dirty="0" err="1">
                <a:latin typeface="Arial Black" panose="020B0A04020102020204" pitchFamily="34" charset="0"/>
                <a:ea typeface="210 국민체조 B" panose="02020603020101020101" pitchFamily="18" charset="-127"/>
              </a:rPr>
              <a:t>스래싱</a:t>
            </a:r>
            <a:r>
              <a:rPr lang="en-US" altLang="ko-KR" sz="5000" dirty="0">
                <a:latin typeface="Arial Black" panose="020B0A04020102020204" pitchFamily="34" charset="0"/>
                <a:ea typeface="210 국민체조 B" panose="02020603020101020101" pitchFamily="18" charset="-127"/>
              </a:rPr>
              <a:t>(thrashing)</a:t>
            </a:r>
            <a:endParaRPr lang="ko-KR" altLang="en-US" sz="5000" dirty="0">
              <a:latin typeface="Arial Black" panose="020B0A04020102020204" pitchFamily="34" charset="0"/>
              <a:ea typeface="210 국민체조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43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스래싱</a:t>
            </a:r>
            <a:r>
              <a:rPr lang="en-US" altLang="ko-KR" b="1" dirty="0"/>
              <a:t>(thrashing)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266825"/>
            <a:ext cx="11369675" cy="5057775"/>
          </a:xfrm>
        </p:spPr>
        <p:txBody>
          <a:bodyPr/>
          <a:lstStyle/>
          <a:p>
            <a:r>
              <a:rPr lang="ko-KR" altLang="en-US" dirty="0" err="1"/>
              <a:t>스래싱</a:t>
            </a:r>
            <a:r>
              <a:rPr lang="en-US" altLang="ko-KR" dirty="0"/>
              <a:t>(thrashing)</a:t>
            </a:r>
          </a:p>
          <a:p>
            <a:pPr marL="0" indent="0">
              <a:buNone/>
            </a:pPr>
            <a:r>
              <a:rPr lang="en-US" altLang="ko-KR" dirty="0"/>
              <a:t>= ‘</a:t>
            </a:r>
            <a:r>
              <a:rPr lang="ko-KR" altLang="en-US" dirty="0"/>
              <a:t>빈번한 페이지 폴트와 디스크 입출력 증가 현상</a:t>
            </a:r>
            <a:r>
              <a:rPr lang="en-US" altLang="ko-KR" dirty="0"/>
              <a:t>’</a:t>
            </a:r>
          </a:p>
          <a:p>
            <a:pPr marL="0" indent="0">
              <a:buNone/>
            </a:pPr>
            <a:endParaRPr lang="en-US" altLang="ko-KR" sz="1000" dirty="0"/>
          </a:p>
          <a:p>
            <a:pPr>
              <a:buFontTx/>
              <a:buChar char="-"/>
            </a:pPr>
            <a:r>
              <a:rPr lang="ko-KR" altLang="en-US" sz="2400" dirty="0" err="1"/>
              <a:t>스래싱은</a:t>
            </a:r>
            <a:r>
              <a:rPr lang="ko-KR" altLang="en-US" sz="2400" dirty="0"/>
              <a:t> 페이지 폴트가 계속적으로 발생하여 메모리 프레임에 페이지가 반복적으로 교체되는 현상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이 과정에서 디스크 입출력이 심각하게 증가하며 </a:t>
            </a:r>
            <a:r>
              <a:rPr lang="en-US" altLang="ko-KR" sz="2400" dirty="0"/>
              <a:t>CPU</a:t>
            </a:r>
            <a:r>
              <a:rPr lang="ko-KR" altLang="en-US" sz="2400" dirty="0"/>
              <a:t>는 페이지 입출력을 기다리는데 대부분의 시간을 보내게 되어 </a:t>
            </a:r>
            <a:r>
              <a:rPr lang="en-US" altLang="ko-KR" sz="2400" dirty="0"/>
              <a:t>CPU </a:t>
            </a:r>
            <a:r>
              <a:rPr lang="ko-KR" altLang="en-US" sz="2400" dirty="0"/>
              <a:t>활용률이 대폭 감소하게 됨</a:t>
            </a: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81B187A-9F93-4093-9072-F1E0836F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3275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02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스래싱</a:t>
            </a:r>
            <a:r>
              <a:rPr lang="en-US" altLang="ko-KR" b="1" dirty="0"/>
              <a:t>(thrashing)</a:t>
            </a:r>
            <a:endParaRPr lang="ko-KR" altLang="en-US" b="1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81B187A-9F93-4093-9072-F1E0836F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3275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Picture 2" descr="스레싱 (Thrashing) &gt; 도리의 디지털라이프">
            <a:extLst>
              <a:ext uri="{FF2B5EF4-FFF2-40B4-BE49-F238E27FC236}">
                <a16:creationId xmlns:a16="http://schemas.microsoft.com/office/drawing/2014/main" id="{8AE12460-7871-4E34-ADE0-85947319A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4" y="1754160"/>
            <a:ext cx="6232525" cy="395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792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스래싱</a:t>
            </a:r>
            <a:r>
              <a:rPr lang="en-US" altLang="ko-KR" b="1" dirty="0"/>
              <a:t>(thrashing)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266825"/>
            <a:ext cx="11369675" cy="5057775"/>
          </a:xfrm>
        </p:spPr>
        <p:txBody>
          <a:bodyPr/>
          <a:lstStyle/>
          <a:p>
            <a:r>
              <a:rPr lang="ko-KR" altLang="en-US" dirty="0" err="1"/>
              <a:t>스래싱의</a:t>
            </a:r>
            <a:r>
              <a:rPr lang="ko-KR" altLang="en-US" dirty="0"/>
              <a:t> 원인</a:t>
            </a:r>
            <a:endParaRPr lang="en-US" altLang="ko-KR" dirty="0"/>
          </a:p>
          <a:p>
            <a:pPr marL="0" indent="0">
              <a:buNone/>
            </a:pPr>
            <a:endParaRPr lang="en-US" altLang="ko-KR" sz="1000" dirty="0"/>
          </a:p>
          <a:p>
            <a:pPr>
              <a:buFontTx/>
              <a:buChar char="-"/>
            </a:pPr>
            <a:r>
              <a:rPr lang="ko-KR" altLang="en-US" sz="2400" dirty="0"/>
              <a:t>메모리 </a:t>
            </a:r>
            <a:r>
              <a:rPr lang="ko-KR" altLang="en-US" sz="2400" dirty="0" err="1"/>
              <a:t>량에</a:t>
            </a:r>
            <a:r>
              <a:rPr lang="ko-KR" altLang="en-US" sz="2400" dirty="0"/>
              <a:t> 비해 실행중인 프로세스의 개수가 과한 경우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: </a:t>
            </a:r>
            <a:r>
              <a:rPr lang="ko-KR" altLang="en-US" sz="2400" dirty="0"/>
              <a:t>실행되는 프로세스의 개수가 많아지면 평균적으로 각 프로세스에게 할당되는 메모리 프레임의 개수가 작아져 새 페이지 로딩을 위해 곧이어 필요하게 될 페이지를 </a:t>
            </a:r>
            <a:r>
              <a:rPr lang="ko-KR" altLang="en-US" sz="2400" dirty="0" err="1"/>
              <a:t>스왑</a:t>
            </a:r>
            <a:r>
              <a:rPr lang="en-US" altLang="ko-KR" sz="2400" dirty="0"/>
              <a:t>-</a:t>
            </a:r>
            <a:r>
              <a:rPr lang="ko-KR" altLang="en-US" sz="2400" dirty="0" err="1"/>
              <a:t>아웃시킬</a:t>
            </a:r>
            <a:r>
              <a:rPr lang="ko-KR" altLang="en-US" sz="2400" dirty="0"/>
              <a:t> 확률이 높아지기 때문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메모리 할당 정책이 잘못된 경우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컴퓨터 시스템에 설치된 메모리가 너무 작은 경우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특정 시간에 너무 많은 프로세스가 실행되는 경우</a:t>
            </a:r>
            <a:endParaRPr lang="ko-KR" altLang="en-US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81B187A-9F93-4093-9072-F1E0836F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3275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662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스래싱</a:t>
            </a:r>
            <a:r>
              <a:rPr lang="en-US" altLang="ko-KR" b="1" dirty="0"/>
              <a:t>(thrashing)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266825"/>
            <a:ext cx="11369675" cy="5057775"/>
          </a:xfrm>
        </p:spPr>
        <p:txBody>
          <a:bodyPr/>
          <a:lstStyle/>
          <a:p>
            <a:r>
              <a:rPr lang="ko-KR" altLang="en-US" dirty="0" err="1"/>
              <a:t>스래싱</a:t>
            </a:r>
            <a:r>
              <a:rPr lang="ko-KR" altLang="en-US" dirty="0"/>
              <a:t> 해결</a:t>
            </a:r>
            <a:endParaRPr lang="en-US" altLang="ko-KR" dirty="0"/>
          </a:p>
          <a:p>
            <a:pPr marL="0" indent="0">
              <a:buNone/>
            </a:pPr>
            <a:endParaRPr lang="en-US" altLang="ko-KR" sz="1000" dirty="0"/>
          </a:p>
          <a:p>
            <a:pPr>
              <a:buFontTx/>
              <a:buChar char="-"/>
            </a:pPr>
            <a:r>
              <a:rPr lang="ko-KR" altLang="en-US" sz="2400" dirty="0" err="1"/>
              <a:t>스래싱이</a:t>
            </a:r>
            <a:r>
              <a:rPr lang="ko-KR" altLang="en-US" sz="2400" dirty="0"/>
              <a:t> 발생했다면 몇몇 프로세스를 강제로 </a:t>
            </a:r>
            <a:r>
              <a:rPr lang="ko-KR" altLang="en-US" sz="2400" dirty="0" err="1"/>
              <a:t>종료시켜</a:t>
            </a:r>
            <a:r>
              <a:rPr lang="ko-KR" altLang="en-US" sz="2400" dirty="0"/>
              <a:t> 다중 프로그래밍 정도를 낮추면 됨</a:t>
            </a:r>
            <a:endParaRPr lang="en-US" altLang="ko-KR" sz="2400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81B187A-9F93-4093-9072-F1E0836F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3275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3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4190"/>
            <a:ext cx="7380430" cy="718952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메모리 관리 기법 </a:t>
            </a:r>
            <a:r>
              <a:rPr lang="en-US" altLang="ko-KR" dirty="0"/>
              <a:t>- </a:t>
            </a:r>
            <a:r>
              <a:rPr lang="ko-KR" altLang="en-US" dirty="0" err="1"/>
              <a:t>페이징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3371"/>
            <a:ext cx="7380428" cy="718952"/>
          </a:xfrm>
        </p:spPr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가상 메모리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 err="1"/>
              <a:t>스래싱</a:t>
            </a:r>
            <a:r>
              <a:rPr lang="en-US" altLang="ko-KR" dirty="0"/>
              <a:t>(thrashing)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결론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191C0C-FDFF-40C4-8904-27E282EA5E8D}"/>
              </a:ext>
            </a:extLst>
          </p:cNvPr>
          <p:cNvSpPr/>
          <p:nvPr/>
        </p:nvSpPr>
        <p:spPr>
          <a:xfrm>
            <a:off x="3397718" y="4754880"/>
            <a:ext cx="8364354" cy="130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863B39-7DB9-49D0-8962-DEF417751CA3}"/>
              </a:ext>
            </a:extLst>
          </p:cNvPr>
          <p:cNvSpPr/>
          <p:nvPr/>
        </p:nvSpPr>
        <p:spPr>
          <a:xfrm>
            <a:off x="3397718" y="3835699"/>
            <a:ext cx="8364354" cy="130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4326645" y="2454449"/>
            <a:ext cx="5915250" cy="1122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000" dirty="0">
                <a:latin typeface="Arial Black" panose="020B0A04020102020204" pitchFamily="34" charset="0"/>
                <a:ea typeface="210 국민체조 B" panose="02020603020101020101" pitchFamily="18" charset="-127"/>
              </a:rPr>
              <a:t>감사합니다</a:t>
            </a:r>
            <a:r>
              <a:rPr lang="en-US" altLang="ko-KR" sz="5000" dirty="0">
                <a:latin typeface="Arial Black" panose="020B0A04020102020204" pitchFamily="34" charset="0"/>
                <a:ea typeface="210 국민체조 B" panose="02020603020101020101" pitchFamily="18" charset="-127"/>
                <a:sym typeface="Wingdings" panose="05000000000000000000" pitchFamily="2" charset="2"/>
              </a:rPr>
              <a:t></a:t>
            </a:r>
            <a:endParaRPr lang="ko-KR" altLang="en-US" sz="5000" dirty="0">
              <a:latin typeface="Arial Black" panose="020B0A04020102020204" pitchFamily="34" charset="0"/>
              <a:ea typeface="210 국민체조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43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2249101" y="2764511"/>
            <a:ext cx="787587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0" dirty="0">
                <a:latin typeface="Arial Black" panose="020B0A04020102020204" pitchFamily="34" charset="0"/>
                <a:ea typeface="210 국민체조 B" panose="02020603020101020101" pitchFamily="18" charset="-127"/>
              </a:rPr>
              <a:t>1. 메모리 관리 기법 </a:t>
            </a:r>
            <a:r>
              <a:rPr lang="en-US" altLang="ko-KR" sz="5000" dirty="0">
                <a:latin typeface="Arial Black" panose="020B0A04020102020204" pitchFamily="34" charset="0"/>
                <a:ea typeface="210 국민체조 B" panose="02020603020101020101" pitchFamily="18" charset="-127"/>
              </a:rPr>
              <a:t>- </a:t>
            </a:r>
            <a:r>
              <a:rPr lang="ko-KR" altLang="en-US" sz="5000" dirty="0" err="1">
                <a:latin typeface="Arial Black" panose="020B0A04020102020204" pitchFamily="34" charset="0"/>
                <a:ea typeface="210 국민체조 B" panose="02020603020101020101" pitchFamily="18" charset="-127"/>
              </a:rPr>
              <a:t>페이징</a:t>
            </a:r>
            <a:endParaRPr lang="ko-KR" altLang="en-US" sz="5000" dirty="0">
              <a:latin typeface="Arial Black" panose="020B0A04020102020204" pitchFamily="34" charset="0"/>
              <a:ea typeface="210 국민체조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메모리 관리 기법</a:t>
            </a:r>
            <a:r>
              <a:rPr lang="en-US" altLang="ko-KR" b="1" dirty="0"/>
              <a:t> - </a:t>
            </a:r>
            <a:r>
              <a:rPr lang="ko-KR" altLang="en-US" b="1" dirty="0" err="1"/>
              <a:t>페이징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266825"/>
            <a:ext cx="11369675" cy="5057775"/>
          </a:xfrm>
        </p:spPr>
        <p:txBody>
          <a:bodyPr/>
          <a:lstStyle/>
          <a:p>
            <a:r>
              <a:rPr lang="ko-KR" altLang="en-US" dirty="0"/>
              <a:t>메모리 관리 기법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81B187A-9F93-4093-9072-F1E0836F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3275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68E63-F53E-4714-94F2-B2D1C62F26AC}"/>
              </a:ext>
            </a:extLst>
          </p:cNvPr>
          <p:cNvSpPr txBox="1"/>
          <p:nvPr/>
        </p:nvSpPr>
        <p:spPr>
          <a:xfrm>
            <a:off x="4743449" y="224741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 할당 기법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0A802A-858E-4A80-A514-9263B159436C}"/>
              </a:ext>
            </a:extLst>
          </p:cNvPr>
          <p:cNvSpPr txBox="1"/>
          <p:nvPr/>
        </p:nvSpPr>
        <p:spPr>
          <a:xfrm>
            <a:off x="2709393" y="304548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연속 메모리 할당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0C10D-7298-4D46-ABBA-921E02D4EC36}"/>
              </a:ext>
            </a:extLst>
          </p:cNvPr>
          <p:cNvSpPr txBox="1"/>
          <p:nvPr/>
        </p:nvSpPr>
        <p:spPr>
          <a:xfrm>
            <a:off x="6882831" y="304548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분할 메모리 할당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2D3199-C2A4-4C3B-B756-8FAC38591D17}"/>
              </a:ext>
            </a:extLst>
          </p:cNvPr>
          <p:cNvSpPr txBox="1"/>
          <p:nvPr/>
        </p:nvSpPr>
        <p:spPr>
          <a:xfrm>
            <a:off x="1352550" y="396665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고정 크기 할당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C7A15-4355-4D8D-9BC2-99C7F7E26B59}"/>
              </a:ext>
            </a:extLst>
          </p:cNvPr>
          <p:cNvSpPr txBox="1"/>
          <p:nvPr/>
        </p:nvSpPr>
        <p:spPr>
          <a:xfrm>
            <a:off x="3894499" y="396665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가변 크기 할당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C878F6-8348-4B2B-A290-893E0ECBB8FD}"/>
              </a:ext>
            </a:extLst>
          </p:cNvPr>
          <p:cNvSpPr txBox="1"/>
          <p:nvPr/>
        </p:nvSpPr>
        <p:spPr>
          <a:xfrm>
            <a:off x="5988328" y="3966659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가변 크기 할당</a:t>
            </a:r>
            <a:endParaRPr lang="en-US" altLang="ko-KR" dirty="0"/>
          </a:p>
          <a:p>
            <a:r>
              <a:rPr lang="en-US" altLang="ko-KR" dirty="0"/>
              <a:t>: segmentation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FD5A41-8E3A-4EDC-97E0-6AD4377033AA}"/>
              </a:ext>
            </a:extLst>
          </p:cNvPr>
          <p:cNvSpPr txBox="1"/>
          <p:nvPr/>
        </p:nvSpPr>
        <p:spPr>
          <a:xfrm>
            <a:off x="8530277" y="3952273"/>
            <a:ext cx="1697901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고정 크기 할당</a:t>
            </a:r>
            <a:endParaRPr lang="en-US" altLang="ko-KR" dirty="0"/>
          </a:p>
          <a:p>
            <a:r>
              <a:rPr lang="en-US" altLang="ko-KR" dirty="0"/>
              <a:t>: paging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B898D8-C11A-483C-8398-30A2BB619FF6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3673760" y="2616742"/>
            <a:ext cx="2034056" cy="42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285E7F-0E2D-480E-BD5F-A47D57E998F7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5707816" y="2616742"/>
            <a:ext cx="2139382" cy="42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1E514D7-6A7F-4F5C-A1D3-03AF67E23506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2201501" y="3414813"/>
            <a:ext cx="1472259" cy="55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AAC4DF3-89A7-400F-AE7D-A9AA4792908A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3673760" y="3414813"/>
            <a:ext cx="1069690" cy="55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8BB0568-AB4B-4EF8-B77A-D8D2CCBA72E7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flipH="1">
            <a:off x="6837279" y="3414813"/>
            <a:ext cx="1009919" cy="55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B94F17C-B7B5-49C8-9C10-0001C4CF9DF8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>
            <a:off x="7847198" y="3414813"/>
            <a:ext cx="1532030" cy="53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4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메모리 관리 기법</a:t>
            </a:r>
            <a:r>
              <a:rPr lang="en-US" altLang="ko-KR" b="1" dirty="0"/>
              <a:t> - </a:t>
            </a:r>
            <a:r>
              <a:rPr lang="ko-KR" altLang="en-US" b="1" dirty="0" err="1"/>
              <a:t>페이징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266825"/>
            <a:ext cx="11369675" cy="505777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페이징</a:t>
            </a:r>
            <a:r>
              <a:rPr lang="ko-KR" altLang="en-US" dirty="0"/>
              <a:t> </a:t>
            </a:r>
            <a:r>
              <a:rPr lang="en-US" altLang="ko-KR" dirty="0"/>
              <a:t>(paging)</a:t>
            </a:r>
          </a:p>
          <a:p>
            <a:endParaRPr lang="en-US" altLang="ko-KR" sz="1000" dirty="0"/>
          </a:p>
          <a:p>
            <a:pPr>
              <a:buFontTx/>
              <a:buChar char="-"/>
            </a:pPr>
            <a:r>
              <a:rPr lang="ko-KR" altLang="en-US" sz="2500" dirty="0"/>
              <a:t>프로세스의 주소공간을 페이지</a:t>
            </a:r>
            <a:r>
              <a:rPr lang="en-US" altLang="ko-KR" sz="2500" dirty="0"/>
              <a:t>(page)</a:t>
            </a:r>
            <a:r>
              <a:rPr lang="ko-KR" altLang="en-US" sz="2500" dirty="0"/>
              <a:t>라는 고정 크기로 나누고 물리 메모리도 프레임</a:t>
            </a:r>
            <a:r>
              <a:rPr lang="en-US" altLang="ko-KR" sz="2500" dirty="0"/>
              <a:t>(frame)</a:t>
            </a:r>
            <a:r>
              <a:rPr lang="ko-KR" altLang="en-US" sz="2500" dirty="0"/>
              <a:t>이라 불리는 페이지와 동일한 크기의 블록들로 분할하여</a:t>
            </a:r>
            <a:r>
              <a:rPr lang="en-US" altLang="ko-KR" sz="2500" dirty="0"/>
              <a:t>, </a:t>
            </a:r>
            <a:r>
              <a:rPr lang="ko-KR" altLang="en-US" sz="2500" dirty="0"/>
              <a:t>프로세스의 각 페이지를 물리 메모리상의 임의의 빈 프레임에 할당하는 기법</a:t>
            </a:r>
            <a:endParaRPr lang="en-US" altLang="ko-KR" sz="2500" dirty="0"/>
          </a:p>
          <a:p>
            <a:pPr>
              <a:buFontTx/>
              <a:buChar char="-"/>
            </a:pPr>
            <a:endParaRPr lang="en-US" altLang="ko-KR" sz="1000" dirty="0"/>
          </a:p>
          <a:p>
            <a:pPr>
              <a:buFontTx/>
              <a:buChar char="-"/>
            </a:pPr>
            <a:r>
              <a:rPr lang="ko-KR" altLang="en-US" sz="2500" dirty="0"/>
              <a:t>프로세스 주소공간을 모두 동일한 크기의 페이지로 나누기 때문에</a:t>
            </a:r>
            <a:r>
              <a:rPr lang="en-US" altLang="ko-KR" sz="2500" dirty="0"/>
              <a:t>, </a:t>
            </a:r>
            <a:r>
              <a:rPr lang="ko-KR" altLang="en-US" sz="2500" dirty="0"/>
              <a:t>하나의 페이지에는 코드</a:t>
            </a:r>
            <a:r>
              <a:rPr lang="en-US" altLang="ko-KR" sz="2500" dirty="0"/>
              <a:t>, </a:t>
            </a:r>
            <a:r>
              <a:rPr lang="ko-KR" altLang="en-US" sz="2500" dirty="0"/>
              <a:t>데이터</a:t>
            </a:r>
            <a:r>
              <a:rPr lang="en-US" altLang="ko-KR" sz="2500" dirty="0"/>
              <a:t>, </a:t>
            </a:r>
            <a:r>
              <a:rPr lang="ko-KR" altLang="en-US" sz="2500" dirty="0"/>
              <a:t>스택이 섞여 있을 수 있음</a:t>
            </a:r>
            <a:endParaRPr lang="en-US" altLang="ko-KR" sz="2500" dirty="0"/>
          </a:p>
          <a:p>
            <a:pPr>
              <a:buFontTx/>
              <a:buChar char="-"/>
            </a:pPr>
            <a:endParaRPr lang="en-US" altLang="ko-KR" sz="1000" dirty="0"/>
          </a:p>
          <a:p>
            <a:pPr>
              <a:buFontTx/>
              <a:buChar char="-"/>
            </a:pPr>
            <a:r>
              <a:rPr lang="ko-KR" altLang="en-US" sz="2500" dirty="0"/>
              <a:t>세그먼테이션 기법보다 구현이 쉽고</a:t>
            </a:r>
            <a:r>
              <a:rPr lang="en-US" altLang="ko-KR" sz="2500" dirty="0"/>
              <a:t>, CPU</a:t>
            </a:r>
            <a:r>
              <a:rPr lang="ko-KR" altLang="en-US" sz="2500" dirty="0"/>
              <a:t>에 의존적이지 않기 때문에 </a:t>
            </a:r>
            <a:r>
              <a:rPr lang="en-US" altLang="ko-KR" sz="2500" dirty="0"/>
              <a:t>(</a:t>
            </a:r>
            <a:r>
              <a:rPr lang="ko-KR" altLang="en-US" sz="2500" dirty="0"/>
              <a:t>높은 </a:t>
            </a:r>
            <a:r>
              <a:rPr lang="ko-KR" altLang="en-US" sz="2500" dirty="0" err="1"/>
              <a:t>이식성</a:t>
            </a:r>
            <a:r>
              <a:rPr lang="en-US" altLang="ko-KR" sz="2500" dirty="0"/>
              <a:t>) </a:t>
            </a:r>
            <a:r>
              <a:rPr lang="ko-KR" altLang="en-US" sz="2500" dirty="0"/>
              <a:t>다양한 컴퓨터 시스템에서 쉽게 구현이 가능하고</a:t>
            </a:r>
            <a:r>
              <a:rPr lang="en-US" altLang="ko-KR" sz="2500" dirty="0"/>
              <a:t>, </a:t>
            </a:r>
            <a:r>
              <a:rPr lang="ko-KR" altLang="en-US" sz="2500" dirty="0"/>
              <a:t>메모리 활용 또한 높기 때문에 주로</a:t>
            </a:r>
            <a:r>
              <a:rPr lang="en-US" altLang="ko-KR" sz="2500" dirty="0"/>
              <a:t> </a:t>
            </a:r>
            <a:r>
              <a:rPr lang="ko-KR" altLang="en-US" sz="2500" dirty="0"/>
              <a:t>이 기법을 사용함</a:t>
            </a:r>
            <a:endParaRPr lang="en-US" altLang="ko-KR" sz="2500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81B187A-9F93-4093-9072-F1E0836F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3275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4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메모리 관리 기법</a:t>
            </a:r>
            <a:r>
              <a:rPr lang="en-US" altLang="ko-KR" b="1" dirty="0"/>
              <a:t> - </a:t>
            </a:r>
            <a:r>
              <a:rPr lang="ko-KR" altLang="en-US" b="1" dirty="0" err="1"/>
              <a:t>페이징</a:t>
            </a:r>
            <a:endParaRPr lang="ko-KR" altLang="en-US" b="1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81B187A-9F93-4093-9072-F1E0836F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3275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21] 페이징(Paging)과 세그멘테이션(Segmentation)">
            <a:extLst>
              <a:ext uri="{FF2B5EF4-FFF2-40B4-BE49-F238E27FC236}">
                <a16:creationId xmlns:a16="http://schemas.microsoft.com/office/drawing/2014/main" id="{DCC36BCF-0686-4482-BE7B-87EE8F1B6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4" y="1331671"/>
            <a:ext cx="5781676" cy="480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80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메모리 관리 기법</a:t>
            </a:r>
            <a:r>
              <a:rPr lang="en-US" altLang="ko-KR" b="1" dirty="0"/>
              <a:t> - </a:t>
            </a:r>
            <a:r>
              <a:rPr lang="ko-KR" altLang="en-US" b="1" dirty="0" err="1"/>
              <a:t>페이징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266825"/>
            <a:ext cx="11369675" cy="5057775"/>
          </a:xfrm>
        </p:spPr>
        <p:txBody>
          <a:bodyPr/>
          <a:lstStyle/>
          <a:p>
            <a:r>
              <a:rPr lang="ko-KR" altLang="en-US" dirty="0"/>
              <a:t>단편화</a:t>
            </a:r>
            <a:r>
              <a:rPr lang="en-US" altLang="ko-KR" dirty="0"/>
              <a:t>(fragmentation)</a:t>
            </a:r>
          </a:p>
          <a:p>
            <a:pPr marL="0" indent="0">
              <a:buNone/>
            </a:pPr>
            <a:endParaRPr lang="en-US" altLang="ko-KR" sz="1000" dirty="0"/>
          </a:p>
          <a:p>
            <a:pPr>
              <a:buFontTx/>
              <a:buChar char="-"/>
            </a:pPr>
            <a:r>
              <a:rPr lang="ko-KR" altLang="en-US" sz="2400" dirty="0"/>
              <a:t>프로세스에게 할당해줄 수 없는 조각난 메모리들이 생기는 현상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조각난 메모리를 홀</a:t>
            </a:r>
            <a:r>
              <a:rPr lang="en-US" altLang="ko-KR" sz="2400" dirty="0"/>
              <a:t>(hole)</a:t>
            </a:r>
            <a:r>
              <a:rPr lang="ko-KR" altLang="en-US" sz="2400" dirty="0"/>
              <a:t>이라고 부르며</a:t>
            </a:r>
            <a:r>
              <a:rPr lang="en-US" altLang="ko-KR" sz="2400" dirty="0"/>
              <a:t>, </a:t>
            </a:r>
            <a:r>
              <a:rPr lang="ko-KR" altLang="en-US" sz="2400" dirty="0"/>
              <a:t>홀이 너무 작아 프로세스에게 할당할 수 없을 때 단편화가 발생하게 됨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홀이 생기는 위치에 따라 내부 단편화와 외부 단편화로 나뉨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어떤 메모리 할당 정책이든지 단편화는 발생하므로</a:t>
            </a:r>
            <a:r>
              <a:rPr lang="en-US" altLang="ko-KR" sz="2400" dirty="0"/>
              <a:t>, </a:t>
            </a:r>
            <a:r>
              <a:rPr lang="ko-KR" altLang="en-US" sz="2400" dirty="0"/>
              <a:t>단편화로 인한 메모리 낭비를 줄이는 메모리 할당 정책이 좋은 정책임</a:t>
            </a:r>
            <a:endParaRPr lang="ko-KR" altLang="en-US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81B187A-9F93-4093-9072-F1E0836F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3275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85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메모리 관리 기법</a:t>
            </a:r>
            <a:r>
              <a:rPr lang="en-US" altLang="ko-KR" b="1" dirty="0"/>
              <a:t> - </a:t>
            </a:r>
            <a:r>
              <a:rPr lang="ko-KR" altLang="en-US" b="1" dirty="0" err="1"/>
              <a:t>페이징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266825"/>
            <a:ext cx="11369675" cy="5057775"/>
          </a:xfrm>
        </p:spPr>
        <p:txBody>
          <a:bodyPr/>
          <a:lstStyle/>
          <a:p>
            <a:r>
              <a:rPr lang="ko-KR" altLang="en-US" dirty="0"/>
              <a:t>내부 단편화</a:t>
            </a:r>
            <a:r>
              <a:rPr lang="en-US" altLang="ko-KR" dirty="0"/>
              <a:t>(internal</a:t>
            </a:r>
            <a:r>
              <a:rPr lang="ko-KR" altLang="en-US" dirty="0"/>
              <a:t> </a:t>
            </a:r>
            <a:r>
              <a:rPr lang="en-US" altLang="ko-KR" dirty="0"/>
              <a:t>fragmentation)</a:t>
            </a:r>
          </a:p>
          <a:p>
            <a:pPr>
              <a:buFontTx/>
              <a:buChar char="-"/>
            </a:pPr>
            <a:r>
              <a:rPr lang="ko-KR" altLang="en-US" sz="2400" dirty="0"/>
              <a:t>프로세스에게 할당된 메모리 내부에 작은 홀이 생기는 경우임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고정된 크기로 메모리를 할당하는 정책에서 발생함</a:t>
            </a: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81B187A-9F93-4093-9072-F1E0836F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3275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 descr="외부단편화와 내부단편화">
            <a:extLst>
              <a:ext uri="{FF2B5EF4-FFF2-40B4-BE49-F238E27FC236}">
                <a16:creationId xmlns:a16="http://schemas.microsoft.com/office/drawing/2014/main" id="{C345D23A-BD86-4016-BEA9-5AD9B9A15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2878138"/>
            <a:ext cx="68580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82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메모리 관리 기법</a:t>
            </a:r>
            <a:r>
              <a:rPr lang="en-US" altLang="ko-KR" b="1" dirty="0"/>
              <a:t> - </a:t>
            </a:r>
            <a:r>
              <a:rPr lang="ko-KR" altLang="en-US" b="1" dirty="0" err="1"/>
              <a:t>페이징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266825"/>
            <a:ext cx="11369675" cy="5057775"/>
          </a:xfrm>
        </p:spPr>
        <p:txBody>
          <a:bodyPr/>
          <a:lstStyle/>
          <a:p>
            <a:r>
              <a:rPr lang="ko-KR" altLang="en-US" dirty="0"/>
              <a:t>외부 단편화</a:t>
            </a:r>
            <a:r>
              <a:rPr lang="en-US" altLang="ko-KR" dirty="0"/>
              <a:t>(external fragmentation)</a:t>
            </a:r>
          </a:p>
          <a:p>
            <a:pPr>
              <a:buFontTx/>
              <a:buChar char="-"/>
            </a:pPr>
            <a:r>
              <a:rPr lang="ko-KR" altLang="en-US" sz="2400" dirty="0"/>
              <a:t>메모리가 할당되고 반환되는 과정에서 할당된</a:t>
            </a:r>
            <a:r>
              <a:rPr lang="en-US" altLang="ko-KR" sz="2400" dirty="0"/>
              <a:t> </a:t>
            </a:r>
            <a:r>
              <a:rPr lang="ko-KR" altLang="en-US" sz="2400" dirty="0"/>
              <a:t>메모리들 사이에 작은 홀이 생기는 경우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가변 크기의 메모리 할당 정책에서 나타남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2839B8-CEED-42E0-AABF-A4D769DE6368}"/>
              </a:ext>
            </a:extLst>
          </p:cNvPr>
          <p:cNvSpPr/>
          <p:nvPr/>
        </p:nvSpPr>
        <p:spPr>
          <a:xfrm>
            <a:off x="1193800" y="3845719"/>
            <a:ext cx="9194800" cy="1182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CF298E-C5B6-4C41-88DF-049B49FD71F1}"/>
              </a:ext>
            </a:extLst>
          </p:cNvPr>
          <p:cNvSpPr/>
          <p:nvPr/>
        </p:nvSpPr>
        <p:spPr>
          <a:xfrm>
            <a:off x="8343900" y="3845719"/>
            <a:ext cx="660400" cy="1182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88E247-B96A-4566-AB1C-6A4FE122297E}"/>
              </a:ext>
            </a:extLst>
          </p:cNvPr>
          <p:cNvSpPr/>
          <p:nvPr/>
        </p:nvSpPr>
        <p:spPr>
          <a:xfrm>
            <a:off x="6959600" y="3845719"/>
            <a:ext cx="330200" cy="1182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ED214A-9313-47A8-ABCF-B95F96704334}"/>
              </a:ext>
            </a:extLst>
          </p:cNvPr>
          <p:cNvSpPr/>
          <p:nvPr/>
        </p:nvSpPr>
        <p:spPr>
          <a:xfrm>
            <a:off x="2847144" y="3845719"/>
            <a:ext cx="1483555" cy="1182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95394-ACA6-444F-8AA7-16FDF5FEB1DB}"/>
              </a:ext>
            </a:extLst>
          </p:cNvPr>
          <p:cNvSpPr txBox="1"/>
          <p:nvPr/>
        </p:nvSpPr>
        <p:spPr>
          <a:xfrm>
            <a:off x="5130799" y="425239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파티션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F3F5D2-6A75-47FC-8F56-25E8D6B39074}"/>
              </a:ext>
            </a:extLst>
          </p:cNvPr>
          <p:cNvSpPr txBox="1"/>
          <p:nvPr/>
        </p:nvSpPr>
        <p:spPr>
          <a:xfrm>
            <a:off x="7315200" y="425239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파티션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EB006F-ABBB-482D-9E3E-CB9BD490D578}"/>
              </a:ext>
            </a:extLst>
          </p:cNvPr>
          <p:cNvSpPr txBox="1"/>
          <p:nvPr/>
        </p:nvSpPr>
        <p:spPr>
          <a:xfrm>
            <a:off x="9213850" y="425239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파티션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142240-9B81-4A7A-A570-00E5722D7F11}"/>
              </a:ext>
            </a:extLst>
          </p:cNvPr>
          <p:cNvSpPr txBox="1"/>
          <p:nvPr/>
        </p:nvSpPr>
        <p:spPr>
          <a:xfrm>
            <a:off x="1534697" y="425239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파티션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20859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650</Words>
  <Application>Microsoft Office PowerPoint</Application>
  <PresentationFormat>와이드스크린</PresentationFormat>
  <Paragraphs>93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210 국민체조 B</vt:lpstr>
      <vt:lpstr>맑은 고딕</vt:lpstr>
      <vt:lpstr>Arial</vt:lpstr>
      <vt:lpstr>Arial Black</vt:lpstr>
      <vt:lpstr>CryptoCraft 테마</vt:lpstr>
      <vt:lpstr>제목 테마</vt:lpstr>
      <vt:lpstr>운영체제 – 스래싱(thrashing)</vt:lpstr>
      <vt:lpstr>PowerPoint 프레젠테이션</vt:lpstr>
      <vt:lpstr>PowerPoint 프레젠테이션</vt:lpstr>
      <vt:lpstr>1. 메모리 관리 기법 - 페이징</vt:lpstr>
      <vt:lpstr>1. 메모리 관리 기법 - 페이징</vt:lpstr>
      <vt:lpstr>1. 메모리 관리 기법 - 페이징</vt:lpstr>
      <vt:lpstr>1. 메모리 관리 기법 - 페이징</vt:lpstr>
      <vt:lpstr>1. 메모리 관리 기법 - 페이징</vt:lpstr>
      <vt:lpstr>1. 메모리 관리 기법 - 페이징</vt:lpstr>
      <vt:lpstr>PowerPoint 프레젠테이션</vt:lpstr>
      <vt:lpstr>2. 가상 메모리</vt:lpstr>
      <vt:lpstr>2. 가상 메모리</vt:lpstr>
      <vt:lpstr>2. 가상 메모리</vt:lpstr>
      <vt:lpstr>2. 가상 메모리</vt:lpstr>
      <vt:lpstr>PowerPoint 프레젠테이션</vt:lpstr>
      <vt:lpstr>3. 스래싱(thrashing)</vt:lpstr>
      <vt:lpstr>3. 스래싱(thrashing)</vt:lpstr>
      <vt:lpstr>3. 스래싱(thrashing)</vt:lpstr>
      <vt:lpstr>3. 스래싱(thrashing)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 네트워크 기반의  암호화폐 동향 분석</dc:title>
  <dc:creator>임세진</dc:creator>
  <cp:lastModifiedBy>Windows User</cp:lastModifiedBy>
  <cp:revision>71</cp:revision>
  <dcterms:created xsi:type="dcterms:W3CDTF">2019-11-27T03:31:48Z</dcterms:created>
  <dcterms:modified xsi:type="dcterms:W3CDTF">2020-07-27T01:44:01Z</dcterms:modified>
</cp:coreProperties>
</file>