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331" r:id="rId5"/>
    <p:sldId id="347" r:id="rId6"/>
    <p:sldId id="348" r:id="rId7"/>
    <p:sldId id="349" r:id="rId8"/>
    <p:sldId id="350" r:id="rId9"/>
    <p:sldId id="351" r:id="rId10"/>
    <p:sldId id="352" r:id="rId11"/>
    <p:sldId id="34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616643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61664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532484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53248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강</a:t>
            </a:r>
            <a:endParaRPr lang="en-US" altLang="ko-KR" dirty="0"/>
          </a:p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7E7930D-3621-46EB-A188-2876C689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7E042A5-F6AE-493B-A079-FA452135092E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사용할 명령어 모음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B554F1-86C7-4071-ACF2-125EE8E8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29556"/>
              </p:ext>
            </p:extLst>
          </p:nvPr>
        </p:nvGraphicFramePr>
        <p:xfrm>
          <a:off x="2032000" y="1769351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609">
                  <a:extLst>
                    <a:ext uri="{9D8B030D-6E8A-4147-A177-3AD203B41FA5}">
                      <a16:colId xmlns:a16="http://schemas.microsoft.com/office/drawing/2014/main" val="220209492"/>
                    </a:ext>
                  </a:extLst>
                </a:gridCol>
                <a:gridCol w="5747391">
                  <a:extLst>
                    <a:ext uri="{9D8B030D-6E8A-4147-A177-3AD203B41FA5}">
                      <a16:colId xmlns:a16="http://schemas.microsoft.com/office/drawing/2014/main" val="386896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 비교 후 같을 경우 생략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7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 비교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7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 즉시 비교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2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같을 경우 분기 형성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0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같지 않을 경우 분기 형성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8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크거나 같을 경우 분기 형성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2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작을 경우 분기 형성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값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0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RJMP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명령어 점프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9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서브루틴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1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2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07DD2-AAE8-44F8-B397-08E9E6BC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FF43A-B4CB-4952-BA4C-F31E1218A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</a:t>
            </a:r>
            <a:r>
              <a:rPr lang="en-US" altLang="ko-KR" dirty="0"/>
              <a:t>if</a:t>
            </a:r>
            <a:r>
              <a:rPr lang="ko-KR" altLang="en-US" dirty="0"/>
              <a:t>문을 통하여 조건문을 생성</a:t>
            </a:r>
            <a:endParaRPr lang="en-US" altLang="ko-KR" dirty="0"/>
          </a:p>
          <a:p>
            <a:r>
              <a:rPr lang="ko-KR" altLang="en-US" dirty="0"/>
              <a:t>어셈블리에서는 각종 </a:t>
            </a:r>
            <a:r>
              <a:rPr lang="ko-KR" altLang="en-US" b="1" dirty="0">
                <a:solidFill>
                  <a:srgbClr val="FF0000"/>
                </a:solidFill>
              </a:rPr>
              <a:t>비교 구문을 통해 조건을 형성</a:t>
            </a:r>
            <a:r>
              <a:rPr lang="ko-KR" altLang="en-US" dirty="0"/>
              <a:t> 가능</a:t>
            </a:r>
            <a:endParaRPr lang="en-US" altLang="ko-KR" dirty="0"/>
          </a:p>
          <a:p>
            <a:r>
              <a:rPr lang="ko-KR" altLang="en-US" dirty="0"/>
              <a:t>다양한 조건문을 사용할 수 있음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ko-KR" altLang="en-US" dirty="0"/>
              <a:t> 형성은 </a:t>
            </a:r>
            <a:r>
              <a:rPr lang="ko-KR" altLang="en-US" b="1" dirty="0">
                <a:solidFill>
                  <a:srgbClr val="FF0000"/>
                </a:solidFill>
              </a:rPr>
              <a:t>비교 구문과 분기 구문의 조합</a:t>
            </a:r>
            <a:r>
              <a:rPr lang="ko-KR" altLang="en-US" dirty="0"/>
              <a:t>으로 이루어짐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43834F6-47E9-43F1-BC9C-6622F143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39846"/>
              </p:ext>
            </p:extLst>
          </p:nvPr>
        </p:nvGraphicFramePr>
        <p:xfrm>
          <a:off x="3741490" y="3790037"/>
          <a:ext cx="470902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510">
                  <a:extLst>
                    <a:ext uri="{9D8B030D-6E8A-4147-A177-3AD203B41FA5}">
                      <a16:colId xmlns:a16="http://schemas.microsoft.com/office/drawing/2014/main" val="52182014"/>
                    </a:ext>
                  </a:extLst>
                </a:gridCol>
                <a:gridCol w="2354510">
                  <a:extLst>
                    <a:ext uri="{9D8B030D-6E8A-4147-A177-3AD203B41FA5}">
                      <a16:colId xmlns:a16="http://schemas.microsoft.com/office/drawing/2014/main" val="69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r>
                        <a:rPr lang="ko-KR" altLang="en-US" dirty="0"/>
                        <a:t>언어 구문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어셈블리 구문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1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!=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 A, B</a:t>
                      </a:r>
                    </a:p>
                    <a:p>
                      <a:pPr algn="ctr" latinLnBrk="1"/>
                      <a:r>
                        <a:rPr lang="en-US" altLang="ko-KR" dirty="0"/>
                        <a:t>BRNE xxx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3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 A, B</a:t>
                      </a:r>
                    </a:p>
                    <a:p>
                      <a:pPr algn="ctr" latinLnBrk="1"/>
                      <a:r>
                        <a:rPr lang="en-US" altLang="ko-KR" dirty="0"/>
                        <a:t>BREQ xxx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34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9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83B8-FDC3-4E0A-A463-F1BEEA87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76043-E503-422A-AB7D-FA384665A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CPI R18, 6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R18</a:t>
            </a:r>
            <a:r>
              <a:rPr lang="ko-KR" altLang="en-US" dirty="0"/>
              <a:t>의 값을 </a:t>
            </a:r>
            <a:r>
              <a:rPr lang="en-US" altLang="ko-KR" dirty="0"/>
              <a:t>6</a:t>
            </a:r>
            <a:r>
              <a:rPr lang="ko-KR" altLang="en-US" dirty="0"/>
              <a:t>과 </a:t>
            </a:r>
            <a:r>
              <a:rPr lang="ko-KR" altLang="en-US" b="1" dirty="0">
                <a:solidFill>
                  <a:srgbClr val="FF0000"/>
                </a:solidFill>
              </a:rPr>
              <a:t>즉시 비교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BRLT AAA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비교 결과가 작다면</a:t>
            </a:r>
            <a:r>
              <a:rPr lang="en-US" altLang="ko-KR" dirty="0"/>
              <a:t>, AAA </a:t>
            </a:r>
            <a:r>
              <a:rPr lang="ko-KR" altLang="en-US" dirty="0"/>
              <a:t>분기로 이동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그렇지 않다면</a:t>
            </a:r>
            <a:r>
              <a:rPr lang="en-US" altLang="ko-KR" b="1" dirty="0"/>
              <a:t>, </a:t>
            </a:r>
            <a:r>
              <a:rPr lang="ko-KR" altLang="en-US" b="1" dirty="0"/>
              <a:t>이 명령어는 </a:t>
            </a:r>
            <a:r>
              <a:rPr lang="ko-KR" altLang="en-US" b="1" dirty="0">
                <a:solidFill>
                  <a:srgbClr val="FF0000"/>
                </a:solidFill>
              </a:rPr>
              <a:t>무시</a:t>
            </a:r>
            <a:r>
              <a:rPr lang="ko-KR" altLang="en-US" b="1" dirty="0"/>
              <a:t>됨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RJMP BBB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BBB</a:t>
            </a:r>
            <a:r>
              <a:rPr lang="ko-KR" altLang="en-US" dirty="0"/>
              <a:t> 분기로 이동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773FF-905D-464A-A231-3D28E0E05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78" y="1526716"/>
            <a:ext cx="1537980" cy="43093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4E1DF4-F454-4C51-A01B-E0F350782270}"/>
              </a:ext>
            </a:extLst>
          </p:cNvPr>
          <p:cNvSpPr/>
          <p:nvPr/>
        </p:nvSpPr>
        <p:spPr>
          <a:xfrm>
            <a:off x="8414158" y="2969704"/>
            <a:ext cx="1098958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FE89D-11D7-4266-AF44-0ABD6C03ACD4}"/>
              </a:ext>
            </a:extLst>
          </p:cNvPr>
          <p:cNvSpPr/>
          <p:nvPr/>
        </p:nvSpPr>
        <p:spPr>
          <a:xfrm>
            <a:off x="8414158" y="3204596"/>
            <a:ext cx="1098958" cy="2348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1ED97F-C1EE-4A8E-889D-B2413A18FEA5}"/>
              </a:ext>
            </a:extLst>
          </p:cNvPr>
          <p:cNvSpPr/>
          <p:nvPr/>
        </p:nvSpPr>
        <p:spPr>
          <a:xfrm>
            <a:off x="8414158" y="3439488"/>
            <a:ext cx="1098958" cy="2348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911716-12F7-4A60-BF7D-114B72C03D7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608976" y="1761688"/>
            <a:ext cx="5805182" cy="1325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7DE80A-2707-4FD6-964A-88EAB1197784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608976" y="3157499"/>
            <a:ext cx="5805182" cy="16454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A2A7887-D2EB-4CA1-98D6-EBC177929748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2608976" y="3556933"/>
            <a:ext cx="5805182" cy="1568739"/>
          </a:xfrm>
          <a:prstGeom prst="bentConnector3">
            <a:avLst>
              <a:gd name="adj1" fmla="val 2514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7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98060-DB77-46BB-93C8-6049C1E3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51D49-40E9-4C94-B348-D1D899A55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조건문을 형성할 때는 두 가지를 주의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절대 만족하지 못하는</a:t>
            </a:r>
            <a:r>
              <a:rPr lang="ko-KR" altLang="en-US" dirty="0"/>
              <a:t> 조건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항상 만족</a:t>
            </a:r>
            <a:r>
              <a:rPr lang="ko-KR" altLang="en-US" dirty="0"/>
              <a:t>하는 조건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조건문을 응용하는 것으로 </a:t>
            </a:r>
            <a:r>
              <a:rPr lang="ko-KR" altLang="en-US" dirty="0" err="1"/>
              <a:t>반복문</a:t>
            </a:r>
            <a:r>
              <a:rPr lang="ko-KR" altLang="en-US" dirty="0"/>
              <a:t> 형성 가능</a:t>
            </a:r>
          </a:p>
        </p:txBody>
      </p:sp>
    </p:spTree>
    <p:extLst>
      <p:ext uri="{BB962C8B-B14F-4D97-AF65-F5344CB8AC3E}">
        <p14:creationId xmlns:p14="http://schemas.microsoft.com/office/powerpoint/2010/main" val="273990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90050-A003-4DA4-87DE-E14651B0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75E12-64F5-477A-80A0-6ED45E7B9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조건문을 응용한 것</a:t>
            </a:r>
            <a:endParaRPr lang="en-US" altLang="ko-KR" dirty="0"/>
          </a:p>
          <a:p>
            <a:r>
              <a:rPr lang="ko-KR" altLang="en-US" dirty="0"/>
              <a:t>분기가 반복되는 위치로 이동하면 </a:t>
            </a:r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r>
              <a:rPr lang="ko-KR" altLang="en-US" dirty="0"/>
              <a:t>완성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 설명</a:t>
            </a:r>
            <a:endParaRPr lang="en-US" altLang="ko-KR" dirty="0"/>
          </a:p>
          <a:p>
            <a:r>
              <a:rPr lang="en-US" altLang="ko-KR" dirty="0"/>
              <a:t>R18</a:t>
            </a:r>
            <a:r>
              <a:rPr lang="ko-KR" altLang="en-US" dirty="0"/>
              <a:t>의 값을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en-US" altLang="ko-KR" dirty="0"/>
              <a:t>R18</a:t>
            </a:r>
            <a:r>
              <a:rPr lang="ko-KR" altLang="en-US" dirty="0"/>
              <a:t>과 </a:t>
            </a:r>
            <a:r>
              <a:rPr lang="en-US" altLang="ko-KR" dirty="0"/>
              <a:t>10</a:t>
            </a:r>
            <a:r>
              <a:rPr lang="ko-KR" altLang="en-US" dirty="0"/>
              <a:t>을 비교</a:t>
            </a:r>
            <a:endParaRPr lang="en-US" altLang="ko-KR" dirty="0"/>
          </a:p>
          <a:p>
            <a:r>
              <a:rPr lang="ko-KR" altLang="en-US" dirty="0"/>
              <a:t>값이 작다면</a:t>
            </a:r>
            <a:r>
              <a:rPr lang="en-US" altLang="ko-KR" dirty="0"/>
              <a:t>, LOOP_IN</a:t>
            </a:r>
          </a:p>
          <a:p>
            <a:r>
              <a:rPr lang="ko-KR" altLang="en-US" dirty="0"/>
              <a:t>값이 크거나 같다면</a:t>
            </a:r>
            <a:r>
              <a:rPr lang="en-US" altLang="ko-KR" dirty="0"/>
              <a:t>, LOOP_OUT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355AF8-95B0-4FAF-A595-752944FFB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134" y="1354576"/>
            <a:ext cx="2410434" cy="46536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69864B-923F-479B-94C5-8C4FF6165FEF}"/>
              </a:ext>
            </a:extLst>
          </p:cNvPr>
          <p:cNvSpPr/>
          <p:nvPr/>
        </p:nvSpPr>
        <p:spPr>
          <a:xfrm>
            <a:off x="8414157" y="3311554"/>
            <a:ext cx="1291903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E550FE-4C2F-417F-A0F1-5747767B9E13}"/>
              </a:ext>
            </a:extLst>
          </p:cNvPr>
          <p:cNvSpPr/>
          <p:nvPr/>
        </p:nvSpPr>
        <p:spPr>
          <a:xfrm>
            <a:off x="8414158" y="4184724"/>
            <a:ext cx="1291904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17303AF-CB2D-454A-92AD-1115750F2358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8414158" y="3429000"/>
            <a:ext cx="1" cy="873170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2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BB13A-E425-40C3-886E-97BD0D3E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F4995-6E38-4C0D-A26A-F015B0A2A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BR… </a:t>
            </a:r>
            <a:r>
              <a:rPr lang="ko-KR" altLang="en-US" dirty="0"/>
              <a:t>명령어는 명령어와 분기 사이가 너무 멀지 말아야 함</a:t>
            </a:r>
            <a:endParaRPr lang="en-US" altLang="ko-KR" dirty="0"/>
          </a:p>
          <a:p>
            <a:pPr lvl="1"/>
            <a:r>
              <a:rPr lang="ko-KR" altLang="en-US" dirty="0"/>
              <a:t>분기 사이에 </a:t>
            </a:r>
            <a:r>
              <a:rPr lang="en-US" altLang="ko-KR" b="1" dirty="0">
                <a:solidFill>
                  <a:srgbClr val="FF0000"/>
                </a:solidFill>
              </a:rPr>
              <a:t>63</a:t>
            </a:r>
            <a:r>
              <a:rPr lang="ko-KR" altLang="en-US" b="1" dirty="0">
                <a:solidFill>
                  <a:srgbClr val="FF0000"/>
                </a:solidFill>
              </a:rPr>
              <a:t>개의 명령어</a:t>
            </a:r>
            <a:r>
              <a:rPr lang="ko-KR" altLang="en-US" dirty="0"/>
              <a:t>만 작성 가능</a:t>
            </a:r>
            <a:endParaRPr lang="en-US" altLang="ko-KR" dirty="0"/>
          </a:p>
          <a:p>
            <a:r>
              <a:rPr lang="en-US" altLang="ko-KR" dirty="0"/>
              <a:t>RJMP</a:t>
            </a:r>
            <a:r>
              <a:rPr lang="ko-KR" altLang="en-US" dirty="0"/>
              <a:t>를 사용하는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en-US" altLang="ko-KR" dirty="0"/>
              <a:t>RJMP</a:t>
            </a:r>
            <a:r>
              <a:rPr lang="ko-KR" altLang="en-US" dirty="0"/>
              <a:t>는 분기간 명령어 수에</a:t>
            </a:r>
            <a:r>
              <a:rPr lang="en-US" altLang="ko-KR" dirty="0"/>
              <a:t> </a:t>
            </a:r>
            <a:r>
              <a:rPr lang="ko-KR" altLang="en-US" dirty="0"/>
              <a:t>영향 받지 않음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CP</a:t>
            </a:r>
            <a:r>
              <a:rPr lang="ko-KR" altLang="en-US" dirty="0"/>
              <a:t>명령어의 조건을 따지지 않음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1F6478-1E3B-435D-B384-869BD8920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79" y="3163617"/>
            <a:ext cx="3064778" cy="2864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1DDF73-8086-4376-B449-2AB9CEF05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46" y="3197173"/>
            <a:ext cx="1269534" cy="23428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890B2F3-861C-49F2-AD6E-A57552EA617A}"/>
              </a:ext>
            </a:extLst>
          </p:cNvPr>
          <p:cNvSpPr/>
          <p:nvPr/>
        </p:nvSpPr>
        <p:spPr>
          <a:xfrm>
            <a:off x="7048690" y="4068661"/>
            <a:ext cx="1006678" cy="218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34F275-B0D2-4983-A463-A416126DC34E}"/>
              </a:ext>
            </a:extLst>
          </p:cNvPr>
          <p:cNvSpPr/>
          <p:nvPr/>
        </p:nvSpPr>
        <p:spPr>
          <a:xfrm>
            <a:off x="10510546" y="4068661"/>
            <a:ext cx="1006678" cy="218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4514CE3-6D0C-46CB-ACF4-011D6780EF2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5368" y="4177718"/>
            <a:ext cx="24551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9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0FC24-C663-4C75-AD60-1406E95C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7BDA5-1638-4570-934E-F61EBFC2D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CALL</a:t>
            </a:r>
            <a:r>
              <a:rPr lang="ko-KR" altLang="en-US" dirty="0"/>
              <a:t>을 사용한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ko-KR" altLang="en-US" dirty="0"/>
              <a:t>서브루틴을 형성하는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ko-KR" altLang="en-US" dirty="0"/>
              <a:t>특정 구문의 실행을 방지하는 효과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ABE348-BF78-462A-9836-0BDF4AFBC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955" y="1381625"/>
            <a:ext cx="1045358" cy="459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4242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257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CryptoCraft 테마</vt:lpstr>
      <vt:lpstr>제목 테마</vt:lpstr>
      <vt:lpstr>AVR 프로그래밍</vt:lpstr>
      <vt:lpstr>PowerPoint 프레젠테이션</vt:lpstr>
      <vt:lpstr> 조건문</vt:lpstr>
      <vt:lpstr> 조건문</vt:lpstr>
      <vt:lpstr> 조건문</vt:lpstr>
      <vt:lpstr> 조건문</vt:lpstr>
      <vt:lpstr> 반복문</vt:lpstr>
      <vt:lpstr> 반복문</vt:lpstr>
      <vt:lpstr> 반복문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127</cp:revision>
  <dcterms:created xsi:type="dcterms:W3CDTF">2019-03-05T04:29:07Z</dcterms:created>
  <dcterms:modified xsi:type="dcterms:W3CDTF">2021-02-09T04:07:07Z</dcterms:modified>
</cp:coreProperties>
</file>