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5" r:id="rId1"/>
    <p:sldMasterId id="2147483676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212" y="328"/>
      </p:cViewPr>
      <p:guideLst>
        <p:guide orient="horz" pos="2158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Master" Target="slideMasters/slideMaster2.xml"  /><Relationship Id="rId20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2021-04-25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2021-04-25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.jpeg"  /><Relationship Id="rId3" Type="http://schemas.openxmlformats.org/officeDocument/2006/relationships/image" Target="../media/image4.png"  /><Relationship Id="rId4" Type="http://schemas.openxmlformats.org/officeDocument/2006/relationships/hyperlink" Target="https://crypto.modoo.at/" TargetMode="External"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5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5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종료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>
                <a:latin typeface="Roboto Slab"/>
              </a:rPr>
              <a:t>Q &amp; A</a:t>
            </a:r>
            <a:endParaRPr lang="ko-KR" altLang="en-US" sz="8000">
              <a:latin typeface="Roboto Slab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Relationship Id="rId4" Type="http://schemas.openxmlformats.org/officeDocument/2006/relationships/image" Target="../media/image2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slideLayout" Target="../slideLayouts/slideLayout4.xml"  /><Relationship Id="rId3" Type="http://schemas.openxmlformats.org/officeDocument/2006/relationships/slideLayout" Target="../slideLayouts/slideLayout5.xml"  /><Relationship Id="rId4" Type="http://schemas.openxmlformats.org/officeDocument/2006/relationships/theme" Target="../theme/theme2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CryptoCraft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fld id="{86B743E8-9D27-4F69-87ED-4623B89CBF9F}" type="slidenum">
              <a:rPr lang="ko-KR" altLang="en-US" sz="2000">
                <a:solidFill>
                  <a:schemeClr val="bg1"/>
                </a:solidFill>
                <a:latin typeface="+mn-lt"/>
              </a:rPr>
              <a:pPr algn="r">
                <a:defRPr/>
              </a:p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/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hyperlink" Target="https://youtu.be/wH4hSJstOKw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 fontScale="90000"/>
          </a:bodyPr>
          <a:lstStyle/>
          <a:p>
            <a:pPr marL="228600" indent="-228600">
              <a:defRPr/>
            </a:pPr>
            <a:r>
              <a:rPr lang="en" altLang="ko-Kore-KR" sz="3500" b="1"/>
              <a:t>Remove Some Noise: On Pre-processing of Side-channel Measurements with </a:t>
            </a:r>
            <a:br>
              <a:rPr lang="en" altLang="ko-Kore-KR" sz="3500" b="1"/>
            </a:br>
            <a:r>
              <a:rPr lang="en" altLang="ko-Kore-KR" sz="3500" b="1"/>
              <a:t>Autoencoders </a:t>
            </a:r>
            <a:br>
              <a:rPr lang="en" altLang="ko-Kore-KR" sz="3500"/>
            </a:br>
            <a:endParaRPr lang="en" altLang="ko-Kore-KR" sz="35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>
                <a:hlinkClick r:id="rId2"/>
              </a:rPr>
              <a:t>https://youtu.be/wH4hSJstOKw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Attack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52525"/>
            <a:ext cx="11369675" cy="5057775"/>
          </a:xfrm>
        </p:spPr>
        <p:txBody>
          <a:bodyPr>
            <a:normAutofit/>
          </a:bodyPr>
          <a:lstStyle/>
          <a:p>
            <a:pPr marL="457200" lvl="1" indent="0">
              <a:buNone/>
              <a:defRPr/>
            </a:pPr>
            <a:endParaRPr lang="en-US" altLang="ko-KR" sz="1200"/>
          </a:p>
          <a:p>
            <a:pPr lvl="1">
              <a:defRPr/>
            </a:pPr>
            <a:endParaRPr lang="en-US" altLang="ko-KR" sz="2000"/>
          </a:p>
        </p:txBody>
      </p:sp>
      <p:sp>
        <p:nvSpPr>
          <p:cNvPr id="12" name="TextBox 11"/>
          <p:cNvSpPr txBox="1"/>
          <p:nvPr/>
        </p:nvSpPr>
        <p:spPr>
          <a:xfrm>
            <a:off x="1078820" y="1840088"/>
            <a:ext cx="5252464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1400"/>
              <a:t>이미지 분류 예측을 위한 모델 사용</a:t>
            </a:r>
            <a:endParaRPr kumimoji="1" lang="ko-KR" altLang="en-US" sz="1400"/>
          </a:p>
          <a:p>
            <a:pPr lvl="0">
              <a:defRPr/>
            </a:pPr>
            <a:endParaRPr kumimoji="1" lang="en-US" altLang="ko-KR" sz="1400"/>
          </a:p>
          <a:p>
            <a:pPr marL="285750" indent="-285750">
              <a:buFont typeface="Arial"/>
              <a:buChar char="•"/>
              <a:defRPr/>
            </a:pPr>
            <a:r>
              <a:rPr kumimoji="1" lang="ko-KR" altLang="en-US" sz="1400"/>
              <a:t>기존 </a:t>
            </a:r>
            <a:r>
              <a:rPr kumimoji="1" lang="en-US" altLang="ko-KR" sz="1400"/>
              <a:t>CAE</a:t>
            </a:r>
            <a:r>
              <a:rPr kumimoji="1" lang="ko-KR" altLang="en-US" sz="1400"/>
              <a:t>에 비해 </a:t>
            </a:r>
            <a:r>
              <a:rPr kumimoji="1" lang="en-US" altLang="ko-KR" sz="1400"/>
              <a:t>CAE</a:t>
            </a:r>
            <a:r>
              <a:rPr kumimoji="1" lang="ko-KR" altLang="en-US" sz="1400"/>
              <a:t>에</a:t>
            </a:r>
            <a:r>
              <a:rPr kumimoji="1" lang="en-US" altLang="ko-KR" sz="1400"/>
              <a:t> trace </a:t>
            </a:r>
            <a:r>
              <a:rPr kumimoji="1" lang="ko-KR" altLang="en-US" sz="1400"/>
              <a:t>재구성 후</a:t>
            </a:r>
            <a:r>
              <a:rPr kumimoji="1" lang="en-US" altLang="ko-KR" sz="1400"/>
              <a:t>, trace </a:t>
            </a:r>
            <a:r>
              <a:rPr kumimoji="1" lang="ko-KR" altLang="en-US" sz="1400"/>
              <a:t>감소 </a:t>
            </a:r>
            <a:r>
              <a:rPr kumimoji="1" lang="en-US" altLang="ko-KR" sz="1400"/>
              <a:t>(831 </a:t>
            </a:r>
            <a:r>
              <a:rPr lang="ko-KR" altLang="en-US" sz="1400"/>
              <a:t>→ </a:t>
            </a:r>
            <a:r>
              <a:rPr lang="en-US" altLang="ko-KR" sz="1400"/>
              <a:t>751)</a:t>
            </a:r>
            <a:endParaRPr lang="en-US" altLang="ko-KR" sz="1400"/>
          </a:p>
          <a:p>
            <a:pPr marL="285750" indent="-285750">
              <a:buFont typeface="Arial"/>
              <a:buChar char="•"/>
              <a:defRPr/>
            </a:pPr>
            <a:endParaRPr kumimoji="1" lang="en-US" altLang="ko-KR" sz="1400"/>
          </a:p>
          <a:p>
            <a:pPr marL="285750" indent="-285750">
              <a:buFont typeface="Arial"/>
              <a:buChar char="•"/>
              <a:defRPr/>
            </a:pPr>
            <a:r>
              <a:rPr kumimoji="1" lang="ko-KR" altLang="en-US" sz="1400"/>
              <a:t>노이즈 입력 계층 추가 시</a:t>
            </a:r>
            <a:r>
              <a:rPr kumimoji="1" lang="en-US" altLang="ko-KR" sz="1400"/>
              <a:t> trace</a:t>
            </a:r>
            <a:r>
              <a:rPr kumimoji="1" lang="ko-KR" altLang="en-US" sz="1400"/>
              <a:t> 감소</a:t>
            </a:r>
            <a:r>
              <a:rPr kumimoji="1" lang="en-US" altLang="ko-KR" sz="1400"/>
              <a:t>( 742 </a:t>
            </a:r>
            <a:r>
              <a:rPr lang="ko-KR" altLang="en-US" sz="1400"/>
              <a:t>→ </a:t>
            </a:r>
            <a:r>
              <a:rPr lang="en-US" altLang="ko-KR" sz="1400"/>
              <a:t>647)</a:t>
            </a:r>
            <a:r>
              <a:rPr lang="ko-KR" altLang="en-US" sz="1400"/>
              <a:t> </a:t>
            </a:r>
            <a:r>
              <a:rPr kumimoji="1" lang="en-US" altLang="ko-KR" sz="1400"/>
              <a:t> </a:t>
            </a:r>
            <a:endParaRPr kumimoji="1" lang="en-US" altLang="ko-KR" sz="1400"/>
          </a:p>
          <a:p>
            <a:pPr marL="285750" indent="-285750">
              <a:buFont typeface="Arial"/>
              <a:buChar char="•"/>
              <a:defRPr/>
            </a:pPr>
            <a:endParaRPr kumimoji="1" lang="en-US" altLang="ko-Kore-KR" sz="1400"/>
          </a:p>
          <a:p>
            <a:pPr marL="285750" indent="-285750">
              <a:buFont typeface="Arial"/>
              <a:buChar char="•"/>
              <a:defRPr/>
            </a:pPr>
            <a:r>
              <a:rPr kumimoji="1" lang="ko-Kore-KR" altLang="en-US" sz="1400"/>
              <a:t>노이즈 추가 </a:t>
            </a:r>
            <a:r>
              <a:rPr kumimoji="1" lang="en-US" altLang="ko-KR" sz="1400"/>
              <a:t>CNN</a:t>
            </a:r>
            <a:r>
              <a:rPr kumimoji="1" lang="ko-KR" altLang="en-US" sz="1400"/>
              <a:t>의 성능 </a:t>
            </a:r>
            <a:r>
              <a:rPr kumimoji="1" lang="en-US" altLang="ko-KR" sz="1400"/>
              <a:t>&gt;</a:t>
            </a:r>
            <a:r>
              <a:rPr kumimoji="1" lang="ko-KR" altLang="en-US" sz="1400"/>
              <a:t> 노이즈 없는 </a:t>
            </a:r>
            <a:r>
              <a:rPr kumimoji="1" lang="en-US" altLang="ko-KR" sz="1400"/>
              <a:t>CNN</a:t>
            </a:r>
            <a:r>
              <a:rPr kumimoji="1" lang="ko-KR" altLang="en-US" sz="1400"/>
              <a:t>의 성능</a:t>
            </a:r>
            <a:endParaRPr kumimoji="1" lang="ko-KR" altLang="en-US" sz="1400"/>
          </a:p>
          <a:p>
            <a:pPr lvl="0">
              <a:defRPr/>
            </a:pPr>
            <a:endParaRPr kumimoji="1" lang="en-US" altLang="ko-Kore-KR" sz="1400"/>
          </a:p>
        </p:txBody>
      </p:sp>
      <p:sp>
        <p:nvSpPr>
          <p:cNvPr id="7" name="직사각형 6"/>
          <p:cNvSpPr/>
          <p:nvPr/>
        </p:nvSpPr>
        <p:spPr>
          <a:xfrm>
            <a:off x="365125" y="1188694"/>
            <a:ext cx="5774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Arial"/>
              <a:buChar char="•"/>
              <a:defRPr/>
            </a:pPr>
            <a:r>
              <a:rPr lang="en-US" altLang="ko-KR" sz="2000"/>
              <a:t>cnn_best </a:t>
            </a:r>
            <a:r>
              <a:rPr lang="ko-KR" altLang="en-US" sz="2000"/>
              <a:t>와 </a:t>
            </a:r>
            <a:r>
              <a:rPr lang="en-US" altLang="ko-KR" sz="2000"/>
              <a:t>mlp_best</a:t>
            </a:r>
            <a:r>
              <a:rPr lang="ko-KR" altLang="en-US" sz="2000"/>
              <a:t>를 사용하여 공격 시도</a:t>
            </a:r>
            <a:endParaRPr lang="en-US" altLang="ko-KR" sz="20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2525" y="4109971"/>
            <a:ext cx="5037476" cy="229739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31284" y="4109971"/>
            <a:ext cx="5218191" cy="2373310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4312177" y="6496050"/>
            <a:ext cx="7271812" cy="3619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https://tches.iacr.org/index.php/TCHES/article/view/8688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결론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2">
              <a:buFont typeface="Wingdings"/>
              <a:buChar char="§"/>
              <a:defRPr/>
            </a:pPr>
            <a:endParaRPr lang="en-US" altLang="ko-KR" sz="1700">
              <a:latin typeface="+mn-ea"/>
            </a:endParaRPr>
          </a:p>
          <a:p>
            <a:pPr lvl="1">
              <a:defRPr/>
            </a:pPr>
            <a:r>
              <a:rPr lang="ko-KR" altLang="en-US" sz="2000"/>
              <a:t>누출된 </a:t>
            </a:r>
            <a:r>
              <a:rPr lang="en-US" altLang="ko-KR" sz="2000"/>
              <a:t>trace</a:t>
            </a:r>
            <a:r>
              <a:rPr lang="ko-KR" altLang="en-US" sz="2000"/>
              <a:t>로부터 </a:t>
            </a:r>
            <a:r>
              <a:rPr lang="en-US" altLang="ko-KR" sz="2000"/>
              <a:t>noise</a:t>
            </a:r>
            <a:r>
              <a:rPr lang="ko-KR" altLang="en-US" sz="2000"/>
              <a:t>와 </a:t>
            </a:r>
            <a:r>
              <a:rPr lang="en-US" altLang="ko-KR" sz="2000"/>
              <a:t>countermeasure</a:t>
            </a:r>
            <a:r>
              <a:rPr lang="ko-KR" altLang="en-US" sz="2000"/>
              <a:t>를 제거하는 </a:t>
            </a:r>
            <a:r>
              <a:rPr lang="en-US" altLang="ko-KR" sz="2000"/>
              <a:t>CAE </a:t>
            </a:r>
            <a:r>
              <a:rPr lang="ko-KR" altLang="en-US" sz="2000"/>
              <a:t>기법</a:t>
            </a:r>
            <a:r>
              <a:rPr lang="en-US" altLang="ko-KR" sz="2000"/>
              <a:t>  </a:t>
            </a:r>
            <a:r>
              <a:rPr lang="ko-KR" altLang="en-US" sz="2000"/>
              <a:t>제안</a:t>
            </a:r>
            <a:endParaRPr lang="ko-KR" altLang="en-US" sz="2000"/>
          </a:p>
          <a:p>
            <a:pPr marL="457200" lvl="1" indent="0">
              <a:buNone/>
              <a:defRPr/>
            </a:pPr>
            <a:endParaRPr lang="en-US" altLang="ko-KR" sz="2000"/>
          </a:p>
          <a:p>
            <a:pPr lvl="1">
              <a:defRPr/>
            </a:pPr>
            <a:r>
              <a:rPr lang="ko-Kore-KR" altLang="en-US" sz="2000"/>
              <a:t>제안된 </a:t>
            </a:r>
            <a:r>
              <a:rPr lang="en-US" altLang="ko-Kore-KR" sz="2000"/>
              <a:t>CAE</a:t>
            </a:r>
            <a:r>
              <a:rPr lang="ko-Kore-KR" altLang="en-US" sz="2000"/>
              <a:t>는 노이즈를 제거</a:t>
            </a:r>
            <a:r>
              <a:rPr lang="en-US" altLang="ko-Kore-KR" sz="2000"/>
              <a:t>/</a:t>
            </a:r>
            <a:r>
              <a:rPr lang="ko-Kore-KR" altLang="en-US" sz="2000"/>
              <a:t>축소하고 </a:t>
            </a:r>
            <a:r>
              <a:rPr lang="en-US" altLang="ko-Kore-KR" sz="2000"/>
              <a:t>ground truth</a:t>
            </a:r>
            <a:r>
              <a:rPr lang="ko-Kore-KR" altLang="en-US" sz="2000"/>
              <a:t>를 결정하여 공격 성능을 크게 향상</a:t>
            </a:r>
            <a:endParaRPr lang="ko-Kore-KR" altLang="en-US" sz="2000"/>
          </a:p>
          <a:p>
            <a:pPr lvl="1">
              <a:defRPr/>
            </a:pPr>
            <a:endParaRPr lang="en-US" altLang="ko-KR" sz="2000"/>
          </a:p>
          <a:p>
            <a:pPr lvl="1">
              <a:defRPr/>
            </a:pPr>
            <a:r>
              <a:rPr lang="ko-KR" altLang="en-US" sz="2000"/>
              <a:t>오토인코더가 훈련 프로세스에서 사용된 모든 노이즈를 포함 </a:t>
            </a:r>
            <a:r>
              <a:rPr lang="en-US" altLang="ko-KR" sz="2000"/>
              <a:t>x</a:t>
            </a:r>
            <a:r>
              <a:rPr lang="ko-KR" altLang="en-US" sz="2000"/>
              <a:t> </a:t>
            </a:r>
            <a:endParaRPr lang="ko-KR" altLang="en-US" sz="2000"/>
          </a:p>
          <a:p>
            <a:pPr marL="914400" lvl="2" indent="0">
              <a:buNone/>
              <a:defRPr/>
            </a:pPr>
            <a:r>
              <a:rPr lang="ko-KR" altLang="en-US" sz="1600"/>
              <a:t>→ </a:t>
            </a:r>
            <a:r>
              <a:rPr lang="en-US" altLang="ko-KR" sz="1600"/>
              <a:t> </a:t>
            </a:r>
            <a:r>
              <a:rPr lang="ko-KR" altLang="en-US" sz="1600"/>
              <a:t>노이즈</a:t>
            </a:r>
            <a:r>
              <a:rPr lang="en-US" altLang="ko-KR" sz="1600"/>
              <a:t>/</a:t>
            </a:r>
            <a:r>
              <a:rPr lang="ko-KR" altLang="en-US" sz="1600"/>
              <a:t>대응책  안정적으로 제거</a:t>
            </a:r>
            <a:endParaRPr lang="ko-KR" altLang="en-US" sz="1600"/>
          </a:p>
          <a:p>
            <a:pPr marL="914400" lvl="2" indent="0">
              <a:buNone/>
              <a:defRPr/>
            </a:pPr>
            <a:endParaRPr lang="en-US" altLang="ko-KR" sz="1600"/>
          </a:p>
          <a:p>
            <a:pPr lvl="1">
              <a:defRPr/>
            </a:pPr>
            <a:r>
              <a:rPr lang="ko-KR" altLang="en-US" sz="2000"/>
              <a:t>프로파일링된 공격 수행 </a:t>
            </a:r>
            <a:r>
              <a:rPr lang="en-US" altLang="ko-KR" sz="2000"/>
              <a:t>x </a:t>
            </a:r>
            <a:r>
              <a:rPr lang="ko-KR" altLang="en-US" sz="2000"/>
              <a:t>→</a:t>
            </a:r>
            <a:r>
              <a:rPr lang="en-US" altLang="ko-KR" sz="2000"/>
              <a:t> </a:t>
            </a:r>
            <a:r>
              <a:rPr lang="ko-KR" altLang="en-US" sz="2000"/>
              <a:t>측정을 사전 처리하여 공격 전략을 적용하는 것</a:t>
            </a:r>
            <a:endParaRPr lang="ko-KR" altLang="en-US" sz="2000"/>
          </a:p>
          <a:p>
            <a:pPr marL="457200" lvl="1" indent="0">
              <a:buNone/>
              <a:defRPr/>
            </a:pPr>
            <a:endParaRPr lang="en-US" altLang="ko-KR" sz="2000"/>
          </a:p>
          <a:p>
            <a:pPr marL="457200" lvl="1" indent="0">
              <a:buNone/>
              <a:defRPr/>
            </a:pPr>
            <a:endParaRPr lang="en-US" altLang="ko-KR" sz="2000"/>
          </a:p>
          <a:p>
            <a:pPr marL="457200" lvl="1" indent="0">
              <a:buNone/>
              <a:defRPr/>
            </a:pPr>
            <a:endParaRPr lang="en-US" altLang="ko-KR" sz="2000"/>
          </a:p>
          <a:p>
            <a:pPr marL="457200" lvl="1" indent="0">
              <a:buNone/>
              <a:defRPr/>
            </a:pPr>
            <a:endParaRPr lang="en-US" altLang="ko-KR" sz="2000"/>
          </a:p>
        </p:txBody>
      </p:sp>
      <p:sp>
        <p:nvSpPr>
          <p:cNvPr id="4" name=""/>
          <p:cNvSpPr txBox="1"/>
          <p:nvPr/>
        </p:nvSpPr>
        <p:spPr>
          <a:xfrm>
            <a:off x="4312177" y="6496050"/>
            <a:ext cx="7271812" cy="3619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https://tches.iacr.org/index.php/TCHES/article/view/8688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목적</a:t>
            </a:r>
            <a:endParaRPr lang="ko-KR" altLang="en-US"/>
          </a:p>
        </p:txBody>
      </p:sp>
      <p:sp>
        <p:nvSpPr>
          <p:cNvPr id="30" name="텍스트 개체 틀 2"/>
          <p:cNvSpPr>
            <a:spLocks noGrp="1"/>
          </p:cNvSpPr>
          <p:nvPr/>
        </p:nvSpPr>
        <p:spPr>
          <a:xfrm>
            <a:off x="563563" y="1304925"/>
            <a:ext cx="11369675" cy="505777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노이즈 제거를 위해 오토인코더 사용 →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Hiding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대응기법을 제거하는 새로운 접근법 제안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기존 연구 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914400" lvl="2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이미지 노이즈 제거를 위한 오토 인코더는 존재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143000" lvl="2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부채널 도메인 적용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lvl="1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다양한 유형의 노이즈 및 대응기법을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결합 → 동일한 딥러닝 모델로 노이즈 제거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57200" lvl="1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4312177" y="6496050"/>
            <a:ext cx="7271812" cy="3619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https://tches.iacr.org/index.php/TCHES/article/view/8688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목적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>
              <a:defRPr/>
            </a:pPr>
            <a:r>
              <a:rPr lang="ko-KR" altLang="en-US" sz="2400"/>
              <a:t>하이딩 대응 기법을 잡음으로 간주</a:t>
            </a:r>
            <a:endParaRPr lang="ko-KR" altLang="en-US" sz="2400"/>
          </a:p>
          <a:p>
            <a:pPr lvl="1">
              <a:defRPr/>
            </a:pPr>
            <a:endParaRPr lang="en-US" altLang="ko-KR" sz="1600"/>
          </a:p>
          <a:p>
            <a:pPr lvl="1">
              <a:defRPr/>
            </a:pPr>
            <a:r>
              <a:rPr lang="ko-KR" altLang="en-US" sz="2000"/>
              <a:t>입력 </a:t>
            </a:r>
            <a:r>
              <a:rPr lang="en-US" altLang="ko-KR" sz="2000"/>
              <a:t>: </a:t>
            </a:r>
            <a:r>
              <a:rPr lang="ko-KR" altLang="en-US" sz="2000"/>
              <a:t> 대응기법이 적용된 파형 사용</a:t>
            </a:r>
            <a:endParaRPr lang="ko-KR" altLang="en-US" sz="2000"/>
          </a:p>
          <a:p>
            <a:pPr lvl="1">
              <a:defRPr/>
            </a:pPr>
            <a:endParaRPr lang="en-US" altLang="ko-KR" sz="2000"/>
          </a:p>
          <a:p>
            <a:pPr lvl="1">
              <a:defRPr/>
            </a:pPr>
            <a:r>
              <a:rPr lang="ko-KR" altLang="en-US" sz="2000"/>
              <a:t>라벨 </a:t>
            </a:r>
            <a:r>
              <a:rPr lang="en-US" altLang="ko-KR" sz="2000"/>
              <a:t>:</a:t>
            </a:r>
            <a:r>
              <a:rPr lang="ko-KR" altLang="en-US" sz="2000"/>
              <a:t> 대응기법이 없는 파형 사용</a:t>
            </a:r>
            <a:endParaRPr lang="ko-KR" altLang="en-US" sz="2000"/>
          </a:p>
          <a:p>
            <a:pPr lvl="1">
              <a:defRPr/>
            </a:pPr>
            <a:endParaRPr lang="en-US" altLang="ko-KR" sz="2000"/>
          </a:p>
          <a:p>
            <a:pPr lvl="1">
              <a:defRPr/>
            </a:pPr>
            <a:r>
              <a:rPr lang="ko-KR" altLang="en-US" sz="2000"/>
              <a:t>실제 학습된 신경망 </a:t>
            </a:r>
            <a:r>
              <a:rPr lang="en-US" altLang="ko-KR" sz="2000"/>
              <a:t>: </a:t>
            </a:r>
            <a:r>
              <a:rPr lang="ko-KR" altLang="en-US" sz="2000" b="1"/>
              <a:t>대응기법을 무력화하도록 파형 변환 가능</a:t>
            </a:r>
            <a:r>
              <a:rPr lang="en-US" altLang="ko-KR" sz="2000" b="1"/>
              <a:t> </a:t>
            </a:r>
            <a:endParaRPr lang="en-US" altLang="ko-KR" sz="2000" b="1"/>
          </a:p>
        </p:txBody>
      </p:sp>
      <p:sp>
        <p:nvSpPr>
          <p:cNvPr id="4" name=""/>
          <p:cNvSpPr txBox="1"/>
          <p:nvPr/>
        </p:nvSpPr>
        <p:spPr>
          <a:xfrm>
            <a:off x="4312177" y="6515100"/>
            <a:ext cx="7271812" cy="3619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https://tches.iacr.org/index.php/TCHES/article/view/8688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/>
              <a:t>Side-Channel Attack(SCA) </a:t>
            </a:r>
            <a:r>
              <a:rPr lang="ko-KR" altLang="en-US"/>
              <a:t>대응책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914400" lvl="2" indent="0">
              <a:buNone/>
              <a:defRPr/>
            </a:pPr>
            <a:r>
              <a:rPr lang="ko-KR" altLang="en-US" sz="1200"/>
              <a:t/>
            </a:r>
            <a:endParaRPr lang="ko-KR" altLang="en-US" sz="1200"/>
          </a:p>
        </p:txBody>
      </p:sp>
      <p:graphicFrame>
        <p:nvGraphicFramePr>
          <p:cNvPr id="4" name="표 12"/>
          <p:cNvGraphicFramePr>
            <a:graphicFrameLocks noGrp="1"/>
          </p:cNvGraphicFramePr>
          <p:nvPr/>
        </p:nvGraphicFramePr>
        <p:xfrm>
          <a:off x="2436623" y="1432559"/>
          <a:ext cx="8268207" cy="4383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90"/>
                <a:gridCol w="3643948"/>
                <a:gridCol w="2756069"/>
              </a:tblGrid>
              <a:tr h="441586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대응기술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핵심요소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기법설명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103340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Randomness</a:t>
                      </a:r>
                      <a:endParaRPr lang="en-US" altLang="ko-KR"/>
                    </a:p>
                    <a:p>
                      <a:pPr algn="ctr" latinLnBrk="1">
                        <a:defRPr/>
                      </a:pPr>
                      <a:r>
                        <a:rPr lang="en-US" altLang="ko-KR"/>
                        <a:t> </a:t>
                      </a:r>
                      <a:r>
                        <a:rPr lang="ko-KR" altLang="en-US"/>
                        <a:t> 기법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ko-KR" altLang="en-US" sz="1600"/>
                        <a:t>유출 정보 난수 생성</a:t>
                      </a:r>
                      <a:endParaRPr lang="ko-KR" altLang="en-US" sz="1600"/>
                    </a:p>
                    <a:p>
                      <a:pPr algn="l" latinLnBrk="1">
                        <a:defRPr/>
                      </a:pPr>
                      <a:r>
                        <a:rPr lang="ko-KR" altLang="en-US" sz="1600"/>
                        <a:t>계산 실제 값 유출방지</a:t>
                      </a:r>
                      <a:endParaRPr lang="ko-KR" altLang="en-US" sz="1600"/>
                    </a:p>
                  </a:txBody>
                  <a:tcPr marL="91440" marR="91440" anchor="ctr"/>
                </a:tc>
              </a:tr>
              <a:tr h="103340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Blinding</a:t>
                      </a:r>
                      <a:r>
                        <a:rPr lang="ko-KR" altLang="en-US"/>
                        <a:t> 기법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en-US" altLang="ko-KR" sz="1600"/>
                        <a:t>y  = f(x)</a:t>
                      </a:r>
                      <a:endParaRPr lang="en-US" altLang="ko-KR" sz="1600"/>
                    </a:p>
                    <a:p>
                      <a:pPr algn="l" latinLnBrk="1">
                        <a:defRPr/>
                      </a:pPr>
                      <a:r>
                        <a:rPr lang="en-US" altLang="ko-KR" sz="1600"/>
                        <a:t>x, y  </a:t>
                      </a:r>
                      <a:r>
                        <a:rPr lang="ko-KR" altLang="en-US" sz="1600"/>
                        <a:t>블라인드 계산</a:t>
                      </a:r>
                      <a:endParaRPr lang="ko-KR" altLang="en-US" sz="1600"/>
                    </a:p>
                  </a:txBody>
                  <a:tcPr marL="91440" marR="91440" anchor="ctr"/>
                </a:tc>
              </a:tr>
              <a:tr h="1033407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Masking</a:t>
                      </a:r>
                      <a:r>
                        <a:rPr lang="ko-KR" altLang="en-US"/>
                        <a:t> 기법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ko-KR" altLang="en-US" sz="1600"/>
                        <a:t>연산 시 중간값 숨김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랜덤화</a:t>
                      </a:r>
                      <a:r>
                        <a:rPr lang="en-US" altLang="ko-KR" sz="1600"/>
                        <a:t>)</a:t>
                      </a:r>
                      <a:endParaRPr lang="en-US" altLang="ko-KR" sz="1600"/>
                    </a:p>
                    <a:p>
                      <a:pPr algn="l" latinLnBrk="1">
                        <a:defRPr/>
                      </a:pPr>
                      <a:r>
                        <a:rPr lang="ko-KR" altLang="en-US" sz="1600"/>
                        <a:t>임의의 마스킹 값 교체</a:t>
                      </a:r>
                      <a:endParaRPr lang="ko-KR" altLang="en-US" sz="1600"/>
                    </a:p>
                  </a:txBody>
                  <a:tcPr marL="91440" marR="91440" anchor="ctr"/>
                </a:tc>
              </a:tr>
              <a:tr h="841598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Hiding</a:t>
                      </a:r>
                      <a:r>
                        <a:rPr lang="ko-KR" altLang="en-US"/>
                        <a:t> 기법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l" latinLnBrk="1">
                        <a:defRPr/>
                      </a:pPr>
                      <a:r>
                        <a:rPr lang="ko-KR" altLang="en-US" sz="1600"/>
                        <a:t>연산 시 소모 전력량 랜덤화</a:t>
                      </a:r>
                      <a:endParaRPr lang="ko-KR" altLang="en-US" sz="1600"/>
                    </a:p>
                  </a:txBody>
                  <a:tcPr marL="91440" marR="91440" anchor="ctr"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93653" y="1938338"/>
            <a:ext cx="2804689" cy="8874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93654" y="2970626"/>
            <a:ext cx="2804689" cy="887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93653" y="3971259"/>
            <a:ext cx="2804689" cy="92560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93653" y="5033070"/>
            <a:ext cx="2804689" cy="7263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34328" y="5408867"/>
            <a:ext cx="1988822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노이즈에 무작위성 추가       </a:t>
            </a:r>
            <a:endParaRPr lang="ko-KR" altLang="en-US" sz="1100"/>
          </a:p>
        </p:txBody>
      </p:sp>
      <p:sp>
        <p:nvSpPr>
          <p:cNvPr id="10" name="TextBox 9"/>
          <p:cNvSpPr txBox="1"/>
          <p:nvPr/>
        </p:nvSpPr>
        <p:spPr>
          <a:xfrm>
            <a:off x="4867537" y="4548934"/>
            <a:ext cx="1988822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/>
              <a:t>키</a:t>
            </a:r>
            <a:r>
              <a:rPr lang="en-US" altLang="ko-KR" sz="1100"/>
              <a:t>,</a:t>
            </a:r>
            <a:r>
              <a:rPr lang="ko-KR" altLang="en-US" sz="1100"/>
              <a:t> 메시지 마스킹 처리</a:t>
            </a:r>
            <a:endParaRPr lang="ko-KR" altLang="en-US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Denoising strategy : white-box setting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79419"/>
            <a:ext cx="11369675" cy="5057775"/>
          </a:xfrm>
        </p:spPr>
        <p:txBody>
          <a:bodyPr>
            <a:normAutofit/>
          </a:bodyPr>
          <a:lstStyle/>
          <a:p>
            <a:pPr marL="457200" lvl="1" indent="0">
              <a:buNone/>
              <a:defRPr/>
            </a:pPr>
            <a:endParaRPr lang="en-US" altLang="ko-KR" sz="1200"/>
          </a:p>
          <a:p>
            <a:pPr marL="457200" lvl="1" indent="0">
              <a:buNone/>
              <a:defRPr/>
            </a:pPr>
            <a:endParaRPr lang="en-US" altLang="ko-KR" sz="2000"/>
          </a:p>
        </p:txBody>
      </p:sp>
      <p:sp>
        <p:nvSpPr>
          <p:cNvPr id="4" name="직사각형 3"/>
          <p:cNvSpPr/>
          <p:nvPr/>
        </p:nvSpPr>
        <p:spPr>
          <a:xfrm>
            <a:off x="2298700" y="1764428"/>
            <a:ext cx="23749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Device A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(fully controlled)</a:t>
            </a:r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736600" y="3016250"/>
            <a:ext cx="23749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Leakage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(countermeasures ON)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3883819" y="3016250"/>
            <a:ext cx="23749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Leakage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(countermeasures OFF)</a:t>
            </a:r>
            <a:endParaRPr lang="en-US" altLang="ko-KR"/>
          </a:p>
        </p:txBody>
      </p:sp>
      <p:sp>
        <p:nvSpPr>
          <p:cNvPr id="10" name="직사각형 9"/>
          <p:cNvSpPr/>
          <p:nvPr/>
        </p:nvSpPr>
        <p:spPr>
          <a:xfrm>
            <a:off x="2298700" y="4375046"/>
            <a:ext cx="2374900" cy="825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Denoising Autoencoder</a:t>
            </a:r>
            <a:endParaRPr lang="en-US" altLang="ko-KR"/>
          </a:p>
        </p:txBody>
      </p:sp>
      <p:cxnSp>
        <p:nvCxnSpPr>
          <p:cNvPr id="11" name="연결선: 꺾임 10"/>
          <p:cNvCxnSpPr>
            <a:stCxn id="4" idx="1"/>
            <a:endCxn id="8" idx="0"/>
          </p:cNvCxnSpPr>
          <p:nvPr/>
        </p:nvCxnSpPr>
        <p:spPr>
          <a:xfrm rot="10800000" flipV="1">
            <a:off x="1924050" y="2177178"/>
            <a:ext cx="374650" cy="839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/>
          <p:cNvCxnSpPr>
            <a:stCxn id="4" idx="3"/>
            <a:endCxn id="9" idx="0"/>
          </p:cNvCxnSpPr>
          <p:nvPr/>
        </p:nvCxnSpPr>
        <p:spPr>
          <a:xfrm>
            <a:off x="4673600" y="2177178"/>
            <a:ext cx="397669" cy="8390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/>
          <p:cNvCxnSpPr>
            <a:stCxn id="8" idx="2"/>
            <a:endCxn id="10" idx="1"/>
          </p:cNvCxnSpPr>
          <p:nvPr/>
        </p:nvCxnSpPr>
        <p:spPr>
          <a:xfrm rot="16200000" flipH="1">
            <a:off x="1638352" y="4127448"/>
            <a:ext cx="946046" cy="374650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/>
          <p:cNvCxnSpPr>
            <a:stCxn id="9" idx="2"/>
            <a:endCxn id="10" idx="3"/>
          </p:cNvCxnSpPr>
          <p:nvPr/>
        </p:nvCxnSpPr>
        <p:spPr>
          <a:xfrm rot="5400000">
            <a:off x="4399412" y="4115939"/>
            <a:ext cx="946046" cy="397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/>
          <p:cNvSpPr/>
          <p:nvPr/>
        </p:nvSpPr>
        <p:spPr>
          <a:xfrm>
            <a:off x="546100" y="1498599"/>
            <a:ext cx="5902722" cy="3924301"/>
          </a:xfrm>
          <a:prstGeom prst="roundRect">
            <a:avLst>
              <a:gd name="adj" fmla="val 16667"/>
            </a:avLst>
          </a:prstGeom>
          <a:noFill/>
          <a:ln w="38100" cmpd="sng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404623" y="1764428"/>
            <a:ext cx="2374900" cy="825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Device B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(under attack)</a:t>
            </a:r>
            <a:endParaRPr lang="en-US" altLang="ko-KR"/>
          </a:p>
        </p:txBody>
      </p:sp>
      <p:sp>
        <p:nvSpPr>
          <p:cNvPr id="30" name="직사각형 29"/>
          <p:cNvSpPr/>
          <p:nvPr/>
        </p:nvSpPr>
        <p:spPr>
          <a:xfrm>
            <a:off x="8417323" y="3016250"/>
            <a:ext cx="2374900" cy="825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Leakage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(countermeasures ON)</a:t>
            </a:r>
            <a:endParaRPr lang="en-US" altLang="ko-KR"/>
          </a:p>
        </p:txBody>
      </p:sp>
      <p:sp>
        <p:nvSpPr>
          <p:cNvPr id="33" name="직사각형 32"/>
          <p:cNvSpPr/>
          <p:nvPr/>
        </p:nvSpPr>
        <p:spPr>
          <a:xfrm>
            <a:off x="8417323" y="4375046"/>
            <a:ext cx="2374900" cy="825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Denoising with training model</a:t>
            </a:r>
            <a:endParaRPr lang="en-US" altLang="ko-KR"/>
          </a:p>
        </p:txBody>
      </p:sp>
      <p:cxnSp>
        <p:nvCxnSpPr>
          <p:cNvPr id="35" name="직선 화살표 연결선 34"/>
          <p:cNvCxnSpPr>
            <a:stCxn id="21" idx="2"/>
            <a:endCxn id="30" idx="0"/>
          </p:cNvCxnSpPr>
          <p:nvPr/>
        </p:nvCxnSpPr>
        <p:spPr>
          <a:xfrm>
            <a:off x="9592073" y="2589928"/>
            <a:ext cx="12700" cy="42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0" idx="2"/>
            <a:endCxn id="33" idx="0"/>
          </p:cNvCxnSpPr>
          <p:nvPr/>
        </p:nvCxnSpPr>
        <p:spPr>
          <a:xfrm>
            <a:off x="9604773" y="3841750"/>
            <a:ext cx="0" cy="53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/>
          <p:cNvCxnSpPr/>
          <p:nvPr/>
        </p:nvCxnSpPr>
        <p:spPr>
          <a:xfrm rot="5400000">
            <a:off x="4399412" y="4115940"/>
            <a:ext cx="946046" cy="3976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9592073" y="2589929"/>
            <a:ext cx="12700" cy="42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9604773" y="3841751"/>
            <a:ext cx="0" cy="53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/>
          <p:cNvCxnSpPr/>
          <p:nvPr/>
        </p:nvCxnSpPr>
        <p:spPr>
          <a:xfrm rot="10800000" flipV="1">
            <a:off x="1924050" y="2177177"/>
            <a:ext cx="374650" cy="8390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/>
          <p:cNvCxnSpPr/>
          <p:nvPr/>
        </p:nvCxnSpPr>
        <p:spPr>
          <a:xfrm>
            <a:off x="4673600" y="2177177"/>
            <a:ext cx="397669" cy="8390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/>
          <p:cNvCxnSpPr/>
          <p:nvPr/>
        </p:nvCxnSpPr>
        <p:spPr>
          <a:xfrm rot="5400000">
            <a:off x="4399412" y="4115939"/>
            <a:ext cx="946046" cy="39766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9592073" y="2589928"/>
            <a:ext cx="12700" cy="426322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H="1">
            <a:off x="9604773" y="3841750"/>
            <a:ext cx="1" cy="533296"/>
          </a:xfrm>
          <a:prstGeom prst="straightConnector1">
            <a:avLst/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51"/>
          <p:cNvSpPr/>
          <p:nvPr/>
        </p:nvSpPr>
        <p:spPr>
          <a:xfrm>
            <a:off x="8007349" y="1498599"/>
            <a:ext cx="3155951" cy="3924301"/>
          </a:xfrm>
          <a:prstGeom prst="roundRect">
            <a:avLst>
              <a:gd name="adj" fmla="val 16667"/>
            </a:avLst>
          </a:prstGeom>
          <a:noFill/>
          <a:ln w="38100" cmpd="sng">
            <a:solidFill>
              <a:schemeClr val="accent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6652022" y="3429000"/>
            <a:ext cx="12346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"/>
          <p:cNvSpPr txBox="1"/>
          <p:nvPr/>
        </p:nvSpPr>
        <p:spPr>
          <a:xfrm>
            <a:off x="4312177" y="6505575"/>
            <a:ext cx="7271812" cy="3619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https://tches.iacr.org/index.php/TCHES/article/view/8688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b="0" i="0" u="none" strike="noStrike" baseline="0">
                <a:latin typeface="LMRoman10-Regular"/>
              </a:rPr>
              <a:t>Convolutional Auto-Encoder(CAE)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  <a:defRPr/>
            </a:pPr>
            <a:endParaRPr lang="en-US" altLang="ko-KR" sz="2000"/>
          </a:p>
          <a:p>
            <a:pPr lvl="1">
              <a:defRPr/>
            </a:pPr>
            <a:r>
              <a:rPr lang="en-US" altLang="ko-KR" sz="2000"/>
              <a:t>Convolution </a:t>
            </a:r>
            <a:r>
              <a:rPr lang="ko-KR" altLang="en-US" sz="2000"/>
              <a:t>필터의 비지도학습을 위한 도구로 사용되는 </a:t>
            </a:r>
            <a:r>
              <a:rPr lang="en-US" altLang="ko-KR" sz="2000"/>
              <a:t>CNN</a:t>
            </a:r>
            <a:r>
              <a:rPr lang="ko-KR" altLang="en-US" sz="2000"/>
              <a:t>의 변형</a:t>
            </a:r>
            <a:endParaRPr lang="ko-KR" altLang="en-US" sz="2000"/>
          </a:p>
          <a:p>
            <a:pPr lvl="1">
              <a:defRPr/>
            </a:pPr>
            <a:endParaRPr lang="en-US" altLang="ko-KR" sz="2000"/>
          </a:p>
          <a:p>
            <a:pPr lvl="1">
              <a:defRPr/>
            </a:pPr>
            <a:r>
              <a:rPr lang="ko-KR" altLang="en-US" sz="2000"/>
              <a:t>최적의 필터를 학습하여 재구성 오류를 최소화하기 위해 이미지 노이즈 제거에 사용</a:t>
            </a:r>
            <a:endParaRPr lang="ko-KR" altLang="en-US" sz="2000"/>
          </a:p>
          <a:p>
            <a:pPr lvl="1">
              <a:defRPr/>
            </a:pPr>
            <a:endParaRPr lang="en-US" altLang="ko-KR" sz="2000"/>
          </a:p>
          <a:p>
            <a:pPr lvl="1">
              <a:defRPr/>
            </a:pPr>
            <a:r>
              <a:rPr lang="ko-KR" altLang="en-US" sz="2000"/>
              <a:t>노이즈가 있는 숫자 이미지를 깨끗한 숫자 이미지에 매핑하도록 오토 인코더 훈련</a:t>
            </a:r>
            <a:endParaRPr lang="ko-KR" altLang="en-US" sz="2000"/>
          </a:p>
          <a:p>
            <a:pPr lvl="1">
              <a:defRPr/>
            </a:pPr>
            <a:endParaRPr lang="en-US" altLang="ko-KR" sz="2000"/>
          </a:p>
          <a:p>
            <a:pPr lvl="1">
              <a:defRPr/>
            </a:pPr>
            <a:endParaRPr lang="en-US" altLang="ko-KR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66950" y="3857171"/>
            <a:ext cx="7658100" cy="1993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b="0" i="0" u="none" strike="noStrike" baseline="0">
                <a:latin typeface="LMRoman10-Regular"/>
              </a:rPr>
              <a:t>Convolutional Auto-Encoder(CAE)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 lvl="1">
              <a:defRPr/>
            </a:pPr>
            <a:endParaRPr lang="en-US" altLang="ko-KR" sz="2000"/>
          </a:p>
          <a:p>
            <a:pPr marL="457200" lvl="1" indent="0">
              <a:buNone/>
              <a:defRPr/>
            </a:pPr>
            <a:endParaRPr lang="en-US" altLang="ko-KR" sz="2000"/>
          </a:p>
        </p:txBody>
      </p:sp>
      <p:sp>
        <p:nvSpPr>
          <p:cNvPr id="5" name="TextBox 4"/>
          <p:cNvSpPr txBox="1"/>
          <p:nvPr/>
        </p:nvSpPr>
        <p:spPr>
          <a:xfrm>
            <a:off x="842976" y="5520809"/>
            <a:ext cx="726352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SeLU </a:t>
            </a:r>
            <a:r>
              <a:rPr lang="ko-KR" altLang="en-US"/>
              <a:t>사용 이유</a:t>
            </a:r>
            <a:r>
              <a:rPr lang="en-US" altLang="ko-KR"/>
              <a:t>?</a:t>
            </a:r>
            <a:r>
              <a:rPr lang="ko-KR" altLang="en-US"/>
              <a:t>  </a:t>
            </a:r>
            <a:r>
              <a:rPr lang="en-US" altLang="ko-KR"/>
              <a:t>SeLU</a:t>
            </a:r>
            <a:r>
              <a:rPr lang="ko-KR" altLang="en-US"/>
              <a:t>의 활성화 기능을 사용하여 </a:t>
            </a:r>
            <a:r>
              <a:rPr lang="en-US" altLang="ko-KR"/>
              <a:t>gradient</a:t>
            </a:r>
            <a:r>
              <a:rPr lang="ko-KR" altLang="en-US"/>
              <a:t> 문제해결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65649" y="1821437"/>
            <a:ext cx="4242732" cy="174185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53150" y="4045087"/>
            <a:ext cx="8319124" cy="967340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4312177" y="6515100"/>
            <a:ext cx="7271812" cy="3619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https://tches.iacr.org/index.php/TCHES/article/view/8688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Denoising autoencoder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defRPr/>
            </a:pPr>
            <a:endParaRPr lang="en-US" altLang="ko-KR" sz="2400">
              <a:latin typeface="+mn-ea"/>
            </a:endParaRPr>
          </a:p>
          <a:p>
            <a:pPr marL="457200" lvl="1" indent="0">
              <a:buNone/>
              <a:defRPr/>
            </a:pPr>
            <a:endParaRPr lang="en-US" altLang="ko-KR" sz="2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9242" y="2735104"/>
            <a:ext cx="2789238" cy="140224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72450" y="2753044"/>
            <a:ext cx="2941787" cy="138779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rcRect t="5020"/>
          <a:stretch>
            <a:fillRect/>
          </a:stretch>
        </p:blipFill>
        <p:spPr>
          <a:xfrm>
            <a:off x="3994328" y="1337667"/>
            <a:ext cx="3862274" cy="4145280"/>
          </a:xfrm>
          <a:prstGeom prst="rect">
            <a:avLst/>
          </a:prstGeom>
        </p:spPr>
      </p:pic>
      <p:sp>
        <p:nvSpPr>
          <p:cNvPr id="21" name="화살표: 오른쪽 20"/>
          <p:cNvSpPr/>
          <p:nvPr/>
        </p:nvSpPr>
        <p:spPr>
          <a:xfrm>
            <a:off x="3200401" y="3498532"/>
            <a:ext cx="873760" cy="18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화살표: 오른쪽 22"/>
          <p:cNvSpPr/>
          <p:nvPr/>
        </p:nvSpPr>
        <p:spPr>
          <a:xfrm>
            <a:off x="7832089" y="3446940"/>
            <a:ext cx="873760" cy="1828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25286" y="4386943"/>
            <a:ext cx="19175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ore-KR"/>
              <a:t>Radom </a:t>
            </a:r>
            <a:r>
              <a:rPr kumimoji="1" lang="en-US" altLang="ko-KR"/>
              <a:t>noise </a:t>
            </a:r>
            <a:r>
              <a:rPr kumimoji="1" lang="ko-KR" altLang="en-US"/>
              <a:t>추가</a:t>
            </a:r>
            <a:endParaRPr kumimoji="1" lang="ko-Kore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647225" y="5619787"/>
            <a:ext cx="7408760" cy="636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ore-KR"/>
              <a:t>mainfold</a:t>
            </a:r>
            <a:r>
              <a:rPr kumimoji="1" lang="ko-Kore-KR" altLang="en-US"/>
              <a:t> 상에서는 동일</a:t>
            </a:r>
            <a:endParaRPr kumimoji="1" lang="ko-Kore-KR" altLang="en-US"/>
          </a:p>
          <a:p>
            <a:pPr lvl="0">
              <a:defRPr/>
            </a:pPr>
            <a:r>
              <a:rPr kumimoji="1" lang="ko-Kore-KR" altLang="en-US"/>
              <a:t>원본 데이터와는 다른 데이터로 </a:t>
            </a:r>
            <a:r>
              <a:rPr kumimoji="1" lang="en-US" altLang="ko-Kore-KR"/>
              <a:t>e</a:t>
            </a:r>
            <a:r>
              <a:rPr kumimoji="1" lang="en-US" altLang="ko-KR"/>
              <a:t>ncoder</a:t>
            </a:r>
            <a:r>
              <a:rPr kumimoji="1" lang="ko-KR" altLang="en-US"/>
              <a:t>와 </a:t>
            </a:r>
            <a:r>
              <a:rPr kumimoji="1" lang="en-US" altLang="ko-KR"/>
              <a:t>decoder</a:t>
            </a:r>
            <a:r>
              <a:rPr kumimoji="1" lang="ko-KR" altLang="en-US"/>
              <a:t> 학습하는 네트워크</a:t>
            </a:r>
            <a:endParaRPr kumimoji="1" lang="ko-Kore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Denoising “clean” traces 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52525"/>
            <a:ext cx="11369675" cy="5057775"/>
          </a:xfrm>
        </p:spPr>
        <p:txBody>
          <a:bodyPr>
            <a:normAutofit/>
          </a:bodyPr>
          <a:lstStyle/>
          <a:p>
            <a:pPr marL="457200" lvl="1" indent="0">
              <a:buNone/>
              <a:defRPr/>
            </a:pPr>
            <a:endParaRPr lang="en-US" altLang="ko-KR" sz="1200"/>
          </a:p>
          <a:p>
            <a:pPr lvl="1">
              <a:defRPr/>
            </a:pPr>
            <a:endParaRPr lang="en-US" altLang="ko-KR" sz="2000"/>
          </a:p>
        </p:txBody>
      </p:sp>
      <p:sp>
        <p:nvSpPr>
          <p:cNvPr id="12" name="TextBox 11"/>
          <p:cNvSpPr txBox="1"/>
          <p:nvPr/>
        </p:nvSpPr>
        <p:spPr>
          <a:xfrm>
            <a:off x="413885" y="4178975"/>
            <a:ext cx="4669868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kumimoji="1" lang="en-US" altLang="ko-KR" sz="1400"/>
          </a:p>
          <a:p>
            <a:pPr marL="285750" indent="-285750">
              <a:buFont typeface="Arial"/>
              <a:buChar char="•"/>
              <a:defRPr/>
            </a:pPr>
            <a:r>
              <a:rPr kumimoji="1" lang="ko-Kore-KR" altLang="en-US" sz="1400"/>
              <a:t>해당 코드 실행전</a:t>
            </a:r>
            <a:r>
              <a:rPr kumimoji="1" lang="en-US" altLang="ko-Kore-KR" sz="1400"/>
              <a:t>, </a:t>
            </a:r>
            <a:r>
              <a:rPr kumimoji="1" lang="ko-Kore-KR" altLang="en-US" sz="1400"/>
              <a:t>파형에 노이즈 추가 </a:t>
            </a:r>
            <a:r>
              <a:rPr kumimoji="1" lang="en-US" altLang="ko-Kore-KR" sz="1400"/>
              <a:t>(add noise)</a:t>
            </a:r>
            <a:endParaRPr kumimoji="1" lang="en-US" altLang="ko-Kore-KR" sz="1400"/>
          </a:p>
          <a:p>
            <a:pPr marL="285750" indent="-285750">
              <a:buFont typeface="Arial"/>
              <a:buChar char="•"/>
              <a:defRPr/>
            </a:pPr>
            <a:endParaRPr kumimoji="1" lang="en-US" altLang="ko-Kore-KR" sz="1400"/>
          </a:p>
          <a:p>
            <a:pPr marL="285750" indent="-285750">
              <a:buFont typeface="Arial"/>
              <a:buChar char="•"/>
              <a:defRPr/>
            </a:pPr>
            <a:r>
              <a:rPr kumimoji="1" lang="ko-Kore-KR" altLang="en-US" sz="1400"/>
              <a:t>인코더에서 노이즈를 제거하고 다시 디코더 실행</a:t>
            </a:r>
            <a:endParaRPr kumimoji="1" lang="ko-Kore-KR" altLang="en-US" sz="1400"/>
          </a:p>
          <a:p>
            <a:pPr marL="285750" indent="-285750">
              <a:buFont typeface="Arial"/>
              <a:buChar char="•"/>
              <a:defRPr/>
            </a:pPr>
            <a:endParaRPr kumimoji="1" lang="en-US" altLang="ko-Kore-KR" sz="1400"/>
          </a:p>
          <a:p>
            <a:pPr marL="285750" indent="-285750">
              <a:buFont typeface="Arial"/>
              <a:buChar char="•"/>
              <a:defRPr/>
            </a:pPr>
            <a:r>
              <a:rPr kumimoji="1" lang="ko-Kore-KR" altLang="en-US" sz="1400"/>
              <a:t>원본 데이터를 다시 거치면  </a:t>
            </a:r>
            <a:r>
              <a:rPr kumimoji="1" lang="en-US" altLang="ko-Kore-KR" sz="1400"/>
              <a:t>=</a:t>
            </a:r>
            <a:r>
              <a:rPr kumimoji="1" lang="en-US" altLang="ko-KR" sz="1400"/>
              <a:t>&gt;</a:t>
            </a:r>
            <a:r>
              <a:rPr kumimoji="1" lang="ko-Kore-KR" altLang="en-US" sz="1400"/>
              <a:t> 노이즈가 제거된 파형</a:t>
            </a:r>
            <a:endParaRPr kumimoji="1" lang="ko-Kore-KR" altLang="en-US" sz="1400"/>
          </a:p>
          <a:p>
            <a:pPr marL="285750" indent="-285750">
              <a:buFont typeface="Arial"/>
              <a:buChar char="•"/>
              <a:defRPr/>
            </a:pPr>
            <a:endParaRPr kumimoji="1" lang="en-US" altLang="ko-Kore-KR" sz="1400"/>
          </a:p>
          <a:p>
            <a:pPr marL="285750" indent="-285750">
              <a:buFont typeface="Arial"/>
              <a:buChar char="•"/>
              <a:defRPr/>
            </a:pPr>
            <a:r>
              <a:rPr kumimoji="1" lang="ko-Kore-KR" altLang="en-US" sz="1400"/>
              <a:t>공격 코드 실행</a:t>
            </a:r>
            <a:endParaRPr kumimoji="1" lang="ko-Kore-KR" altLang="en-US" sz="1400"/>
          </a:p>
          <a:p>
            <a:pPr lvl="0">
              <a:defRPr/>
            </a:pPr>
            <a:endParaRPr kumimoji="1" lang="en-US" altLang="ko-Kore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77537" y="1152525"/>
            <a:ext cx="3785059" cy="5302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37062" y="1315902"/>
            <a:ext cx="4095143" cy="268045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749777" y="3239911"/>
            <a:ext cx="3217334" cy="53057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9" name="직사각형 8"/>
          <p:cNvSpPr/>
          <p:nvPr/>
        </p:nvSpPr>
        <p:spPr>
          <a:xfrm>
            <a:off x="6369624" y="5679721"/>
            <a:ext cx="3785059" cy="7756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ko-Kore-KR" altLang="en-US"/>
          </a:p>
        </p:txBody>
      </p:sp>
      <p:sp>
        <p:nvSpPr>
          <p:cNvPr id="13" name=""/>
          <p:cNvSpPr txBox="1"/>
          <p:nvPr/>
        </p:nvSpPr>
        <p:spPr>
          <a:xfrm>
            <a:off x="4312177" y="6505575"/>
            <a:ext cx="7271812" cy="3619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https://tches.iacr.org/index.php/TCHES/article/view/8688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322</ep:Words>
  <ep:PresentationFormat>와이드스크린</ep:PresentationFormat>
  <ep:Paragraphs>64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ep:HeadingPairs>
  <ep:TitlesOfParts>
    <vt:vector size="14" baseType="lpstr">
      <vt:lpstr>CryptoCraft 테마</vt:lpstr>
      <vt:lpstr>제목 테마</vt:lpstr>
      <vt:lpstr>Remove Some Noise: On Pre-processing of Side-channel Measurements with  Autoencoders</vt:lpstr>
      <vt:lpstr>목적</vt:lpstr>
      <vt:lpstr>목적</vt:lpstr>
      <vt:lpstr>Side-Channel Attack(SCA) 대응책</vt:lpstr>
      <vt:lpstr>Denoising strategy : white-box setting</vt:lpstr>
      <vt:lpstr>Convolutional Auto-Encoder(CAE)</vt:lpstr>
      <vt:lpstr>Convolutional Auto-Encoder(CAE)</vt:lpstr>
      <vt:lpstr>Denoising autoencoder</vt:lpstr>
      <vt:lpstr>Denoising “clean” traces</vt:lpstr>
      <vt:lpstr>Attack</vt:lpstr>
      <vt:lpstr>결론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82107</cp:lastModifiedBy>
  <dcterms:modified xsi:type="dcterms:W3CDTF">2021-04-25T11:48:19.856</dcterms:modified>
  <cp:revision>58</cp:revision>
  <dc:title>PowerPoint 프레젠테이션</dc:title>
  <cp:version/>
</cp:coreProperties>
</file>