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6"/>
  </p:notesMasterIdLst>
  <p:handoutMasterIdLst>
    <p:handoutMasterId r:id="rId27"/>
  </p:handoutMasterIdLst>
  <p:sldIdLst>
    <p:sldId id="269" r:id="rId3"/>
    <p:sldId id="275" r:id="rId4"/>
    <p:sldId id="280" r:id="rId5"/>
    <p:sldId id="283" r:id="rId6"/>
    <p:sldId id="282" r:id="rId7"/>
    <p:sldId id="290" r:id="rId8"/>
    <p:sldId id="284" r:id="rId9"/>
    <p:sldId id="297" r:id="rId10"/>
    <p:sldId id="298" r:id="rId11"/>
    <p:sldId id="299" r:id="rId12"/>
    <p:sldId id="285" r:id="rId13"/>
    <p:sldId id="286" r:id="rId14"/>
    <p:sldId id="287" r:id="rId15"/>
    <p:sldId id="288" r:id="rId16"/>
    <p:sldId id="293" r:id="rId17"/>
    <p:sldId id="291" r:id="rId18"/>
    <p:sldId id="295" r:id="rId19"/>
    <p:sldId id="301" r:id="rId20"/>
    <p:sldId id="302" r:id="rId21"/>
    <p:sldId id="303" r:id="rId22"/>
    <p:sldId id="305" r:id="rId23"/>
    <p:sldId id="289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8" autoAdjust="0"/>
    <p:restoredTop sz="93193"/>
  </p:normalViewPr>
  <p:slideViewPr>
    <p:cSldViewPr snapToGrid="0">
      <p:cViewPr>
        <p:scale>
          <a:sx n="106" d="100"/>
          <a:sy n="106" d="100"/>
        </p:scale>
        <p:origin x="2008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2020. 12. 1.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2020. 12. 1.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000" dirty="0">
                <a:latin typeface="Georgia" panose="02040502050405020303" pitchFamily="18" charset="0"/>
              </a:rPr>
              <a:t>Pruning and Quantization for Lightweight Neural Network</a:t>
            </a:r>
            <a:endParaRPr lang="ko-KR" altLang="en-US" sz="4000" dirty="0">
              <a:latin typeface="Georgia" panose="02040502050405020303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/>
              <a:t>/sn6c-Ksn-_o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9EF6D-F23C-3742-B3DA-56F019E9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structured pruning - </a:t>
            </a:r>
            <a:r>
              <a:rPr kumimoji="1" lang="en-US" altLang="ko-Kore-KR" dirty="0"/>
              <a:t>Automatic structured pruning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7863A-AE21-F646-9F50-3623DC2C6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sz="1800" dirty="0"/>
              <a:t>각 </a:t>
            </a:r>
            <a:r>
              <a:rPr kumimoji="1" lang="en-US" altLang="ko-Kore-KR" sz="1800" dirty="0"/>
              <a:t>channel</a:t>
            </a:r>
            <a:r>
              <a:rPr kumimoji="1" lang="ko-Kore-KR" altLang="en-US" sz="1800" dirty="0"/>
              <a:t>의 </a:t>
            </a:r>
            <a:r>
              <a:rPr kumimoji="1" lang="en-US" altLang="ko-Kore-KR" sz="1800" dirty="0"/>
              <a:t>scaling factor</a:t>
            </a:r>
            <a:r>
              <a:rPr kumimoji="1" lang="ko-Kore-KR" altLang="en-US" sz="1800" dirty="0"/>
              <a:t>들을 </a:t>
            </a:r>
            <a:r>
              <a:rPr kumimoji="1" lang="en-US" altLang="ko-Kore-KR" sz="1800" dirty="0"/>
              <a:t>l1 </a:t>
            </a:r>
            <a:r>
              <a:rPr kumimoji="1" lang="ko-Kore-KR" altLang="en-US" sz="1800" dirty="0"/>
              <a:t>정규화하여 중요하지 않은 </a:t>
            </a:r>
            <a:r>
              <a:rPr kumimoji="1" lang="en-US" altLang="ko-Kore-KR" sz="1800" dirty="0"/>
              <a:t>channel</a:t>
            </a:r>
            <a:r>
              <a:rPr kumimoji="1" lang="ko-Kore-KR" altLang="en-US" sz="1800" dirty="0"/>
              <a:t>들을 자동으로 식별</a:t>
            </a:r>
            <a:endParaRPr kumimoji="1" lang="en-US" altLang="ko-Kore-KR" sz="1800" dirty="0"/>
          </a:p>
          <a:p>
            <a:r>
              <a:rPr kumimoji="1" lang="ko-Kore-KR" altLang="en-US" sz="1800" dirty="0"/>
              <a:t>해당 </a:t>
            </a:r>
            <a:r>
              <a:rPr kumimoji="1" lang="en-US" altLang="ko-Kore-KR" sz="1800" dirty="0"/>
              <a:t>channel</a:t>
            </a:r>
            <a:r>
              <a:rPr kumimoji="1" lang="ko-Kore-KR" altLang="en-US" sz="1800" dirty="0"/>
              <a:t>들을 제거</a:t>
            </a:r>
            <a:endParaRPr kumimoji="1" lang="en-US" altLang="ko-Kore-KR" sz="1800" dirty="0"/>
          </a:p>
          <a:p>
            <a:pPr lvl="1"/>
            <a:r>
              <a:rPr kumimoji="1" lang="ko-Kore-KR" altLang="en-US" sz="1600" dirty="0"/>
              <a:t>어떤 </a:t>
            </a:r>
            <a:r>
              <a:rPr kumimoji="1" lang="en-US" altLang="ko-Kore-KR" sz="1600" dirty="0"/>
              <a:t>layer</a:t>
            </a:r>
            <a:r>
              <a:rPr kumimoji="1" lang="ko-Kore-KR" altLang="en-US" sz="1600" dirty="0"/>
              <a:t>에서 몇 개의 </a:t>
            </a:r>
            <a:r>
              <a:rPr kumimoji="1" lang="en-US" altLang="ko-Kore-KR" sz="1600" dirty="0"/>
              <a:t>channel</a:t>
            </a:r>
            <a:r>
              <a:rPr kumimoji="1" lang="ko-Kore-KR" altLang="en-US" sz="1600" dirty="0"/>
              <a:t>이 제거될지는 알 수 없음</a:t>
            </a:r>
            <a:endParaRPr kumimoji="1" lang="en-US" altLang="ko-Kore-KR" sz="1600" dirty="0"/>
          </a:p>
          <a:p>
            <a:pPr lvl="1"/>
            <a:r>
              <a:rPr kumimoji="1" lang="ko-Kore-KR" altLang="en-US" sz="1600" dirty="0"/>
              <a:t>앞 슬라이드의 </a:t>
            </a:r>
            <a:r>
              <a:rPr kumimoji="1" lang="en-US" altLang="ko-Kore-KR" sz="1600" dirty="0"/>
              <a:t>channel pruning</a:t>
            </a:r>
            <a:r>
              <a:rPr kumimoji="1" lang="ko-Kore-KR" altLang="en-US" sz="1600" dirty="0"/>
              <a:t>은 다음 </a:t>
            </a:r>
            <a:r>
              <a:rPr kumimoji="1" lang="en-US" altLang="ko-Kore-KR" sz="1600" dirty="0"/>
              <a:t>layer</a:t>
            </a:r>
            <a:r>
              <a:rPr kumimoji="1" lang="ko-Kore-KR" altLang="en-US" sz="1600" dirty="0"/>
              <a:t>에 영향을 적게 주는 </a:t>
            </a:r>
            <a:r>
              <a:rPr kumimoji="1" lang="en-US" altLang="ko-Kore-KR" sz="1600" dirty="0"/>
              <a:t>channel </a:t>
            </a:r>
            <a:r>
              <a:rPr kumimoji="1" lang="ko-Kore-KR" altLang="en-US" sz="1600" dirty="0"/>
              <a:t>제거</a:t>
            </a:r>
            <a:r>
              <a:rPr kumimoji="1" lang="en-US" altLang="ko-Kore-KR" sz="1600" dirty="0"/>
              <a:t>.</a:t>
            </a:r>
          </a:p>
          <a:p>
            <a:r>
              <a:rPr kumimoji="1" lang="en-US" altLang="ko-Kore-KR" sz="1800" dirty="0"/>
              <a:t>auto pruning</a:t>
            </a:r>
            <a:r>
              <a:rPr kumimoji="1" lang="ko-Kore-KR" altLang="en-US" sz="1800" dirty="0"/>
              <a:t>과 동일한 파라미터 수를 갖도록 균등하게 제거한 결과</a:t>
            </a:r>
            <a:r>
              <a:rPr kumimoji="1" lang="en-US" altLang="ko-Kore-KR" sz="1800" dirty="0"/>
              <a:t>,</a:t>
            </a:r>
            <a:r>
              <a:rPr kumimoji="1" lang="ko-Kore-KR" altLang="en-US" sz="1800" dirty="0"/>
              <a:t> </a:t>
            </a:r>
            <a:endParaRPr kumimoji="1" lang="en-US" altLang="ko-Kore-KR" sz="1800" dirty="0"/>
          </a:p>
          <a:p>
            <a:pPr lvl="1"/>
            <a:r>
              <a:rPr kumimoji="1" lang="ko-Kore-KR" altLang="en-US" sz="1600" dirty="0"/>
              <a:t>정확도는 </a:t>
            </a:r>
            <a:r>
              <a:rPr kumimoji="1" lang="en-US" altLang="ko-Kore-KR" sz="1600" dirty="0"/>
              <a:t>auto</a:t>
            </a:r>
            <a:r>
              <a:rPr kumimoji="1" lang="ko-Kore-KR" altLang="en-US" sz="1600" dirty="0"/>
              <a:t>가 더 높음</a:t>
            </a:r>
            <a:endParaRPr kumimoji="1" lang="en-US" altLang="ko-Kore-KR" sz="1600" dirty="0"/>
          </a:p>
          <a:p>
            <a:endParaRPr kumimoji="1" lang="ko-Kore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2CE216-2B47-E741-B857-2539A5CA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09" y="3744671"/>
            <a:ext cx="6990759" cy="190182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0D5EBB5-1779-4641-B506-57CCE8071CE4}"/>
              </a:ext>
            </a:extLst>
          </p:cNvPr>
          <p:cNvSpPr/>
          <p:nvPr/>
        </p:nvSpPr>
        <p:spPr>
          <a:xfrm>
            <a:off x="2524687" y="5705475"/>
            <a:ext cx="1835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600" dirty="0"/>
              <a:t>Network Slimming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87A25927-FDE2-DA4C-9E44-465FEAD51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" b="25226"/>
          <a:stretch/>
        </p:blipFill>
        <p:spPr bwMode="auto">
          <a:xfrm>
            <a:off x="7121237" y="3768124"/>
            <a:ext cx="4959927" cy="190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45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793E5-DDBD-E348-945C-AE5D7CA3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weight pruning process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53B60-F93D-B844-A09B-C0B39E0CF0E1}"/>
              </a:ext>
            </a:extLst>
          </p:cNvPr>
          <p:cNvSpPr txBox="1"/>
          <p:nvPr/>
        </p:nvSpPr>
        <p:spPr>
          <a:xfrm>
            <a:off x="4712493" y="185094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deep learning process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C89C8-BDBA-E24F-9579-C3C23D212D1A}"/>
              </a:ext>
            </a:extLst>
          </p:cNvPr>
          <p:cNvSpPr txBox="1"/>
          <p:nvPr/>
        </p:nvSpPr>
        <p:spPr>
          <a:xfrm>
            <a:off x="1825085" y="2691422"/>
            <a:ext cx="63350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643B2-2F3B-8547-8577-7D8FC59ADE59}"/>
              </a:ext>
            </a:extLst>
          </p:cNvPr>
          <p:cNvSpPr txBox="1"/>
          <p:nvPr/>
        </p:nvSpPr>
        <p:spPr>
          <a:xfrm>
            <a:off x="2794300" y="2691422"/>
            <a:ext cx="112082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modeling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24A6A-1155-4E4C-B49B-1E66AE80141F}"/>
              </a:ext>
            </a:extLst>
          </p:cNvPr>
          <p:cNvSpPr txBox="1"/>
          <p:nvPr/>
        </p:nvSpPr>
        <p:spPr>
          <a:xfrm>
            <a:off x="4250828" y="2691422"/>
            <a:ext cx="219803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training &amp; validation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E953E-5B0D-D54D-8592-963822F51451}"/>
              </a:ext>
            </a:extLst>
          </p:cNvPr>
          <p:cNvSpPr txBox="1"/>
          <p:nvPr/>
        </p:nvSpPr>
        <p:spPr>
          <a:xfrm>
            <a:off x="8895130" y="2691422"/>
            <a:ext cx="113364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inference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BF26E-95C4-3D4A-AB44-4AF7C1C4A947}"/>
              </a:ext>
            </a:extLst>
          </p:cNvPr>
          <p:cNvSpPr txBox="1"/>
          <p:nvPr/>
        </p:nvSpPr>
        <p:spPr>
          <a:xfrm>
            <a:off x="6784574" y="2691422"/>
            <a:ext cx="174919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save the model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8F301-F840-B547-8D68-597CA551BB45}"/>
              </a:ext>
            </a:extLst>
          </p:cNvPr>
          <p:cNvSpPr txBox="1"/>
          <p:nvPr/>
        </p:nvSpPr>
        <p:spPr>
          <a:xfrm>
            <a:off x="1332169" y="4186382"/>
            <a:ext cx="249299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load trained model</a:t>
            </a:r>
          </a:p>
          <a:p>
            <a:pPr algn="ctr"/>
            <a:r>
              <a:rPr kumimoji="1" lang="en-US" altLang="ko-Kore-KR" dirty="0"/>
              <a:t>and</a:t>
            </a:r>
          </a:p>
          <a:p>
            <a:pPr algn="ctr"/>
            <a:r>
              <a:rPr kumimoji="1" lang="en-US" altLang="ko-Kore-KR" dirty="0"/>
              <a:t>sort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t</a:t>
            </a:r>
            <a:r>
              <a:rPr kumimoji="1" lang="en-US" altLang="ko-KR" dirty="0"/>
              <a:t>he original weight</a:t>
            </a:r>
            <a:endParaRPr kumimoji="1" lang="en-US" altLang="ko-Kore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93981-DDFC-EE46-BB8B-EC3E5CA2C355}"/>
              </a:ext>
            </a:extLst>
          </p:cNvPr>
          <p:cNvSpPr txBox="1"/>
          <p:nvPr/>
        </p:nvSpPr>
        <p:spPr>
          <a:xfrm>
            <a:off x="4094220" y="4324882"/>
            <a:ext cx="26981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sorted weight</a:t>
            </a:r>
            <a:r>
              <a:rPr kumimoji="1" lang="ko-Kore-KR" altLang="en-US" dirty="0"/>
              <a:t>에서 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pruning </a:t>
            </a:r>
            <a:r>
              <a:rPr kumimoji="1" lang="ko-Kore-KR" altLang="en-US" dirty="0"/>
              <a:t>비율만큼만 제거</a:t>
            </a:r>
            <a:endParaRPr kumimoji="1" lang="en-US" altLang="ko-Kore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14EF820-36FC-3B43-A487-4E038F16DAF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58592" y="2876088"/>
            <a:ext cx="335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169B19-F72F-AD4C-B0B8-C0D83EA3174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915120" y="2876088"/>
            <a:ext cx="335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E88A454-1426-3C4B-B11E-EF6E69E7811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448866" y="2876088"/>
            <a:ext cx="335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99F38D-8919-A246-B1EC-163E752E75A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8533771" y="2876088"/>
            <a:ext cx="361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D9CEC4A0-D757-6D4F-A013-8C5A5979284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H="1">
            <a:off x="1332169" y="2876088"/>
            <a:ext cx="8696606" cy="1771959"/>
          </a:xfrm>
          <a:prstGeom prst="curvedConnector5">
            <a:avLst>
              <a:gd name="adj1" fmla="val -2629"/>
              <a:gd name="adj2" fmla="val 42184"/>
              <a:gd name="adj3" fmla="val 1026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B611A68-2208-9447-A1CB-AD3B0B83F62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825160" y="4648047"/>
            <a:ext cx="269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왼쪽 중괄호[L] 29">
            <a:extLst>
              <a:ext uri="{FF2B5EF4-FFF2-40B4-BE49-F238E27FC236}">
                <a16:creationId xmlns:a16="http://schemas.microsoft.com/office/drawing/2014/main" id="{F6C06839-92DC-9F4D-91BB-2C00A932BBD5}"/>
              </a:ext>
            </a:extLst>
          </p:cNvPr>
          <p:cNvSpPr/>
          <p:nvPr/>
        </p:nvSpPr>
        <p:spPr>
          <a:xfrm rot="5400000">
            <a:off x="5744504" y="-1645995"/>
            <a:ext cx="364851" cy="820368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F6CB58-3191-374E-AF2C-D36BB734A194}"/>
              </a:ext>
            </a:extLst>
          </p:cNvPr>
          <p:cNvSpPr txBox="1"/>
          <p:nvPr/>
        </p:nvSpPr>
        <p:spPr>
          <a:xfrm>
            <a:off x="7061455" y="4324882"/>
            <a:ext cx="215956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new model</a:t>
            </a:r>
            <a:r>
              <a:rPr kumimoji="1" lang="ko-Kore-KR" altLang="en-US" dirty="0"/>
              <a:t>에 </a:t>
            </a:r>
            <a:endParaRPr kumimoji="1" lang="en-US" altLang="ko-Kore-KR" dirty="0"/>
          </a:p>
          <a:p>
            <a:pPr algn="ctr"/>
            <a:r>
              <a:rPr kumimoji="1" lang="en-US" altLang="ko-Kore-KR" dirty="0"/>
              <a:t>pruned weight </a:t>
            </a:r>
            <a:r>
              <a:rPr kumimoji="1" lang="ko-Kore-KR" altLang="en-US" dirty="0"/>
              <a:t>적용</a:t>
            </a:r>
            <a:endParaRPr kumimoji="1" lang="en-US" altLang="ko-Kore-KR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12B895C-1B99-6A4A-B2D5-9D952904BED5}"/>
              </a:ext>
            </a:extLst>
          </p:cNvPr>
          <p:cNvCxnSpPr>
            <a:cxnSpLocks/>
            <a:stCxn id="11" idx="3"/>
            <a:endCxn id="36" idx="1"/>
          </p:cNvCxnSpPr>
          <p:nvPr/>
        </p:nvCxnSpPr>
        <p:spPr>
          <a:xfrm>
            <a:off x="6792395" y="4648048"/>
            <a:ext cx="269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2ED4476-825F-0341-B7FD-8051B075F7E7}"/>
              </a:ext>
            </a:extLst>
          </p:cNvPr>
          <p:cNvSpPr txBox="1"/>
          <p:nvPr/>
        </p:nvSpPr>
        <p:spPr>
          <a:xfrm>
            <a:off x="9490081" y="4463381"/>
            <a:ext cx="113364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inference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C2EDFBE-ABF2-0A46-B6B8-282D746C0E1E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9221021" y="4648047"/>
            <a:ext cx="269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2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8CACF-4ADA-3C4F-BB1E-84738B6E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weight pruning process </a:t>
            </a:r>
            <a:r>
              <a:rPr kumimoji="1" lang="en-US" altLang="ko-KR" dirty="0"/>
              <a:t>- </a:t>
            </a:r>
            <a:r>
              <a:rPr kumimoji="1" lang="en-US" altLang="ko-Kore-KR" sz="3200" dirty="0"/>
              <a:t>sort</a:t>
            </a:r>
            <a:r>
              <a:rPr kumimoji="1" lang="ko-Kore-KR" altLang="en-US" sz="3200" dirty="0"/>
              <a:t> </a:t>
            </a:r>
            <a:r>
              <a:rPr kumimoji="1" lang="en-US" altLang="ko-Kore-KR" sz="3200" dirty="0"/>
              <a:t>t</a:t>
            </a:r>
            <a:r>
              <a:rPr kumimoji="1" lang="en-US" altLang="ko-KR" sz="3200" dirty="0"/>
              <a:t>he original weight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973A1-BEEB-6B49-83B5-4EAFA62FD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/>
              <a:t>trained model</a:t>
            </a:r>
            <a:r>
              <a:rPr kumimoji="1" lang="ko-Kore-KR" altLang="en-US" sz="2000" dirty="0"/>
              <a:t>의 기존 </a:t>
            </a:r>
            <a:r>
              <a:rPr kumimoji="1" lang="en-US" altLang="ko-Kore-KR" sz="2000" dirty="0"/>
              <a:t>weight</a:t>
            </a:r>
            <a:r>
              <a:rPr kumimoji="1" lang="ko-Kore-KR" altLang="en-US" sz="2000" dirty="0"/>
              <a:t> 오름차순 정렬</a:t>
            </a:r>
            <a:endParaRPr kumimoji="1" lang="en-US" altLang="ko-Kore-KR" sz="2000" dirty="0"/>
          </a:p>
          <a:p>
            <a:endParaRPr kumimoji="1" lang="en-US" altLang="ko-Kore-KR" sz="2000" dirty="0"/>
          </a:p>
          <a:p>
            <a:endParaRPr kumimoji="1" lang="en-US" altLang="ko-Kore-KR" sz="2000" dirty="0"/>
          </a:p>
          <a:p>
            <a:r>
              <a:rPr kumimoji="1" lang="ko-Kore-KR" altLang="en-US" sz="2000" dirty="0"/>
              <a:t>기존</a:t>
            </a:r>
            <a:r>
              <a:rPr kumimoji="1" lang="en-US" altLang="ko-Kore-KR" sz="2000" dirty="0"/>
              <a:t> weight size :</a:t>
            </a:r>
            <a:r>
              <a:rPr kumimoji="1" lang="ko-Kore-KR" altLang="en-US" sz="2000" dirty="0"/>
              <a:t> </a:t>
            </a:r>
            <a:r>
              <a:rPr kumimoji="1" lang="en-US" altLang="ko-Kore-KR" sz="2000" dirty="0"/>
              <a:t>2</a:t>
            </a:r>
            <a:r>
              <a:rPr kumimoji="1" lang="en-US" altLang="ko-KR" sz="2000" dirty="0"/>
              <a:t>384000</a:t>
            </a:r>
            <a:endParaRPr kumimoji="1" lang="ko-Kore-KR" altLang="en-US" sz="2000" dirty="0"/>
          </a:p>
          <a:p>
            <a:pPr marL="0" indent="0">
              <a:buNone/>
            </a:pP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79C801-C66A-E84D-BFE5-ABDCA01DB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711036"/>
            <a:ext cx="10642600" cy="406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F1BC10-BD25-FC44-B908-1F57B0133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2938895"/>
            <a:ext cx="2641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7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8CACF-4ADA-3C4F-BB1E-84738B6E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ore-KR" dirty="0"/>
              <a:t>weight pruning process </a:t>
            </a:r>
            <a:r>
              <a:rPr kumimoji="1" lang="en-US" altLang="ko-KR" dirty="0"/>
              <a:t>- </a:t>
            </a:r>
            <a:r>
              <a:rPr kumimoji="1" lang="en-US" altLang="ko-Kore-KR" sz="3100" dirty="0"/>
              <a:t>copy the sorted weight to new weight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973A1-BEEB-6B49-83B5-4EAFA62FD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/>
              <a:t>trained model</a:t>
            </a:r>
            <a:r>
              <a:rPr kumimoji="1" lang="ko-Kore-KR" altLang="en-US" sz="2000" dirty="0"/>
              <a:t>의 </a:t>
            </a:r>
            <a:r>
              <a:rPr kumimoji="1" lang="en-US" altLang="ko-Kore-KR" sz="2000" dirty="0"/>
              <a:t>weight</a:t>
            </a:r>
            <a:r>
              <a:rPr kumimoji="1" lang="ko-Kore-KR" altLang="en-US" sz="2000" dirty="0"/>
              <a:t>를 복사하여 </a:t>
            </a:r>
            <a:r>
              <a:rPr kumimoji="1" lang="en-US" altLang="ko-Kore-KR" sz="2000" dirty="0"/>
              <a:t>new weight </a:t>
            </a:r>
            <a:r>
              <a:rPr kumimoji="1" lang="ko-Kore-KR" altLang="en-US" sz="2000" dirty="0"/>
              <a:t>생성</a:t>
            </a:r>
            <a:endParaRPr kumimoji="1" lang="en-US" altLang="ko-Kore-KR" sz="2000" dirty="0"/>
          </a:p>
          <a:p>
            <a:endParaRPr kumimoji="1" lang="en-US" altLang="ko-Kore-KR" sz="2000" dirty="0"/>
          </a:p>
          <a:p>
            <a:endParaRPr kumimoji="1" lang="en-US" altLang="ko-Kore-KR" sz="2000" dirty="0"/>
          </a:p>
          <a:p>
            <a:endParaRPr kumimoji="1" lang="en-US" altLang="ko-Kore-KR" sz="2000" dirty="0"/>
          </a:p>
          <a:p>
            <a:r>
              <a:rPr kumimoji="1" lang="ko-Kore-KR" altLang="en-US" sz="2000" dirty="0"/>
              <a:t>기존 </a:t>
            </a:r>
            <a:r>
              <a:rPr kumimoji="1" lang="en-US" altLang="ko-Kore-KR" sz="2000" dirty="0"/>
              <a:t>weight</a:t>
            </a:r>
            <a:r>
              <a:rPr kumimoji="1" lang="ko-Kore-KR" altLang="en-US" sz="2000" dirty="0"/>
              <a:t>에 </a:t>
            </a:r>
            <a:r>
              <a:rPr kumimoji="1" lang="en-US" altLang="ko-Kore-KR" sz="2000" dirty="0"/>
              <a:t>pruning</a:t>
            </a:r>
            <a:r>
              <a:rPr kumimoji="1" lang="ko-Kore-KR" altLang="en-US" sz="2000" dirty="0"/>
              <a:t> 하려는 비율을 곱하여 대상 가중치 설정</a:t>
            </a:r>
          </a:p>
          <a:p>
            <a:pPr marL="0" indent="0">
              <a:buNone/>
            </a:pPr>
            <a:endParaRPr kumimoji="1" lang="ko-Kore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6CB02A-EE54-564D-B2E8-FD7462FE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27" y="1704109"/>
            <a:ext cx="5448300" cy="660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261EFD-0B45-1746-92DC-2C28D6C9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89" y="3429000"/>
            <a:ext cx="11453091" cy="6557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ACB336-825F-BC48-B576-C660E07BC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27" y="4312241"/>
            <a:ext cx="889000" cy="199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3C9E2D-92EF-7846-8F78-A3D8DDC9C187}"/>
              </a:ext>
            </a:extLst>
          </p:cNvPr>
          <p:cNvSpPr txBox="1"/>
          <p:nvPr/>
        </p:nvSpPr>
        <p:spPr>
          <a:xfrm>
            <a:off x="1939491" y="5047581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2</a:t>
            </a:r>
            <a:r>
              <a:rPr kumimoji="1" lang="en-US" altLang="ko-KR" sz="1400" dirty="0"/>
              <a:t>5%, 50%, 60%, 70%, …, 97%, 99%</a:t>
            </a:r>
          </a:p>
          <a:p>
            <a:r>
              <a:rPr kumimoji="1" lang="en-US" altLang="ko-KR" sz="1400" dirty="0"/>
              <a:t>(pruning</a:t>
            </a:r>
            <a:r>
              <a:rPr kumimoji="1" lang="ko-KR" altLang="en-US" sz="1400" dirty="0"/>
              <a:t>할 </a:t>
            </a:r>
            <a:r>
              <a:rPr kumimoji="1" lang="en-US" altLang="ko-KR" sz="1400" dirty="0"/>
              <a:t>weight size)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B9AAA1-B130-5349-A11B-99CF0335D9C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619827" y="5309191"/>
            <a:ext cx="319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52FB2AF7-2322-F743-AF22-F57CF8AA2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927" y="4312241"/>
            <a:ext cx="1422400" cy="1803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71E5E7-DC0C-4B44-8C37-550369638010}"/>
              </a:ext>
            </a:extLst>
          </p:cNvPr>
          <p:cNvSpPr txBox="1"/>
          <p:nvPr/>
        </p:nvSpPr>
        <p:spPr>
          <a:xfrm>
            <a:off x="7202209" y="4864710"/>
            <a:ext cx="4136069" cy="698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400" dirty="0"/>
              <a:t>pruning</a:t>
            </a:r>
            <a:r>
              <a:rPr kumimoji="1" lang="ko-Kore-KR" altLang="en-US" sz="1400" dirty="0"/>
              <a:t>될 가중치에 대한 정보 </a:t>
            </a:r>
            <a:r>
              <a:rPr kumimoji="1" lang="en-US" altLang="ko-Kore-KR" sz="1400" dirty="0"/>
              <a:t>(</a:t>
            </a:r>
            <a:r>
              <a:rPr kumimoji="1" lang="en-US" altLang="ko-KR" sz="1400" dirty="0"/>
              <a:t>k)</a:t>
            </a:r>
            <a:endParaRPr kumimoji="1" lang="en-US" altLang="ko-Kore-KR" sz="1400" dirty="0"/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sym typeface="Wingdings" pitchFamily="2" charset="2"/>
              </a:rPr>
              <a:t> </a:t>
            </a:r>
            <a:r>
              <a:rPr kumimoji="1" lang="en-US" altLang="ko-Kore-KR" sz="1400" dirty="0"/>
              <a:t>(layer </a:t>
            </a:r>
            <a:r>
              <a:rPr kumimoji="1" lang="ko-Kore-KR" altLang="en-US" sz="1400" dirty="0"/>
              <a:t>번호</a:t>
            </a:r>
            <a:r>
              <a:rPr kumimoji="1" lang="en-US" altLang="ko-Kore-KR" sz="1400" dirty="0"/>
              <a:t>, </a:t>
            </a:r>
            <a:r>
              <a:rPr kumimoji="1" lang="ko-Kore-KR" altLang="en-US" sz="1400" dirty="0"/>
              <a:t>해당 </a:t>
            </a:r>
            <a:r>
              <a:rPr kumimoji="1" lang="en-US" altLang="ko-Kore-KR" sz="1400" dirty="0"/>
              <a:t>layer</a:t>
            </a:r>
            <a:r>
              <a:rPr kumimoji="1" lang="ko-Kore-KR" altLang="en-US" sz="1400" dirty="0"/>
              <a:t>의 가중치 행렬의 행</a:t>
            </a:r>
            <a:r>
              <a:rPr kumimoji="1" lang="en-US" altLang="ko-Kore-KR" sz="1400" dirty="0"/>
              <a:t>, </a:t>
            </a:r>
            <a:r>
              <a:rPr kumimoji="1" lang="ko-Kore-KR" altLang="en-US" sz="1400" dirty="0"/>
              <a:t>열</a:t>
            </a:r>
            <a:r>
              <a:rPr kumimoji="1" lang="en-US" altLang="ko-Kore-KR" sz="1400" dirty="0"/>
              <a:t> )</a:t>
            </a:r>
            <a:endParaRPr kumimoji="1" lang="ko-Kore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4A9D6B3-A5C8-4340-BCE3-A20731A3ECB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890327" y="5213941"/>
            <a:ext cx="311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8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59D5F-39E3-4442-B22F-78BDFE86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weight pruning process </a:t>
            </a:r>
            <a:r>
              <a:rPr kumimoji="1" lang="en-US" altLang="ko-KR" dirty="0"/>
              <a:t>- </a:t>
            </a:r>
            <a:r>
              <a:rPr kumimoji="1" lang="en-US" altLang="ko-Kore-KR" sz="3100" dirty="0"/>
              <a:t>pruning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364CE-744D-C749-867D-F1A4ADF04C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/>
              <a:t>new weight </a:t>
            </a:r>
            <a:r>
              <a:rPr kumimoji="1" lang="ko-Kore-KR" altLang="en-US" sz="2000" dirty="0"/>
              <a:t>에서 </a:t>
            </a:r>
            <a:r>
              <a:rPr kumimoji="1" lang="en-US" altLang="ko-Kore-KR" sz="2000" dirty="0"/>
              <a:t>pruning </a:t>
            </a:r>
            <a:r>
              <a:rPr kumimoji="1" lang="ko-Kore-KR" altLang="en-US" sz="2000" dirty="0"/>
              <a:t>대상인 </a:t>
            </a:r>
            <a:r>
              <a:rPr kumimoji="1" lang="en-US" altLang="ko-Kore-KR" sz="2000" dirty="0"/>
              <a:t>weight</a:t>
            </a:r>
            <a:r>
              <a:rPr kumimoji="1" lang="ko-Kore-KR" altLang="en-US" sz="2000" dirty="0"/>
              <a:t>들은 </a:t>
            </a:r>
            <a:r>
              <a:rPr kumimoji="1" lang="en-US" altLang="ko-Kore-KR" sz="2000" dirty="0"/>
              <a:t>0</a:t>
            </a:r>
            <a:r>
              <a:rPr kumimoji="1" lang="ko-Kore-KR" altLang="en-US" sz="2000" dirty="0"/>
              <a:t>이 됨</a:t>
            </a:r>
            <a:endParaRPr kumimoji="1" lang="en-US" altLang="ko-Kore-KR" sz="2000" dirty="0"/>
          </a:p>
          <a:p>
            <a:endParaRPr kumimoji="1" lang="en-US" altLang="ko-Kore-KR" sz="2000" dirty="0"/>
          </a:p>
          <a:p>
            <a:endParaRPr kumimoji="1" lang="en-US" altLang="ko-Kore-KR" sz="2000" dirty="0"/>
          </a:p>
          <a:p>
            <a:endParaRPr kumimoji="1" lang="en-US" altLang="ko-Kore-KR" sz="2000" dirty="0"/>
          </a:p>
          <a:p>
            <a:r>
              <a:rPr kumimoji="1" lang="en-US" altLang="ko-Kore-KR" sz="2000" dirty="0"/>
              <a:t>reshape</a:t>
            </a:r>
            <a:r>
              <a:rPr kumimoji="1" lang="ko-Kore-KR" altLang="en-US" sz="2000" dirty="0"/>
              <a:t> 하여 각 </a:t>
            </a:r>
            <a:r>
              <a:rPr kumimoji="1" lang="en-US" altLang="ko-Kore-KR" sz="2000" dirty="0"/>
              <a:t>layer</a:t>
            </a:r>
            <a:r>
              <a:rPr kumimoji="1" lang="ko-Kore-KR" altLang="en-US" sz="2000" dirty="0"/>
              <a:t>의 가중치 행렬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6D0988-89D8-FE4D-87DB-AAC0DF763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95" y="1692565"/>
            <a:ext cx="44831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5B51CA-11A5-7742-9D41-BE73586B60B5}"/>
              </a:ext>
            </a:extLst>
          </p:cNvPr>
          <p:cNvSpPr txBox="1"/>
          <p:nvPr/>
        </p:nvSpPr>
        <p:spPr>
          <a:xfrm>
            <a:off x="2893847" y="4860841"/>
            <a:ext cx="6404317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ore-KR" altLang="en-US" dirty="0"/>
              <a:t>가중치 제거로 인해 </a:t>
            </a:r>
            <a:r>
              <a:rPr kumimoji="1" lang="en-US" altLang="ko-Kore-KR" dirty="0"/>
              <a:t>sparse matrix</a:t>
            </a:r>
            <a:r>
              <a:rPr kumimoji="1" lang="ko-Kore-KR" altLang="en-US" dirty="0"/>
              <a:t>가 되어 메모리 적게 필요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B046DB-7402-AB43-A98D-5EBDF46A4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60" y="3384055"/>
            <a:ext cx="11780080" cy="83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5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9F0BF-5A7A-B54B-8C86-89576943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neuron pruning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2DB36-6FF9-7D44-B5FD-08D461E7F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/>
              <a:t>weight pruning </a:t>
            </a:r>
            <a:r>
              <a:rPr kumimoji="1" lang="ko-Kore-KR" altLang="en-US" sz="2000" dirty="0"/>
              <a:t>과 동일하게 중요하지 않은 순서대로 설정한 비율만큼 제거</a:t>
            </a:r>
          </a:p>
        </p:txBody>
      </p:sp>
    </p:spTree>
    <p:extLst>
      <p:ext uri="{BB962C8B-B14F-4D97-AF65-F5344CB8AC3E}">
        <p14:creationId xmlns:p14="http://schemas.microsoft.com/office/powerpoint/2010/main" val="217112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C5CD6-4423-6141-950F-CC332EF0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result</a:t>
            </a:r>
            <a:endParaRPr kumimoji="1" lang="ko-Kore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A13DC88-1EEF-0744-B1B8-140E1FD4BFA9}"/>
              </a:ext>
            </a:extLst>
          </p:cNvPr>
          <p:cNvGrpSpPr/>
          <p:nvPr/>
        </p:nvGrpSpPr>
        <p:grpSpPr>
          <a:xfrm>
            <a:off x="4099327" y="1319340"/>
            <a:ext cx="3187700" cy="1094440"/>
            <a:chOff x="1870364" y="3129973"/>
            <a:chExt cx="3187700" cy="10944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25E91A0-2F05-BA40-A53D-7E6E8AECC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0364" y="3129973"/>
              <a:ext cx="3187700" cy="622300"/>
            </a:xfrm>
            <a:prstGeom prst="rect">
              <a:avLst/>
            </a:prstGeom>
          </p:spPr>
        </p:pic>
        <p:sp>
          <p:nvSpPr>
            <p:cNvPr id="6" name="오른쪽 화살표[R] 5">
              <a:extLst>
                <a:ext uri="{FF2B5EF4-FFF2-40B4-BE49-F238E27FC236}">
                  <a16:creationId xmlns:a16="http://schemas.microsoft.com/office/drawing/2014/main" id="{3C6788DE-4892-8941-902C-F40B667DCD28}"/>
                </a:ext>
              </a:extLst>
            </p:cNvPr>
            <p:cNvSpPr/>
            <p:nvPr/>
          </p:nvSpPr>
          <p:spPr>
            <a:xfrm rot="5400000">
              <a:off x="3266424" y="3843845"/>
              <a:ext cx="395578" cy="3655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A9FED62-7A40-B845-B23C-D04EE158ADAA}"/>
              </a:ext>
            </a:extLst>
          </p:cNvPr>
          <p:cNvSpPr txBox="1"/>
          <p:nvPr/>
        </p:nvSpPr>
        <p:spPr>
          <a:xfrm>
            <a:off x="2674617" y="4405580"/>
            <a:ext cx="5049780" cy="1021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25%, 50% </a:t>
            </a:r>
            <a:r>
              <a:rPr kumimoji="1" lang="ko-KR" altLang="en-US" sz="1400" dirty="0"/>
              <a:t>줄였을 때가 기존 모델보다 정확도가 약간 높음</a:t>
            </a:r>
            <a:endParaRPr kumimoji="1"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60%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pruning</a:t>
            </a:r>
            <a:r>
              <a:rPr kumimoji="1" lang="ko-KR" altLang="en-US" sz="1400" dirty="0"/>
              <a:t> 했을 때 </a:t>
            </a:r>
            <a:r>
              <a:rPr kumimoji="1" lang="en-US" altLang="ko-KR" sz="1400" dirty="0"/>
              <a:t>87.64%</a:t>
            </a:r>
            <a:r>
              <a:rPr kumimoji="1" lang="ko-KR" altLang="en-US" sz="1400" dirty="0"/>
              <a:t>로 큰 차이 없음 </a:t>
            </a:r>
            <a:endParaRPr kumimoji="1"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그 이상으로 가중치를 제거하는 경우 성능 저하</a:t>
            </a:r>
            <a:endParaRPr kumimoji="1" lang="ko-Kore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7FC003-7C28-1147-A48C-CBFCEC22D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2574413"/>
            <a:ext cx="2051736" cy="32509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F598803-B792-C246-8C3E-3D67578E7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673" y="2574413"/>
            <a:ext cx="2061105" cy="3260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38341F-3845-954F-BD7E-9A660A161178}"/>
              </a:ext>
            </a:extLst>
          </p:cNvPr>
          <p:cNvSpPr txBox="1"/>
          <p:nvPr/>
        </p:nvSpPr>
        <p:spPr>
          <a:xfrm>
            <a:off x="4716907" y="2961710"/>
            <a:ext cx="4591321" cy="6983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25% </a:t>
            </a:r>
            <a:r>
              <a:rPr kumimoji="1" lang="ko-KR" altLang="en-US" sz="1400" dirty="0"/>
              <a:t>줄였을 때가 기존 모델보다 정확도가 약간 높음</a:t>
            </a:r>
            <a:endParaRPr kumimoji="1"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그 이상으로 가중치를 제거하는 경우 성능 저하</a:t>
            </a:r>
            <a:endParaRPr kumimoji="1"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A160C-80F6-F346-A547-7925B7F85F36}"/>
              </a:ext>
            </a:extLst>
          </p:cNvPr>
          <p:cNvSpPr txBox="1"/>
          <p:nvPr/>
        </p:nvSpPr>
        <p:spPr>
          <a:xfrm>
            <a:off x="2674617" y="401520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weight pruning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43655E-500B-B346-A7A1-2C98ABE7BC64}"/>
              </a:ext>
            </a:extLst>
          </p:cNvPr>
          <p:cNvSpPr txBox="1"/>
          <p:nvPr/>
        </p:nvSpPr>
        <p:spPr>
          <a:xfrm>
            <a:off x="7662577" y="254002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neuron pruning</a:t>
            </a:r>
            <a:endParaRPr kumimoji="1" lang="ko-Kore-KR" alt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E14720F-FC2D-AC4B-BBF9-06409839A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577" y="0"/>
            <a:ext cx="4187118" cy="237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00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523C6-59E5-B749-932F-D8AA9D1C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pruning and quantization for </a:t>
            </a:r>
            <a:r>
              <a:rPr kumimoji="1" lang="en-US" altLang="ko-Kore-KR" dirty="0" err="1"/>
              <a:t>tflite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6A040-D194-314D-BFFF-A2A70835ECBA}"/>
              </a:ext>
            </a:extLst>
          </p:cNvPr>
          <p:cNvSpPr txBox="1"/>
          <p:nvPr/>
        </p:nvSpPr>
        <p:spPr>
          <a:xfrm>
            <a:off x="4868741" y="1333707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deep learning process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594F2-3249-E74E-81F4-47C7113EA00E}"/>
              </a:ext>
            </a:extLst>
          </p:cNvPr>
          <p:cNvSpPr txBox="1"/>
          <p:nvPr/>
        </p:nvSpPr>
        <p:spPr>
          <a:xfrm>
            <a:off x="1981333" y="2174185"/>
            <a:ext cx="63350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3A78B-1832-8845-A7FD-ED2237CFC674}"/>
              </a:ext>
            </a:extLst>
          </p:cNvPr>
          <p:cNvSpPr txBox="1"/>
          <p:nvPr/>
        </p:nvSpPr>
        <p:spPr>
          <a:xfrm>
            <a:off x="2950548" y="2174185"/>
            <a:ext cx="112082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modeling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F15D7-9214-444A-9C46-86CCFD9240AB}"/>
              </a:ext>
            </a:extLst>
          </p:cNvPr>
          <p:cNvSpPr txBox="1"/>
          <p:nvPr/>
        </p:nvSpPr>
        <p:spPr>
          <a:xfrm>
            <a:off x="4407076" y="2174185"/>
            <a:ext cx="219803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training &amp; validation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3068F-AB4B-104A-B69C-B91453F69739}"/>
              </a:ext>
            </a:extLst>
          </p:cNvPr>
          <p:cNvSpPr txBox="1"/>
          <p:nvPr/>
        </p:nvSpPr>
        <p:spPr>
          <a:xfrm>
            <a:off x="9051376" y="2174185"/>
            <a:ext cx="113364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inference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CD17F-934F-3942-B369-F1D45F13B27A}"/>
              </a:ext>
            </a:extLst>
          </p:cNvPr>
          <p:cNvSpPr txBox="1"/>
          <p:nvPr/>
        </p:nvSpPr>
        <p:spPr>
          <a:xfrm>
            <a:off x="6940822" y="2174185"/>
            <a:ext cx="174919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save the model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69E70A0-E3E5-BD45-8116-26467AF22D6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614840" y="2358851"/>
            <a:ext cx="335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9064E76-2105-6446-988E-242378AC136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71368" y="2358851"/>
            <a:ext cx="335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A90300-86A5-6748-B64B-819D8F1D681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605114" y="2358851"/>
            <a:ext cx="335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FD440F-283A-5E45-A8AA-F6D7728E0C7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8690019" y="2358851"/>
            <a:ext cx="361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7C0A0D82-855C-684A-9485-C57C995E0703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H="1">
            <a:off x="885619" y="2358851"/>
            <a:ext cx="9299402" cy="1973596"/>
          </a:xfrm>
          <a:prstGeom prst="curvedConnector5">
            <a:avLst>
              <a:gd name="adj1" fmla="val -2458"/>
              <a:gd name="adj2" fmla="val 50000"/>
              <a:gd name="adj3" fmla="val 102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왼쪽 중괄호[L] 14">
            <a:extLst>
              <a:ext uri="{FF2B5EF4-FFF2-40B4-BE49-F238E27FC236}">
                <a16:creationId xmlns:a16="http://schemas.microsoft.com/office/drawing/2014/main" id="{01495988-A53A-1A4D-9379-84AB639C0A5E}"/>
              </a:ext>
            </a:extLst>
          </p:cNvPr>
          <p:cNvSpPr/>
          <p:nvPr/>
        </p:nvSpPr>
        <p:spPr>
          <a:xfrm rot="5400000">
            <a:off x="5913575" y="-2176055"/>
            <a:ext cx="364851" cy="82293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1F1AB4-72C8-EF4C-80E2-7ED8594EBF06}"/>
              </a:ext>
            </a:extLst>
          </p:cNvPr>
          <p:cNvSpPr txBox="1"/>
          <p:nvPr/>
        </p:nvSpPr>
        <p:spPr>
          <a:xfrm>
            <a:off x="885619" y="4147781"/>
            <a:ext cx="24673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pruning schedule </a:t>
            </a:r>
            <a:r>
              <a:rPr kumimoji="1" lang="ko-Kore-KR" altLang="en-US" dirty="0"/>
              <a:t>설정</a:t>
            </a:r>
            <a:endParaRPr kumimoji="1" lang="en-US" altLang="ko-Kore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DAB8E8-F61E-E347-98E6-44354087D202}"/>
              </a:ext>
            </a:extLst>
          </p:cNvPr>
          <p:cNvSpPr txBox="1"/>
          <p:nvPr/>
        </p:nvSpPr>
        <p:spPr>
          <a:xfrm>
            <a:off x="3755183" y="4147781"/>
            <a:ext cx="97975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compile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E962B-2F8D-B54D-A87C-8DB4F346F780}"/>
              </a:ext>
            </a:extLst>
          </p:cNvPr>
          <p:cNvSpPr txBox="1"/>
          <p:nvPr/>
        </p:nvSpPr>
        <p:spPr>
          <a:xfrm>
            <a:off x="10297165" y="4147781"/>
            <a:ext cx="113364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inference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C6D6039-CCA9-5348-8135-76282EDA317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3352962" y="4332447"/>
            <a:ext cx="402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00B1195-FE8B-D348-8B22-472B545D4B8A}"/>
              </a:ext>
            </a:extLst>
          </p:cNvPr>
          <p:cNvCxnSpPr>
            <a:cxnSpLocks/>
            <a:stCxn id="38" idx="3"/>
            <a:endCxn id="19" idx="1"/>
          </p:cNvCxnSpPr>
          <p:nvPr/>
        </p:nvCxnSpPr>
        <p:spPr>
          <a:xfrm>
            <a:off x="10005258" y="4332447"/>
            <a:ext cx="291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D8F1E3-41A6-E149-9369-0AF081A2C6B2}"/>
              </a:ext>
            </a:extLst>
          </p:cNvPr>
          <p:cNvSpPr txBox="1"/>
          <p:nvPr/>
        </p:nvSpPr>
        <p:spPr>
          <a:xfrm>
            <a:off x="6489363" y="4147781"/>
            <a:ext cx="16850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convert to </a:t>
            </a:r>
            <a:r>
              <a:rPr kumimoji="1" lang="en-US" altLang="ko-Kore-KR" dirty="0" err="1"/>
              <a:t>tflite</a:t>
            </a:r>
            <a:endParaRPr kumimoji="1" lang="en-US" altLang="ko-Kore-K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26E170-31FC-A643-8FB8-66B321106A87}"/>
              </a:ext>
            </a:extLst>
          </p:cNvPr>
          <p:cNvSpPr txBox="1"/>
          <p:nvPr/>
        </p:nvSpPr>
        <p:spPr>
          <a:xfrm>
            <a:off x="8576662" y="4147781"/>
            <a:ext cx="14285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quantization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911899-C87F-1A4D-9162-CDB6654E99C4}"/>
              </a:ext>
            </a:extLst>
          </p:cNvPr>
          <p:cNvSpPr txBox="1"/>
          <p:nvPr/>
        </p:nvSpPr>
        <p:spPr>
          <a:xfrm>
            <a:off x="5135097" y="4147781"/>
            <a:ext cx="9541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pruning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ED8C8CB-98CD-BA42-82BB-003AE1B5FEB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8174441" y="4332447"/>
            <a:ext cx="402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9968713-241D-DD48-90A5-D4440CDAD94D}"/>
              </a:ext>
            </a:extLst>
          </p:cNvPr>
          <p:cNvCxnSpPr>
            <a:cxnSpLocks/>
            <a:stCxn id="39" idx="3"/>
            <a:endCxn id="37" idx="1"/>
          </p:cNvCxnSpPr>
          <p:nvPr/>
        </p:nvCxnSpPr>
        <p:spPr>
          <a:xfrm>
            <a:off x="6089205" y="4332447"/>
            <a:ext cx="400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B6E1CD5-B9BA-434C-BA2E-02F7697240D4}"/>
              </a:ext>
            </a:extLst>
          </p:cNvPr>
          <p:cNvCxnSpPr>
            <a:cxnSpLocks/>
            <a:stCxn id="18" idx="3"/>
            <a:endCxn id="39" idx="1"/>
          </p:cNvCxnSpPr>
          <p:nvPr/>
        </p:nvCxnSpPr>
        <p:spPr>
          <a:xfrm>
            <a:off x="4734939" y="4332447"/>
            <a:ext cx="400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2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3AAC0-6387-AD4F-93A8-1894DDE9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pruning and quantization for </a:t>
            </a:r>
            <a:r>
              <a:rPr kumimoji="1" lang="en-US" altLang="ko-Kore-KR" dirty="0" err="1"/>
              <a:t>tflite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243AD-3209-C34B-8ECA-C32E387AB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/>
              <a:t>sparsity </a:t>
            </a:r>
            <a:r>
              <a:rPr kumimoji="1" lang="ko-Kore-KR" altLang="en-US" sz="2000" dirty="0"/>
              <a:t>설정 </a:t>
            </a:r>
            <a:r>
              <a:rPr kumimoji="1" lang="en-US" altLang="ko-Kore-KR" sz="2000" dirty="0"/>
              <a:t>(</a:t>
            </a:r>
            <a:r>
              <a:rPr kumimoji="1" lang="en-US" altLang="ko-Kore-KR" sz="2000" dirty="0" err="1"/>
              <a:t>PolynomialDecay</a:t>
            </a:r>
            <a:r>
              <a:rPr kumimoji="1" lang="en-US" altLang="ko-Kore-KR" sz="2000" dirty="0"/>
              <a:t>)</a:t>
            </a:r>
          </a:p>
          <a:p>
            <a:endParaRPr kumimoji="1" lang="en-US" altLang="ko-Kore-KR" sz="2000" dirty="0"/>
          </a:p>
          <a:p>
            <a:endParaRPr kumimoji="1" lang="en-US" altLang="ko-Kore-KR" sz="2000" dirty="0"/>
          </a:p>
          <a:p>
            <a:endParaRPr kumimoji="1" lang="en-US" altLang="ko-Kore-KR" sz="20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pPr marL="0" indent="0">
              <a:buNone/>
            </a:pPr>
            <a:endParaRPr kumimoji="1" lang="en-US" altLang="ko-Kore-KR" sz="1050" dirty="0"/>
          </a:p>
          <a:p>
            <a:r>
              <a:rPr kumimoji="1" lang="en-US" altLang="ko-Kore-KR" sz="2000" dirty="0"/>
              <a:t>compile and test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기존과 동일</a:t>
            </a:r>
            <a:r>
              <a:rPr kumimoji="1" lang="en-US" altLang="ko-KR" sz="2000" dirty="0"/>
              <a:t>)</a:t>
            </a:r>
            <a:endParaRPr kumimoji="1" lang="ko-Kore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EAE0F3-3802-C14A-B33E-1C6D3649F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6" y="1691410"/>
            <a:ext cx="9283700" cy="129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F95E26-2D04-324E-BB5C-18277886B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86" y="4569690"/>
            <a:ext cx="6967095" cy="596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7716B3-917C-E34D-BEE8-68D930A3F9A9}"/>
              </a:ext>
            </a:extLst>
          </p:cNvPr>
          <p:cNvSpPr/>
          <p:nvPr/>
        </p:nvSpPr>
        <p:spPr>
          <a:xfrm>
            <a:off x="2346036" y="3056718"/>
            <a:ext cx="6096000" cy="7445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ore-KR" altLang="en-US" sz="1600" dirty="0"/>
              <a:t>학습하는 동안 </a:t>
            </a:r>
            <a:r>
              <a:rPr kumimoji="1" lang="en-US" altLang="ko-Kore-KR" sz="1600" dirty="0" err="1"/>
              <a:t>initial_sparsity</a:t>
            </a:r>
            <a:r>
              <a:rPr kumimoji="1" lang="en-US" altLang="ko-Kore-KR" sz="1600" dirty="0"/>
              <a:t> </a:t>
            </a:r>
            <a:r>
              <a:rPr kumimoji="1" lang="ko-Kore-KR" altLang="en-US" sz="1600" dirty="0"/>
              <a:t>부터 </a:t>
            </a:r>
            <a:r>
              <a:rPr kumimoji="1" lang="en-US" altLang="ko-Kore-KR" sz="1600" dirty="0" err="1"/>
              <a:t>final_spartsity</a:t>
            </a:r>
            <a:r>
              <a:rPr kumimoji="1" lang="ko-Kore-KR" altLang="en-US" sz="1600" dirty="0"/>
              <a:t>까지 제거 </a:t>
            </a:r>
            <a:br>
              <a:rPr kumimoji="1" lang="en-US" altLang="ko-Kore-KR" sz="1600" dirty="0"/>
            </a:br>
            <a:r>
              <a:rPr kumimoji="1" lang="en-US" altLang="ko-Kore-KR" sz="1400" dirty="0"/>
              <a:t>(</a:t>
            </a:r>
            <a:r>
              <a:rPr kumimoji="1" lang="en-US" altLang="ko-KR" sz="1400" dirty="0"/>
              <a:t>0% ~ 50%</a:t>
            </a:r>
            <a:r>
              <a:rPr kumimoji="1" lang="ko-KR" altLang="en-US" sz="1400" dirty="0"/>
              <a:t>까지 제거</a:t>
            </a:r>
            <a:r>
              <a:rPr kumimoji="1" lang="en-US" altLang="ko-KR" sz="1400" dirty="0"/>
              <a:t>)</a:t>
            </a:r>
            <a:endParaRPr kumimoji="1" lang="en-US" altLang="ko-Kore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2A9B44-CCBF-414B-9353-F800886A6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86" y="5419223"/>
            <a:ext cx="61468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28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3AAC0-6387-AD4F-93A8-1894DDE9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pruning and quantization for </a:t>
            </a:r>
            <a:r>
              <a:rPr kumimoji="1" lang="en-US" altLang="ko-Kore-KR" dirty="0" err="1"/>
              <a:t>tflite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243AD-3209-C34B-8ECA-C32E387AB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/>
              <a:t>convert to .</a:t>
            </a:r>
            <a:r>
              <a:rPr kumimoji="1" lang="en-US" altLang="ko-Kore-KR" sz="2000" dirty="0" err="1"/>
              <a:t>tflite</a:t>
            </a:r>
            <a:endParaRPr kumimoji="1" lang="en-US" altLang="ko-Kore-KR" sz="2000" dirty="0"/>
          </a:p>
          <a:p>
            <a:pPr lvl="1"/>
            <a:r>
              <a:rPr kumimoji="1" lang="en-US" altLang="ko-Kore-KR" sz="1600" dirty="0"/>
              <a:t>pruned model</a:t>
            </a:r>
            <a:r>
              <a:rPr kumimoji="1" lang="ko-Kore-KR" altLang="en-US" sz="1600" dirty="0"/>
              <a:t>을 그대로 </a:t>
            </a:r>
            <a:r>
              <a:rPr kumimoji="1" lang="en-US" altLang="ko-Kore-KR" sz="1600" dirty="0" err="1"/>
              <a:t>tflite</a:t>
            </a:r>
            <a:r>
              <a:rPr kumimoji="1" lang="en-US" altLang="ko-Kore-KR" sz="1600" dirty="0"/>
              <a:t> model</a:t>
            </a:r>
            <a:r>
              <a:rPr kumimoji="1" lang="ko-Kore-KR" altLang="en-US" sz="1600" dirty="0"/>
              <a:t>로 변환</a:t>
            </a:r>
            <a:r>
              <a:rPr kumimoji="1" lang="en-US" altLang="ko-Kore-KR" sz="1600" dirty="0"/>
              <a:t> (</a:t>
            </a:r>
            <a:r>
              <a:rPr kumimoji="1" lang="ko-Kore-KR" altLang="en-US" sz="1600" dirty="0"/>
              <a:t>기존과 동일</a:t>
            </a:r>
            <a:r>
              <a:rPr kumimoji="1" lang="en-US" altLang="ko-Kore-KR" sz="1600" dirty="0"/>
              <a:t>)</a:t>
            </a:r>
          </a:p>
          <a:p>
            <a:pPr lvl="1"/>
            <a:endParaRPr kumimoji="1" lang="en-US" altLang="ko-Kore-KR" sz="1600" dirty="0"/>
          </a:p>
          <a:p>
            <a:r>
              <a:rPr kumimoji="1" lang="en-US" altLang="ko-Kore-KR" sz="2000" dirty="0"/>
              <a:t>quantization</a:t>
            </a:r>
          </a:p>
          <a:p>
            <a:pPr lvl="1"/>
            <a:r>
              <a:rPr kumimoji="1" lang="ko-Kore-KR" altLang="en-US" sz="1600" dirty="0"/>
              <a:t>신경망이 사용하는 부동 소수점을 줄임</a:t>
            </a:r>
            <a:r>
              <a:rPr kumimoji="1" lang="en-US" altLang="ko-Kore-KR" sz="1600" dirty="0"/>
              <a:t> (</a:t>
            </a:r>
            <a:r>
              <a:rPr kumimoji="1" lang="ko-Kore-KR" altLang="en-US" sz="1600" dirty="0"/>
              <a:t>주로 </a:t>
            </a:r>
            <a:r>
              <a:rPr kumimoji="1" lang="en-US" altLang="ko-Kore-KR" sz="1600" dirty="0"/>
              <a:t>float32 </a:t>
            </a:r>
            <a:r>
              <a:rPr kumimoji="1" lang="en-US" altLang="ko-Kore-KR" sz="1600" dirty="0">
                <a:sym typeface="Wingdings" pitchFamily="2" charset="2"/>
              </a:rPr>
              <a:t> uint8)</a:t>
            </a:r>
            <a:r>
              <a:rPr kumimoji="1" lang="ko-Kore-KR" altLang="en-US" sz="1600" dirty="0"/>
              <a:t> </a:t>
            </a:r>
            <a:endParaRPr kumimoji="1" lang="en-US" altLang="ko-Kore-KR" sz="1600" dirty="0"/>
          </a:p>
          <a:p>
            <a:pPr lvl="1"/>
            <a:r>
              <a:rPr kumimoji="1" lang="en-US" altLang="ko-Kore-KR" sz="1600" dirty="0" err="1"/>
              <a:t>tflite</a:t>
            </a:r>
            <a:r>
              <a:rPr kumimoji="1" lang="en-US" altLang="ko-Kore-KR" sz="1600" dirty="0"/>
              <a:t> </a:t>
            </a:r>
            <a:r>
              <a:rPr kumimoji="1" lang="ko-Kore-KR" altLang="en-US" sz="1600" dirty="0"/>
              <a:t>모델이 사용되는 경우 수행 </a:t>
            </a:r>
            <a:endParaRPr kumimoji="1" lang="en-US" altLang="ko-Kore-KR" sz="1600" dirty="0"/>
          </a:p>
          <a:p>
            <a:pPr lvl="1"/>
            <a:r>
              <a:rPr kumimoji="1" lang="en-US" altLang="ko-Kore-KR" sz="1600" dirty="0"/>
              <a:t>Edge TPU</a:t>
            </a:r>
            <a:r>
              <a:rPr kumimoji="1" lang="ko-Kore-KR" altLang="en-US" sz="1600" dirty="0"/>
              <a:t>는 </a:t>
            </a:r>
            <a:r>
              <a:rPr kumimoji="1" lang="en-US" altLang="ko-Kore-KR" sz="1600" dirty="0"/>
              <a:t>8</a:t>
            </a:r>
            <a:r>
              <a:rPr kumimoji="1" lang="en-US" altLang="ko-KR" sz="1600" dirty="0"/>
              <a:t>-</a:t>
            </a:r>
            <a:r>
              <a:rPr kumimoji="1" lang="en-US" altLang="ko-Kore-KR" sz="1600" dirty="0"/>
              <a:t>bits </a:t>
            </a:r>
            <a:r>
              <a:rPr kumimoji="1" lang="ko-Kore-KR" altLang="en-US" sz="1600" dirty="0"/>
              <a:t>정수 연산에 최적화 되어 있음</a:t>
            </a:r>
            <a:endParaRPr kumimoji="1" lang="en-US" altLang="ko-Kore-KR" sz="1600" dirty="0"/>
          </a:p>
          <a:p>
            <a:pPr lvl="1"/>
            <a:r>
              <a:rPr kumimoji="1" lang="ko-Kore-KR" altLang="en-US" sz="1600" dirty="0"/>
              <a:t>그러나 정밀도 감소로 인한 정확도 손실 위험 존재</a:t>
            </a:r>
          </a:p>
          <a:p>
            <a:endParaRPr kumimoji="1" lang="ko-Kore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5115128-80E7-804F-BEF8-985ADB3BA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72" y="3789361"/>
            <a:ext cx="6400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0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pruning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weight pruning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structured pruning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pruning and quantization (</a:t>
            </a:r>
            <a:r>
              <a:rPr lang="en-US" altLang="ko-KR" dirty="0" err="1"/>
              <a:t>tflite</a:t>
            </a:r>
            <a:r>
              <a:rPr lang="en-US" altLang="ko-KR" dirty="0"/>
              <a:t> model) 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3AAC0-6387-AD4F-93A8-1894DDE9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pruning and quantization for </a:t>
            </a:r>
            <a:r>
              <a:rPr kumimoji="1" lang="en-US" altLang="ko-Kore-KR" dirty="0" err="1"/>
              <a:t>tflite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– result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243AD-3209-C34B-8ECA-C32E387AB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/>
              <a:t>original model, pruned model, pruned model (</a:t>
            </a:r>
            <a:r>
              <a:rPr kumimoji="1" lang="en-US" altLang="ko-Kore-KR" sz="2000" dirty="0" err="1"/>
              <a:t>tflite</a:t>
            </a:r>
            <a:r>
              <a:rPr kumimoji="1" lang="en-US" altLang="ko-Kore-KR" sz="2000" dirty="0"/>
              <a:t>) </a:t>
            </a:r>
            <a:r>
              <a:rPr kumimoji="1" lang="ko-Kore-KR" altLang="en-US" sz="2000" dirty="0"/>
              <a:t>용량 비교</a:t>
            </a:r>
            <a:endParaRPr kumimoji="1" lang="en-US" altLang="ko-Kore-KR" sz="1600" dirty="0"/>
          </a:p>
          <a:p>
            <a:pPr lvl="1"/>
            <a:r>
              <a:rPr kumimoji="1" lang="en-US" altLang="ko-Kore-KR" sz="1600" dirty="0"/>
              <a:t>weight</a:t>
            </a:r>
            <a:r>
              <a:rPr kumimoji="1" lang="ko-Kore-KR" altLang="en-US" sz="1600" dirty="0"/>
              <a:t> </a:t>
            </a:r>
            <a:r>
              <a:rPr kumimoji="1" lang="en-US" altLang="ko-Kore-KR" sz="1600" dirty="0"/>
              <a:t>pruning </a:t>
            </a:r>
            <a:r>
              <a:rPr kumimoji="1" lang="en-US" altLang="ko-KR" sz="1600" dirty="0"/>
              <a:t>(filter x)</a:t>
            </a:r>
          </a:p>
          <a:p>
            <a:pPr lvl="1"/>
            <a:r>
              <a:rPr kumimoji="1" lang="en-US" altLang="ko-Kore-KR" sz="1600" dirty="0" err="1"/>
              <a:t>keras</a:t>
            </a:r>
            <a:r>
              <a:rPr kumimoji="1" lang="en-US" altLang="ko-Kore-KR" sz="1600" dirty="0"/>
              <a:t> </a:t>
            </a:r>
            <a:r>
              <a:rPr kumimoji="1" lang="ko-Kore-KR" altLang="en-US" sz="1600" dirty="0"/>
              <a:t>모델</a:t>
            </a:r>
            <a:r>
              <a:rPr kumimoji="1" lang="en-US" altLang="ko-Kore-KR" sz="1600" dirty="0"/>
              <a:t>, </a:t>
            </a:r>
            <a:r>
              <a:rPr kumimoji="1" lang="en-US" altLang="ko-Kore-KR" sz="1600" dirty="0" err="1"/>
              <a:t>tflite</a:t>
            </a:r>
            <a:r>
              <a:rPr kumimoji="1" lang="ko-KR" altLang="en-US" sz="1600" dirty="0"/>
              <a:t> 모델</a:t>
            </a:r>
            <a:r>
              <a:rPr kumimoji="1" lang="ko-Kore-KR" altLang="en-US" sz="1600" dirty="0"/>
              <a:t> 모두 약 </a:t>
            </a:r>
            <a:r>
              <a:rPr kumimoji="1" lang="en-US" altLang="ko-Kore-KR" sz="1600" dirty="0"/>
              <a:t>1</a:t>
            </a:r>
            <a:r>
              <a:rPr kumimoji="1" lang="en-US" altLang="ko-KR" sz="1600" dirty="0"/>
              <a:t>.6</a:t>
            </a:r>
            <a:r>
              <a:rPr kumimoji="1" lang="ko-KR" altLang="en-US" sz="1600" dirty="0"/>
              <a:t>배 감소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Edge TPU</a:t>
            </a:r>
            <a:r>
              <a:rPr kumimoji="1" lang="ko-KR" altLang="en-US" sz="1600" dirty="0"/>
              <a:t>의 경우 </a:t>
            </a:r>
            <a:r>
              <a:rPr kumimoji="1" lang="en-US" altLang="ko-KR" sz="1600" dirty="0"/>
              <a:t>8</a:t>
            </a:r>
            <a:r>
              <a:rPr kumimoji="1" lang="ko-KR" altLang="en-US" sz="1600" dirty="0"/>
              <a:t>비트 연산 </a:t>
            </a:r>
            <a:r>
              <a:rPr kumimoji="1" lang="en-US" altLang="ko-KR" sz="1600" dirty="0"/>
              <a:t>but pruning</a:t>
            </a:r>
            <a:r>
              <a:rPr kumimoji="1" lang="ko-KR" altLang="en-US" sz="1600" dirty="0"/>
              <a:t>만 할 경우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사이즈 감소 </a:t>
            </a:r>
            <a:r>
              <a:rPr kumimoji="1" lang="en-US" altLang="ko-KR" sz="1600" dirty="0"/>
              <a:t>x</a:t>
            </a:r>
          </a:p>
          <a:p>
            <a:pPr lvl="1"/>
            <a:endParaRPr kumimoji="1" lang="en-US" altLang="ko-Kore-KR" sz="1600" dirty="0"/>
          </a:p>
          <a:p>
            <a:pPr marL="0" indent="0">
              <a:buNone/>
            </a:pPr>
            <a:endParaRPr kumimoji="1" lang="en-US" altLang="ko-Kore-KR" sz="2000" dirty="0"/>
          </a:p>
          <a:p>
            <a:pPr marL="0" indent="0">
              <a:buNone/>
            </a:pPr>
            <a:endParaRPr kumimoji="1" lang="en-US" altLang="ko-Kore-KR" sz="2000" dirty="0"/>
          </a:p>
          <a:p>
            <a:pPr marL="0" indent="0">
              <a:buNone/>
            </a:pPr>
            <a:endParaRPr kumimoji="1" lang="en-US" altLang="ko-Kore-KR" sz="1100" dirty="0"/>
          </a:p>
          <a:p>
            <a:r>
              <a:rPr kumimoji="1" lang="en-US" altLang="ko-Kore-KR" sz="2000" dirty="0"/>
              <a:t>original model, pruned model, pruned and quantized model </a:t>
            </a:r>
            <a:r>
              <a:rPr kumimoji="1" lang="ko-Kore-KR" altLang="en-US" sz="2000" dirty="0"/>
              <a:t>비교</a:t>
            </a:r>
            <a:endParaRPr kumimoji="1" lang="en-US" altLang="ko-Kore-KR" sz="2000" dirty="0"/>
          </a:p>
          <a:p>
            <a:pPr lvl="1"/>
            <a:r>
              <a:rPr kumimoji="1" lang="en-US" altLang="ko-KR" sz="1600" dirty="0"/>
              <a:t>pruning : 1.6</a:t>
            </a:r>
            <a:r>
              <a:rPr kumimoji="1" lang="ko-KR" altLang="en-US" sz="1600" dirty="0"/>
              <a:t>배 감소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pruning + quantization : 5.7</a:t>
            </a:r>
            <a:r>
              <a:rPr kumimoji="1" lang="ko-KR" altLang="en-US" sz="1600" dirty="0"/>
              <a:t>배 감소</a:t>
            </a:r>
            <a:br>
              <a:rPr kumimoji="1" lang="en-US" altLang="ko-Kore-KR" sz="1600" dirty="0"/>
            </a:br>
            <a:endParaRPr kumimoji="1" lang="en-US" altLang="ko-Kore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5C1E2-53F8-DF42-AACD-823A164D0B36}"/>
              </a:ext>
            </a:extLst>
          </p:cNvPr>
          <p:cNvSpPr txBox="1"/>
          <p:nvPr/>
        </p:nvSpPr>
        <p:spPr>
          <a:xfrm>
            <a:off x="480291" y="6071800"/>
            <a:ext cx="4134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/>
              <a:t>*</a:t>
            </a:r>
            <a:r>
              <a:rPr kumimoji="1" lang="ko-Kore-KR" altLang="en-US" sz="1200" dirty="0"/>
              <a:t>사용한 모델</a:t>
            </a:r>
            <a:r>
              <a:rPr kumimoji="1" lang="en-US" altLang="ko-Kore-KR" sz="1200" dirty="0"/>
              <a:t> </a:t>
            </a:r>
            <a:r>
              <a:rPr kumimoji="1" lang="ko-Kore-KR" altLang="en-US" sz="1200" dirty="0"/>
              <a:t>구조 </a:t>
            </a:r>
            <a:r>
              <a:rPr kumimoji="1" lang="en-US" altLang="ko-Kore-KR" sz="1200" dirty="0"/>
              <a:t>: Conv2D-Maxpooling2D-Flatten-Dense</a:t>
            </a:r>
            <a:endParaRPr kumimoji="1" lang="ko-Kore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7AFCEA-494C-FF4C-A493-5E4E4AF5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49" y="2631209"/>
            <a:ext cx="4165600" cy="800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C376DA-8A1E-194D-8C7A-7A8BA5529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49" y="4769427"/>
            <a:ext cx="56007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67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AD001-E9B6-2849-8971-C6763678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pruning and quantization for </a:t>
            </a:r>
            <a:r>
              <a:rPr kumimoji="1" lang="en-US" altLang="ko-Kore-KR" dirty="0" err="1"/>
              <a:t>tflite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– result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EE06B0-A9A6-EF47-B0B5-8ED74F8DE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용량은 </a:t>
            </a:r>
            <a:r>
              <a:rPr kumimoji="1" lang="en-US" altLang="ko-Kore-KR" sz="2000" dirty="0"/>
              <a:t>5</a:t>
            </a:r>
            <a:r>
              <a:rPr kumimoji="1" lang="en-US" altLang="ko-KR" sz="2000" dirty="0"/>
              <a:t>.7</a:t>
            </a:r>
            <a:r>
              <a:rPr kumimoji="1" lang="ko-KR" altLang="en-US" sz="2000" dirty="0"/>
              <a:t>배 감소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정확도는 거의 동일 </a:t>
            </a:r>
            <a:r>
              <a:rPr kumimoji="1" lang="en-US" altLang="ko-KR" sz="2000" dirty="0"/>
              <a:t>(0.0003 </a:t>
            </a:r>
            <a:r>
              <a:rPr kumimoji="1" lang="ko-KR" altLang="en-US" sz="2000" dirty="0"/>
              <a:t>증가</a:t>
            </a:r>
            <a:r>
              <a:rPr kumimoji="1" lang="en-US" altLang="ko-KR" sz="2000" dirty="0"/>
              <a:t>)</a:t>
            </a:r>
          </a:p>
          <a:p>
            <a:endParaRPr kumimoji="1" lang="ko-Kore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2E2E2B-6EBD-0547-9105-71D96DD2B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715221"/>
            <a:ext cx="5448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71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8209-713D-654C-98D6-8A7ED92E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향후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72E8C-1F52-B040-BB32-3E857E841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000" dirty="0"/>
              <a:t>GAN based PRNG</a:t>
            </a:r>
            <a:r>
              <a:rPr kumimoji="1" lang="ko-Kore-KR" altLang="en-US" sz="2000" dirty="0"/>
              <a:t>의 </a:t>
            </a:r>
            <a:r>
              <a:rPr kumimoji="1" lang="en-US" altLang="ko-Kore-KR" sz="2000" dirty="0" err="1"/>
              <a:t>tflite</a:t>
            </a:r>
            <a:r>
              <a:rPr kumimoji="1" lang="en-US" altLang="ko-Kore-KR" sz="2000" dirty="0"/>
              <a:t> file size</a:t>
            </a:r>
            <a:r>
              <a:rPr kumimoji="1" lang="ko-Kore-KR" altLang="en-US" sz="2000" dirty="0"/>
              <a:t> </a:t>
            </a:r>
            <a:r>
              <a:rPr kumimoji="1" lang="en-US" altLang="ko-Kore-KR" sz="2000" dirty="0"/>
              <a:t>: </a:t>
            </a:r>
            <a:r>
              <a:rPr kumimoji="1" lang="en-US" altLang="ko-KR" sz="2000" dirty="0"/>
              <a:t>11kB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000" dirty="0"/>
              <a:t>pruning and quantization </a:t>
            </a:r>
            <a:r>
              <a:rPr kumimoji="1" lang="ko-Kore-KR" altLang="en-US" sz="2000" dirty="0"/>
              <a:t>적용 </a:t>
            </a:r>
            <a:endParaRPr kumimoji="1" lang="en-US" altLang="ko-Kore-KR" sz="2000" dirty="0"/>
          </a:p>
          <a:p>
            <a:pPr lvl="1">
              <a:lnSpc>
                <a:spcPct val="150000"/>
              </a:lnSpc>
            </a:pPr>
            <a:r>
              <a:rPr kumimoji="1" lang="en-US" altLang="ko-KR" sz="1800" dirty="0">
                <a:sym typeface="Wingdings" pitchFamily="2" charset="2"/>
              </a:rPr>
              <a:t>generator</a:t>
            </a:r>
            <a:r>
              <a:rPr kumimoji="1" lang="ko-KR" altLang="en-US" sz="1800" dirty="0">
                <a:sym typeface="Wingdings" pitchFamily="2" charset="2"/>
              </a:rPr>
              <a:t>의 경우 </a:t>
            </a:r>
            <a:r>
              <a:rPr kumimoji="1" lang="en-US" altLang="ko-KR" sz="1800" dirty="0">
                <a:sym typeface="Wingdings" pitchFamily="2" charset="2"/>
              </a:rPr>
              <a:t>Dense layer</a:t>
            </a:r>
            <a:r>
              <a:rPr kumimoji="1" lang="ko-KR" altLang="en-US" sz="1800" dirty="0">
                <a:sym typeface="Wingdings" pitchFamily="2" charset="2"/>
              </a:rPr>
              <a:t>로만 구성 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en-US" altLang="ko-KR" sz="1800" dirty="0">
                <a:sym typeface="Wingdings" pitchFamily="2" charset="2"/>
              </a:rPr>
              <a:t> weight pruning (filter x)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800" dirty="0">
                <a:sym typeface="Wingdings" pitchFamily="2" charset="2"/>
              </a:rPr>
              <a:t>weight quantization</a:t>
            </a:r>
            <a:br>
              <a:rPr kumimoji="1" lang="en-US" altLang="ko-KR" sz="1800" dirty="0">
                <a:sym typeface="Wingdings" pitchFamily="2" charset="2"/>
              </a:rPr>
            </a:br>
            <a:endParaRPr kumimoji="1" lang="en-US" altLang="ko-KR" sz="18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err="1">
                <a:sym typeface="Wingdings" pitchFamily="2" charset="2"/>
              </a:rPr>
              <a:t>난수성이</a:t>
            </a:r>
            <a:r>
              <a:rPr kumimoji="1" lang="ko-KR" altLang="en-US" sz="2000" dirty="0">
                <a:sym typeface="Wingdings" pitchFamily="2" charset="2"/>
              </a:rPr>
              <a:t> 유지되는 선에서 용량 최소화</a:t>
            </a:r>
            <a:r>
              <a:rPr kumimoji="1" lang="en-US" altLang="ko-KR" sz="2000" dirty="0">
                <a:sym typeface="Wingdings" pitchFamily="2" charset="2"/>
              </a:rPr>
              <a:t>, </a:t>
            </a:r>
            <a:r>
              <a:rPr kumimoji="1" lang="ko-KR" altLang="en-US" sz="2000" dirty="0">
                <a:sym typeface="Wingdings" pitchFamily="2" charset="2"/>
              </a:rPr>
              <a:t>속도 향상 계획</a:t>
            </a:r>
            <a:endParaRPr kumimoji="1" lang="en-US" altLang="ko-KR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3271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4D6542-EC88-5F4C-855F-604128ECC040}"/>
              </a:ext>
            </a:extLst>
          </p:cNvPr>
          <p:cNvSpPr txBox="1"/>
          <p:nvPr/>
        </p:nvSpPr>
        <p:spPr>
          <a:xfrm>
            <a:off x="3621504" y="2393467"/>
            <a:ext cx="5209673" cy="11313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ore-KR" altLang="en-US" sz="2400" b="1" dirty="0"/>
              <a:t>감</a:t>
            </a:r>
            <a:r>
              <a:rPr kumimoji="1" lang="en-US" altLang="ko-Kore-KR" sz="2400" b="1" dirty="0"/>
              <a:t>		     </a:t>
            </a:r>
            <a:r>
              <a:rPr kumimoji="1" lang="ko-Kore-KR" altLang="en-US" sz="2400" b="1" dirty="0"/>
              <a:t>합</a:t>
            </a:r>
            <a:r>
              <a:rPr kumimoji="1" lang="en-US" altLang="ko-Kore-KR" sz="2400" b="1" dirty="0"/>
              <a:t>			</a:t>
            </a:r>
            <a:r>
              <a:rPr kumimoji="1" lang="ko-Kore-KR" altLang="en-US" sz="2400" b="1" dirty="0"/>
              <a:t>다사</a:t>
            </a:r>
            <a:r>
              <a:rPr kumimoji="1" lang="en-US" altLang="ko-Kore-KR" sz="2400" b="1" dirty="0"/>
              <a:t>		</a:t>
            </a:r>
            <a:r>
              <a:rPr kumimoji="1" lang="ko-Kore-KR" altLang="en-US" sz="2400" b="1" dirty="0"/>
              <a:t>니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Pruning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Neural Network</a:t>
            </a:r>
            <a:r>
              <a:rPr lang="ko-KR" altLang="en-US" sz="2000" dirty="0"/>
              <a:t>의 크기를 줄이는 것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over-parameterized </a:t>
            </a:r>
            <a:r>
              <a:rPr lang="ko-KR" altLang="en-US" sz="1600" dirty="0"/>
              <a:t>된 모델에서 불필요한 부분을 중요도에 따라 제거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filter pruning, weight pruning and others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parameter</a:t>
            </a:r>
            <a:r>
              <a:rPr lang="ko-KR" altLang="en-US" sz="2000" dirty="0"/>
              <a:t>가 많은 경우 하드웨어 리소스가 제한된 </a:t>
            </a:r>
            <a:r>
              <a:rPr lang="ko-KR" altLang="en-US" sz="2000" dirty="0" err="1"/>
              <a:t>임베디드</a:t>
            </a:r>
            <a:r>
              <a:rPr lang="ko-KR" altLang="en-US" sz="2000" dirty="0"/>
              <a:t> 시스템에 배포하기 어려움</a:t>
            </a:r>
            <a:br>
              <a:rPr lang="en-US" altLang="ko-KR" sz="2000" dirty="0"/>
            </a:br>
            <a:r>
              <a:rPr lang="en-US" altLang="ko-KR" sz="2000" dirty="0">
                <a:sym typeface="Wingdings" pitchFamily="2" charset="2"/>
              </a:rPr>
              <a:t> pruning</a:t>
            </a:r>
            <a:r>
              <a:rPr lang="ko-KR" altLang="en-US" sz="2000" dirty="0">
                <a:sym typeface="Wingdings" pitchFamily="2" charset="2"/>
              </a:rPr>
              <a:t> 통해 </a:t>
            </a:r>
            <a:r>
              <a:rPr lang="ko-KR" altLang="en-US" sz="2000" dirty="0"/>
              <a:t>동일한 정확도</a:t>
            </a:r>
            <a:r>
              <a:rPr lang="en-US" altLang="ko-KR" sz="2000" dirty="0"/>
              <a:t>, </a:t>
            </a:r>
            <a:r>
              <a:rPr lang="ko-KR" altLang="en-US" sz="2000" dirty="0"/>
              <a:t>빠른 처리 속도</a:t>
            </a:r>
            <a:r>
              <a:rPr lang="en-US" altLang="ko-KR" sz="2000" dirty="0"/>
              <a:t>, </a:t>
            </a:r>
            <a:r>
              <a:rPr lang="ko-KR" altLang="en-US" sz="2000" dirty="0"/>
              <a:t>전력 소모</a:t>
            </a:r>
            <a:r>
              <a:rPr lang="en-US" altLang="ko-KR" sz="2000" dirty="0"/>
              <a:t> </a:t>
            </a:r>
            <a:r>
              <a:rPr lang="ko-KR" altLang="en-US" sz="2000" dirty="0"/>
              <a:t>및 모델 용량 감소 효과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B293FAE-E0C6-3B4F-99E7-341B6369F11E}"/>
              </a:ext>
            </a:extLst>
          </p:cNvPr>
          <p:cNvGrpSpPr/>
          <p:nvPr/>
        </p:nvGrpSpPr>
        <p:grpSpPr>
          <a:xfrm>
            <a:off x="4030692" y="4230254"/>
            <a:ext cx="1682171" cy="1696507"/>
            <a:chOff x="2580410" y="4119418"/>
            <a:chExt cx="1682171" cy="169650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64642DF-637D-2B4A-BCF3-EA4E02270F7C}"/>
                </a:ext>
              </a:extLst>
            </p:cNvPr>
            <p:cNvSpPr/>
            <p:nvPr/>
          </p:nvSpPr>
          <p:spPr>
            <a:xfrm>
              <a:off x="3251200" y="4119418"/>
              <a:ext cx="387927" cy="40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C50AA29-FF5D-DA43-BA85-A19B0A012F92}"/>
                </a:ext>
              </a:extLst>
            </p:cNvPr>
            <p:cNvSpPr/>
            <p:nvPr/>
          </p:nvSpPr>
          <p:spPr>
            <a:xfrm>
              <a:off x="3251200" y="4758459"/>
              <a:ext cx="387927" cy="40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403664-DC32-054A-B73E-CEF052A79E62}"/>
                </a:ext>
              </a:extLst>
            </p:cNvPr>
            <p:cNvSpPr/>
            <p:nvPr/>
          </p:nvSpPr>
          <p:spPr>
            <a:xfrm>
              <a:off x="3251200" y="5409525"/>
              <a:ext cx="387927" cy="40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8941800-6F34-AC4D-8AE8-DF1EBB202D8C}"/>
                </a:ext>
              </a:extLst>
            </p:cNvPr>
            <p:cNvSpPr/>
            <p:nvPr/>
          </p:nvSpPr>
          <p:spPr>
            <a:xfrm>
              <a:off x="3874654" y="4352059"/>
              <a:ext cx="387927" cy="40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8B062D6-E075-9448-98C3-BEED380A7EB3}"/>
                </a:ext>
              </a:extLst>
            </p:cNvPr>
            <p:cNvSpPr/>
            <p:nvPr/>
          </p:nvSpPr>
          <p:spPr>
            <a:xfrm>
              <a:off x="3856181" y="5077979"/>
              <a:ext cx="387927" cy="40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F891825-DBFC-6C4E-97BB-904186D9684B}"/>
                </a:ext>
              </a:extLst>
            </p:cNvPr>
            <p:cNvSpPr/>
            <p:nvPr/>
          </p:nvSpPr>
          <p:spPr>
            <a:xfrm>
              <a:off x="2580410" y="4352059"/>
              <a:ext cx="387927" cy="40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42DA099-5AD3-9648-8251-7A1884B284D3}"/>
                </a:ext>
              </a:extLst>
            </p:cNvPr>
            <p:cNvSpPr/>
            <p:nvPr/>
          </p:nvSpPr>
          <p:spPr>
            <a:xfrm>
              <a:off x="2580410" y="5077979"/>
              <a:ext cx="387927" cy="40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1E91548-5EFD-284B-A861-5E4AE184AD12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2968337" y="4322618"/>
              <a:ext cx="282863" cy="232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E802349-909E-4A4C-BE9F-668F8971C664}"/>
                </a:ext>
              </a:extLst>
            </p:cNvPr>
            <p:cNvCxnSpPr>
              <a:cxnSpLocks/>
              <a:stCxn id="13" idx="6"/>
              <a:endCxn id="8" idx="2"/>
            </p:cNvCxnSpPr>
            <p:nvPr/>
          </p:nvCxnSpPr>
          <p:spPr>
            <a:xfrm>
              <a:off x="2968337" y="4555259"/>
              <a:ext cx="282863" cy="406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EDBE4E2-F659-0E40-9E92-3214602479A8}"/>
                </a:ext>
              </a:extLst>
            </p:cNvPr>
            <p:cNvCxnSpPr>
              <a:cxnSpLocks/>
              <a:stCxn id="13" idx="6"/>
              <a:endCxn id="9" idx="2"/>
            </p:cNvCxnSpPr>
            <p:nvPr/>
          </p:nvCxnSpPr>
          <p:spPr>
            <a:xfrm>
              <a:off x="2968337" y="4555259"/>
              <a:ext cx="282863" cy="1057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5090751-F272-7D4B-A67A-A3A6DAB34D98}"/>
                </a:ext>
              </a:extLst>
            </p:cNvPr>
            <p:cNvCxnSpPr>
              <a:cxnSpLocks/>
              <a:stCxn id="14" idx="6"/>
              <a:endCxn id="7" idx="2"/>
            </p:cNvCxnSpPr>
            <p:nvPr/>
          </p:nvCxnSpPr>
          <p:spPr>
            <a:xfrm flipV="1">
              <a:off x="2968337" y="4322618"/>
              <a:ext cx="282863" cy="958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1E76C8B-1649-A54B-8536-C102024B70E9}"/>
                </a:ext>
              </a:extLst>
            </p:cNvPr>
            <p:cNvCxnSpPr>
              <a:cxnSpLocks/>
              <a:stCxn id="14" idx="6"/>
              <a:endCxn id="8" idx="2"/>
            </p:cNvCxnSpPr>
            <p:nvPr/>
          </p:nvCxnSpPr>
          <p:spPr>
            <a:xfrm flipV="1">
              <a:off x="2968337" y="4961659"/>
              <a:ext cx="282863" cy="319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F675C8E-32B3-EF41-AB15-6C6B64BDC25A}"/>
                </a:ext>
              </a:extLst>
            </p:cNvPr>
            <p:cNvCxnSpPr>
              <a:cxnSpLocks/>
              <a:stCxn id="14" idx="6"/>
              <a:endCxn id="9" idx="2"/>
            </p:cNvCxnSpPr>
            <p:nvPr/>
          </p:nvCxnSpPr>
          <p:spPr>
            <a:xfrm>
              <a:off x="2968337" y="5281179"/>
              <a:ext cx="282863" cy="331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4E87680-5344-6745-BE52-245DA9B51275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3639127" y="4555259"/>
              <a:ext cx="235527" cy="406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CAD907E-46A5-864F-831F-FDB9B6933A10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>
              <a:off x="3639127" y="4961659"/>
              <a:ext cx="217054" cy="319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9DB2CAF-0ECD-FD4C-9ED6-0D919AE39824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>
              <a:off x="3639127" y="4322618"/>
              <a:ext cx="235527" cy="232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CEA03BB-2CBF-F74E-9E92-1FF1343D56F8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>
              <a:off x="3639127" y="4322618"/>
              <a:ext cx="217054" cy="958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1E6B267-E97A-9C49-85E4-F633BEF53A9A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3639127" y="5281179"/>
              <a:ext cx="217054" cy="331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B113B02-2F2A-E843-93FC-BFBD59630A51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3639127" y="4555259"/>
              <a:ext cx="235527" cy="1057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8" name="구부러진 연결선[U] 57">
            <a:extLst>
              <a:ext uri="{FF2B5EF4-FFF2-40B4-BE49-F238E27FC236}">
                <a16:creationId xmlns:a16="http://schemas.microsoft.com/office/drawing/2014/main" id="{C1794B11-CF1B-CA4B-AB79-63F9FA44C50C}"/>
              </a:ext>
            </a:extLst>
          </p:cNvPr>
          <p:cNvCxnSpPr/>
          <p:nvPr/>
        </p:nvCxnSpPr>
        <p:spPr>
          <a:xfrm>
            <a:off x="5191010" y="5634182"/>
            <a:ext cx="609600" cy="4987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DC4F0E9-89FB-A744-888D-4A869E212D0B}"/>
              </a:ext>
            </a:extLst>
          </p:cNvPr>
          <p:cNvSpPr txBox="1"/>
          <p:nvPr/>
        </p:nvSpPr>
        <p:spPr>
          <a:xfrm>
            <a:off x="5800610" y="5926761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weight</a:t>
            </a:r>
            <a:endParaRPr kumimoji="1" lang="ko-Kore-KR" altLang="en-US" sz="16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A02F2DA7-8F4F-EA4C-822B-20E6CBC18DE1}"/>
              </a:ext>
            </a:extLst>
          </p:cNvPr>
          <p:cNvGrpSpPr/>
          <p:nvPr/>
        </p:nvGrpSpPr>
        <p:grpSpPr>
          <a:xfrm>
            <a:off x="6764008" y="4230254"/>
            <a:ext cx="1682171" cy="1696507"/>
            <a:chOff x="2580410" y="4119418"/>
            <a:chExt cx="1682171" cy="1696507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6AC147D-A199-5344-8887-80914A9E0866}"/>
                </a:ext>
              </a:extLst>
            </p:cNvPr>
            <p:cNvSpPr/>
            <p:nvPr/>
          </p:nvSpPr>
          <p:spPr>
            <a:xfrm>
              <a:off x="3251200" y="4119418"/>
              <a:ext cx="387927" cy="40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39A54D75-0EC5-104E-9216-3C20522FBD68}"/>
                </a:ext>
              </a:extLst>
            </p:cNvPr>
            <p:cNvSpPr/>
            <p:nvPr/>
          </p:nvSpPr>
          <p:spPr>
            <a:xfrm>
              <a:off x="3251200" y="4758459"/>
              <a:ext cx="387927" cy="40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4544329-875B-CA4D-BDE1-DC2BE0FC0FBC}"/>
                </a:ext>
              </a:extLst>
            </p:cNvPr>
            <p:cNvSpPr/>
            <p:nvPr/>
          </p:nvSpPr>
          <p:spPr>
            <a:xfrm>
              <a:off x="3251200" y="5409525"/>
              <a:ext cx="387927" cy="40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79AF8BC-27E0-2E4E-8057-8D858572CDFE}"/>
                </a:ext>
              </a:extLst>
            </p:cNvPr>
            <p:cNvSpPr/>
            <p:nvPr/>
          </p:nvSpPr>
          <p:spPr>
            <a:xfrm>
              <a:off x="3874654" y="4352059"/>
              <a:ext cx="387927" cy="40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84C8313-1D3A-BD4E-BC86-83ACF69D2E01}"/>
                </a:ext>
              </a:extLst>
            </p:cNvPr>
            <p:cNvSpPr/>
            <p:nvPr/>
          </p:nvSpPr>
          <p:spPr>
            <a:xfrm>
              <a:off x="3856181" y="5077979"/>
              <a:ext cx="387927" cy="40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6A27D03C-8B05-B84C-AF99-1BB8625D95E0}"/>
                </a:ext>
              </a:extLst>
            </p:cNvPr>
            <p:cNvSpPr/>
            <p:nvPr/>
          </p:nvSpPr>
          <p:spPr>
            <a:xfrm>
              <a:off x="2580410" y="4352059"/>
              <a:ext cx="387927" cy="40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A8A373AA-1D58-D245-B706-7EB0ACE392AE}"/>
                </a:ext>
              </a:extLst>
            </p:cNvPr>
            <p:cNvSpPr/>
            <p:nvPr/>
          </p:nvSpPr>
          <p:spPr>
            <a:xfrm>
              <a:off x="2580410" y="5077979"/>
              <a:ext cx="387927" cy="40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05638011-FB2E-BC40-A5A1-F1C2988D2F53}"/>
                </a:ext>
              </a:extLst>
            </p:cNvPr>
            <p:cNvCxnSpPr>
              <a:cxnSpLocks/>
              <a:stCxn id="71" idx="6"/>
              <a:endCxn id="67" idx="2"/>
            </p:cNvCxnSpPr>
            <p:nvPr/>
          </p:nvCxnSpPr>
          <p:spPr>
            <a:xfrm>
              <a:off x="2968337" y="4555259"/>
              <a:ext cx="282863" cy="406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AC81F86B-EF86-824A-8F9E-DD1F59555DFB}"/>
                </a:ext>
              </a:extLst>
            </p:cNvPr>
            <p:cNvCxnSpPr>
              <a:cxnSpLocks/>
              <a:stCxn id="72" idx="6"/>
              <a:endCxn id="66" idx="2"/>
            </p:cNvCxnSpPr>
            <p:nvPr/>
          </p:nvCxnSpPr>
          <p:spPr>
            <a:xfrm flipV="1">
              <a:off x="2968337" y="4322618"/>
              <a:ext cx="282863" cy="958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639CA2EC-331B-084A-B434-B8AF12D7D468}"/>
                </a:ext>
              </a:extLst>
            </p:cNvPr>
            <p:cNvCxnSpPr>
              <a:cxnSpLocks/>
              <a:stCxn id="72" idx="6"/>
              <a:endCxn id="68" idx="2"/>
            </p:cNvCxnSpPr>
            <p:nvPr/>
          </p:nvCxnSpPr>
          <p:spPr>
            <a:xfrm>
              <a:off x="2968337" y="5281179"/>
              <a:ext cx="282863" cy="331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BFED601E-C9D4-5546-AFE9-36B55897FA74}"/>
                </a:ext>
              </a:extLst>
            </p:cNvPr>
            <p:cNvCxnSpPr>
              <a:cxnSpLocks/>
              <a:stCxn id="67" idx="6"/>
              <a:endCxn id="70" idx="2"/>
            </p:cNvCxnSpPr>
            <p:nvPr/>
          </p:nvCxnSpPr>
          <p:spPr>
            <a:xfrm>
              <a:off x="3639127" y="4961659"/>
              <a:ext cx="217054" cy="319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B8460A19-8B05-664E-9199-08A55A4E7EB4}"/>
                </a:ext>
              </a:extLst>
            </p:cNvPr>
            <p:cNvCxnSpPr>
              <a:cxnSpLocks/>
              <a:stCxn id="66" idx="6"/>
              <a:endCxn id="69" idx="2"/>
            </p:cNvCxnSpPr>
            <p:nvPr/>
          </p:nvCxnSpPr>
          <p:spPr>
            <a:xfrm>
              <a:off x="3639127" y="4322618"/>
              <a:ext cx="235527" cy="232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BF241F91-4DA7-BC47-9258-A2DA0F507D16}"/>
                </a:ext>
              </a:extLst>
            </p:cNvPr>
            <p:cNvCxnSpPr>
              <a:cxnSpLocks/>
              <a:stCxn id="68" idx="6"/>
              <a:endCxn id="70" idx="2"/>
            </p:cNvCxnSpPr>
            <p:nvPr/>
          </p:nvCxnSpPr>
          <p:spPr>
            <a:xfrm flipV="1">
              <a:off x="3639127" y="5281179"/>
              <a:ext cx="217054" cy="331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CB83277-585F-1146-9C9D-4660B651DB73}"/>
              </a:ext>
            </a:extLst>
          </p:cNvPr>
          <p:cNvSpPr txBox="1"/>
          <p:nvPr/>
        </p:nvSpPr>
        <p:spPr>
          <a:xfrm>
            <a:off x="4030692" y="3792795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b="1" dirty="0"/>
              <a:t>before pruning</a:t>
            </a:r>
            <a:endParaRPr kumimoji="1" lang="ko-Kore-KR" altLang="en-US" sz="16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87EE55D-7228-4043-A4ED-B028D5AB6AA8}"/>
              </a:ext>
            </a:extLst>
          </p:cNvPr>
          <p:cNvSpPr txBox="1"/>
          <p:nvPr/>
        </p:nvSpPr>
        <p:spPr>
          <a:xfrm>
            <a:off x="6903241" y="3790100"/>
            <a:ext cx="1451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b="1" dirty="0"/>
              <a:t>after pruning</a:t>
            </a:r>
            <a:endParaRPr kumimoji="1" lang="ko-Kore-KR" altLang="en-US" sz="1600" b="1" dirty="0"/>
          </a:p>
        </p:txBody>
      </p:sp>
      <p:sp>
        <p:nvSpPr>
          <p:cNvPr id="87" name="오른쪽 화살표[R] 86">
            <a:extLst>
              <a:ext uri="{FF2B5EF4-FFF2-40B4-BE49-F238E27FC236}">
                <a16:creationId xmlns:a16="http://schemas.microsoft.com/office/drawing/2014/main" id="{F459A772-389D-854E-AB00-13B04F2168DF}"/>
              </a:ext>
            </a:extLst>
          </p:cNvPr>
          <p:cNvSpPr/>
          <p:nvPr/>
        </p:nvSpPr>
        <p:spPr>
          <a:xfrm>
            <a:off x="6077796" y="4928062"/>
            <a:ext cx="283944" cy="24141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60753-875B-7F41-97A8-5E2A0036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Deep Compression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3BDC05-D10A-CD40-9302-D7B427B0D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/>
              <a:t>정확도 손실 없이 모델 크기 감소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kumimoji="1" lang="en-US" altLang="ko-KR" sz="1800" dirty="0"/>
              <a:t>pruning </a:t>
            </a:r>
            <a:r>
              <a:rPr kumimoji="1" lang="ko-KR" altLang="en-US" sz="1800" dirty="0"/>
              <a:t>외에도 </a:t>
            </a:r>
            <a:r>
              <a:rPr kumimoji="1" lang="en-US" altLang="ko-KR" sz="1800" dirty="0"/>
              <a:t>quantization, </a:t>
            </a:r>
            <a:r>
              <a:rPr kumimoji="1" lang="en-US" altLang="ko-KR" sz="1800" dirty="0" err="1"/>
              <a:t>huffman</a:t>
            </a:r>
            <a:r>
              <a:rPr kumimoji="1" lang="en-US" altLang="ko-KR" sz="1800" dirty="0"/>
              <a:t> coding </a:t>
            </a:r>
            <a:r>
              <a:rPr kumimoji="1" lang="ko-KR" altLang="en-US" sz="1800" dirty="0"/>
              <a:t>도 모델 축소에 사용</a:t>
            </a:r>
            <a:endParaRPr kumimoji="1" lang="en-US" altLang="ko-KR" sz="1800" dirty="0"/>
          </a:p>
          <a:p>
            <a:pPr lvl="1">
              <a:lnSpc>
                <a:spcPct val="150000"/>
              </a:lnSpc>
            </a:pPr>
            <a:r>
              <a:rPr kumimoji="1" lang="en-US" altLang="ko-KR" sz="1800" dirty="0"/>
              <a:t>fully connected layer</a:t>
            </a:r>
            <a:r>
              <a:rPr kumimoji="1" lang="ko-KR" altLang="en-US" sz="1800" dirty="0"/>
              <a:t>가 있는 모델의 경우 </a:t>
            </a:r>
            <a:r>
              <a:rPr kumimoji="1" lang="en-US" altLang="ko-KR" sz="1800" dirty="0"/>
              <a:t>35x ~ 49x </a:t>
            </a:r>
            <a:r>
              <a:rPr kumimoji="1" lang="ko-KR" altLang="en-US" sz="1800" dirty="0"/>
              <a:t>감소</a:t>
            </a:r>
            <a:endParaRPr kumimoji="1" lang="en-US" altLang="ko-KR" sz="1800" dirty="0"/>
          </a:p>
          <a:p>
            <a:pPr lvl="1">
              <a:lnSpc>
                <a:spcPct val="150000"/>
              </a:lnSpc>
            </a:pPr>
            <a:r>
              <a:rPr kumimoji="1" lang="en-US" altLang="ko-KR" sz="1800" dirty="0"/>
              <a:t>CNN</a:t>
            </a:r>
            <a:r>
              <a:rPr kumimoji="1" lang="ko-KR" altLang="en-US" sz="1800" dirty="0"/>
              <a:t>의 경우에도 </a:t>
            </a:r>
            <a:r>
              <a:rPr kumimoji="1" lang="en-US" altLang="ko-KR" sz="1800" dirty="0"/>
              <a:t>10</a:t>
            </a:r>
            <a:r>
              <a:rPr kumimoji="1" lang="ko-KR" altLang="en-US" sz="1800" dirty="0"/>
              <a:t>배까지 감소 가능하다고 함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pruning</a:t>
            </a:r>
            <a:r>
              <a:rPr kumimoji="1" lang="ko-KR" altLang="en-US" sz="2000" dirty="0"/>
              <a:t>만 적용할 경우에도 </a:t>
            </a:r>
            <a:r>
              <a:rPr kumimoji="1" lang="en-US" altLang="ko-KR" sz="2000" dirty="0"/>
              <a:t>9x ~ 11x</a:t>
            </a:r>
            <a:r>
              <a:rPr kumimoji="1" lang="ko-KR" altLang="en-US" sz="2000" dirty="0"/>
              <a:t> 감소</a:t>
            </a:r>
            <a:endParaRPr kumimoji="1"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479587-A0B9-6D41-9885-CE63AF5E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390" y="2196226"/>
            <a:ext cx="4670663" cy="44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9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Pruning </a:t>
            </a:r>
            <a:r>
              <a:rPr lang="ko-KR" altLang="en-US" dirty="0"/>
              <a:t>동향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7A891B-0E3A-A143-BE5F-00371DC79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0" y="1355791"/>
            <a:ext cx="5378762" cy="49650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89AB20-B5B2-3945-AE07-51804C334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627606"/>
            <a:ext cx="5363204" cy="4708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99EE54-B64A-B14E-9363-9A867EF62B2C}"/>
              </a:ext>
            </a:extLst>
          </p:cNvPr>
          <p:cNvSpPr txBox="1"/>
          <p:nvPr/>
        </p:nvSpPr>
        <p:spPr>
          <a:xfrm>
            <a:off x="3782363" y="1165849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convolution</a:t>
            </a:r>
            <a:r>
              <a:rPr kumimoji="1" lang="ko-Kore-KR" altLang="en-US" dirty="0"/>
              <a:t>에 사용되는 </a:t>
            </a:r>
            <a:r>
              <a:rPr kumimoji="1" lang="en-US" altLang="ko-Kore-KR" dirty="0"/>
              <a:t>filter pruning</a:t>
            </a:r>
            <a:r>
              <a:rPr kumimoji="1" lang="ko-Kore-KR" altLang="en-US" dirty="0"/>
              <a:t>이 다수</a:t>
            </a:r>
          </a:p>
        </p:txBody>
      </p:sp>
    </p:spTree>
    <p:extLst>
      <p:ext uri="{BB962C8B-B14F-4D97-AF65-F5344CB8AC3E}">
        <p14:creationId xmlns:p14="http://schemas.microsoft.com/office/powerpoint/2010/main" val="155928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BEA85-3DFC-7943-B648-ECB51E45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pruning </a:t>
            </a:r>
            <a:r>
              <a:rPr kumimoji="1" lang="ko-Kore-KR" altLang="en-US" dirty="0"/>
              <a:t>종류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5D183D-56F0-4A4F-8F8F-92E40B2EA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800" dirty="0"/>
              <a:t>weight pruning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600" dirty="0" err="1">
                <a:sym typeface="Wingdings" pitchFamily="2" charset="2"/>
              </a:rPr>
              <a:t>임계값</a:t>
            </a:r>
            <a:r>
              <a:rPr kumimoji="1" lang="ko-KR" altLang="en-US" sz="1600" dirty="0">
                <a:sym typeface="Wingdings" pitchFamily="2" charset="2"/>
              </a:rPr>
              <a:t> 미만의 </a:t>
            </a:r>
            <a:r>
              <a:rPr kumimoji="1" lang="en-US" altLang="ko-KR" sz="1600" dirty="0">
                <a:sym typeface="Wingdings" pitchFamily="2" charset="2"/>
              </a:rPr>
              <a:t>weight</a:t>
            </a:r>
            <a:r>
              <a:rPr kumimoji="1" lang="ko-KR" altLang="en-US" sz="1600" dirty="0" err="1">
                <a:sym typeface="Wingdings" pitchFamily="2" charset="2"/>
              </a:rPr>
              <a:t>를</a:t>
            </a:r>
            <a:r>
              <a:rPr kumimoji="1" lang="ko-KR" altLang="en-US" sz="1600" dirty="0">
                <a:sym typeface="Wingdings" pitchFamily="2" charset="2"/>
              </a:rPr>
              <a:t> 개별적으로 제거</a:t>
            </a:r>
            <a:endParaRPr kumimoji="1" lang="en-US" altLang="ko-Kore-KR" sz="16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structured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pruning </a:t>
            </a:r>
            <a:r>
              <a:rPr kumimoji="1" lang="en-US" altLang="ko-KR" sz="1800" dirty="0">
                <a:sym typeface="Wingdings" pitchFamily="2" charset="2"/>
              </a:rPr>
              <a:t>(</a:t>
            </a:r>
            <a:r>
              <a:rPr kumimoji="1" lang="en-US" altLang="ko-Kore-KR" sz="1800" dirty="0"/>
              <a:t>filter</a:t>
            </a:r>
            <a:r>
              <a:rPr kumimoji="1" lang="ko-Kore-KR" altLang="en-US" sz="1800" dirty="0"/>
              <a:t> </a:t>
            </a:r>
            <a:r>
              <a:rPr kumimoji="1" lang="en-US" altLang="ko-Kore-KR" sz="1800" dirty="0"/>
              <a:t>pruning</a:t>
            </a:r>
            <a:r>
              <a:rPr kumimoji="1" lang="en-US" altLang="ko-KR" sz="1800" dirty="0"/>
              <a:t>, channel pruning</a:t>
            </a:r>
            <a:r>
              <a:rPr kumimoji="1" lang="en-US" altLang="ko-KR" sz="1800" dirty="0">
                <a:sym typeface="Wingdings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filter, channel</a:t>
            </a:r>
            <a:r>
              <a:rPr kumimoji="1" lang="ko-KR" altLang="en-US" sz="1600" dirty="0">
                <a:sym typeface="Wingdings" pitchFamily="2" charset="2"/>
              </a:rPr>
              <a:t> 등과 같이 특정 구조를 가진 그룹 단위로 제거</a:t>
            </a:r>
            <a:endParaRPr kumimoji="1"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ore-KR" altLang="en-US" sz="1800" dirty="0">
                <a:sym typeface="Wingdings" pitchFamily="2" charset="2"/>
              </a:rPr>
              <a:t>일반적으로 </a:t>
            </a:r>
            <a:r>
              <a:rPr kumimoji="1" lang="en-US" altLang="ko-Kore-KR" sz="1800" dirty="0">
                <a:sym typeface="Wingdings" pitchFamily="2" charset="2"/>
              </a:rPr>
              <a:t>weight pruning</a:t>
            </a:r>
            <a:r>
              <a:rPr kumimoji="1" lang="ko-Kore-KR" altLang="en-US" sz="1800" dirty="0">
                <a:sym typeface="Wingdings" pitchFamily="2" charset="2"/>
              </a:rPr>
              <a:t>의 경우 더 많은 가중치가 제거될 수 있다고 함</a:t>
            </a:r>
            <a:endParaRPr kumimoji="1" lang="en-US" altLang="ko-Kore-KR" sz="18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600" dirty="0">
                <a:sym typeface="Wingdings" pitchFamily="2" charset="2"/>
              </a:rPr>
              <a:t>용량 대비 정확도가 높을 수 있음</a:t>
            </a:r>
            <a:endParaRPr kumimoji="1" lang="en-US" altLang="ko-KR" sz="16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pruning </a:t>
            </a:r>
            <a:r>
              <a:rPr kumimoji="1" lang="ko-KR" altLang="en-US" sz="1600" dirty="0">
                <a:sym typeface="Wingdings" pitchFamily="2" charset="2"/>
              </a:rPr>
              <a:t>후 </a:t>
            </a:r>
            <a:r>
              <a:rPr kumimoji="1" lang="en-US" altLang="ko-KR" sz="1600" dirty="0">
                <a:sym typeface="Wingdings" pitchFamily="2" charset="2"/>
              </a:rPr>
              <a:t>sparse matrix</a:t>
            </a:r>
            <a:r>
              <a:rPr kumimoji="1" lang="ko-KR" altLang="en-US" sz="1600" dirty="0">
                <a:sym typeface="Wingdings" pitchFamily="2" charset="2"/>
              </a:rPr>
              <a:t>가 됨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 </a:t>
            </a:r>
            <a:r>
              <a:rPr kumimoji="1" lang="ko-KR" altLang="en-US" sz="1600" dirty="0">
                <a:sym typeface="Wingdings" pitchFamily="2" charset="2"/>
              </a:rPr>
              <a:t>그러나 </a:t>
            </a:r>
            <a:r>
              <a:rPr kumimoji="1" lang="en-US" altLang="ko-KR" sz="1600" dirty="0">
                <a:sym typeface="Wingdings" pitchFamily="2" charset="2"/>
              </a:rPr>
              <a:t>sparse matrix</a:t>
            </a:r>
            <a:r>
              <a:rPr kumimoji="1" lang="ko-KR" altLang="en-US" sz="1600" dirty="0" err="1">
                <a:sym typeface="Wingdings" pitchFamily="2" charset="2"/>
              </a:rPr>
              <a:t>라고</a:t>
            </a:r>
            <a:r>
              <a:rPr kumimoji="1" lang="ko-KR" altLang="en-US" sz="1600" dirty="0">
                <a:sym typeface="Wingdings" pitchFamily="2" charset="2"/>
              </a:rPr>
              <a:t> 해도 </a:t>
            </a:r>
            <a:r>
              <a:rPr kumimoji="1" lang="en-US" altLang="ko-KR" sz="1600" dirty="0" err="1">
                <a:sym typeface="Wingdings" pitchFamily="2" charset="2"/>
              </a:rPr>
              <a:t>tensorflow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en-US" altLang="ko-KR" sz="1600" dirty="0" err="1">
                <a:sym typeface="Wingdings" pitchFamily="2" charset="2"/>
              </a:rPr>
              <a:t>pytorch</a:t>
            </a:r>
            <a:r>
              <a:rPr kumimoji="1" lang="en-US" altLang="ko-KR" sz="1600" dirty="0">
                <a:sym typeface="Wingdings" pitchFamily="2" charset="2"/>
              </a:rPr>
              <a:t> </a:t>
            </a:r>
            <a:r>
              <a:rPr kumimoji="1" lang="ko-KR" altLang="en-US" sz="1600" dirty="0">
                <a:sym typeface="Wingdings" pitchFamily="2" charset="2"/>
              </a:rPr>
              <a:t>등의 라이브러리 사용 시 무조건 이득은 아님</a:t>
            </a:r>
            <a:endParaRPr kumimoji="1"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>
                <a:sym typeface="Wingdings" pitchFamily="2" charset="2"/>
              </a:rPr>
              <a:t>즉</a:t>
            </a:r>
            <a:r>
              <a:rPr kumimoji="1" lang="en-US" altLang="ko-KR" sz="1800" dirty="0">
                <a:sym typeface="Wingdings" pitchFamily="2" charset="2"/>
              </a:rPr>
              <a:t>, structured pruning</a:t>
            </a:r>
            <a:r>
              <a:rPr kumimoji="1" lang="ko-KR" altLang="en-US" sz="1800" dirty="0">
                <a:sym typeface="Wingdings" pitchFamily="2" charset="2"/>
              </a:rPr>
              <a:t>이 비교적 압축 비율이 낮지만 실제 사용 시 </a:t>
            </a:r>
            <a:r>
              <a:rPr kumimoji="1" lang="en-US" altLang="ko-KR" sz="1800" dirty="0">
                <a:sym typeface="Wingdings" pitchFamily="2" charset="2"/>
              </a:rPr>
              <a:t>weight pruning</a:t>
            </a:r>
            <a:r>
              <a:rPr kumimoji="1" lang="ko-KR" altLang="en-US" sz="1800" dirty="0">
                <a:sym typeface="Wingdings" pitchFamily="2" charset="2"/>
              </a:rPr>
              <a:t>에 비해 더 효과적</a:t>
            </a: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9790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12B5A-8877-7F4B-81F7-32DC2F61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weight pruning</a:t>
            </a:r>
            <a:endParaRPr kumimoji="1" lang="ko-Kore-KR" altLang="en-US" dirty="0"/>
          </a:p>
        </p:txBody>
      </p:sp>
      <p:graphicFrame>
        <p:nvGraphicFramePr>
          <p:cNvPr id="4" name="표 60">
            <a:extLst>
              <a:ext uri="{FF2B5EF4-FFF2-40B4-BE49-F238E27FC236}">
                <a16:creationId xmlns:a16="http://schemas.microsoft.com/office/drawing/2014/main" id="{392EE7A2-660F-9640-A465-FBFEC098B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85957"/>
              </p:ext>
            </p:extLst>
          </p:nvPr>
        </p:nvGraphicFramePr>
        <p:xfrm>
          <a:off x="4817577" y="2729774"/>
          <a:ext cx="1531362" cy="1404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454">
                  <a:extLst>
                    <a:ext uri="{9D8B030D-6E8A-4147-A177-3AD203B41FA5}">
                      <a16:colId xmlns:a16="http://schemas.microsoft.com/office/drawing/2014/main" val="2165196648"/>
                    </a:ext>
                  </a:extLst>
                </a:gridCol>
                <a:gridCol w="510454">
                  <a:extLst>
                    <a:ext uri="{9D8B030D-6E8A-4147-A177-3AD203B41FA5}">
                      <a16:colId xmlns:a16="http://schemas.microsoft.com/office/drawing/2014/main" val="1462797434"/>
                    </a:ext>
                  </a:extLst>
                </a:gridCol>
                <a:gridCol w="510454">
                  <a:extLst>
                    <a:ext uri="{9D8B030D-6E8A-4147-A177-3AD203B41FA5}">
                      <a16:colId xmlns:a16="http://schemas.microsoft.com/office/drawing/2014/main" val="2629548932"/>
                    </a:ext>
                  </a:extLst>
                </a:gridCol>
              </a:tblGrid>
              <a:tr h="42831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0.7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0.3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0.98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383509"/>
                  </a:ext>
                </a:extLst>
              </a:tr>
              <a:tr h="52837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0.01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0.2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0.11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224886"/>
                  </a:ext>
                </a:extLst>
              </a:tr>
              <a:tr h="447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0.77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0.05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0.9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0096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B46FDDE-1465-134B-BA47-8F59624EE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82915"/>
              </p:ext>
            </p:extLst>
          </p:nvPr>
        </p:nvGraphicFramePr>
        <p:xfrm>
          <a:off x="2680524" y="2723646"/>
          <a:ext cx="1549191" cy="1410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397">
                  <a:extLst>
                    <a:ext uri="{9D8B030D-6E8A-4147-A177-3AD203B41FA5}">
                      <a16:colId xmlns:a16="http://schemas.microsoft.com/office/drawing/2014/main" val="2165196648"/>
                    </a:ext>
                  </a:extLst>
                </a:gridCol>
                <a:gridCol w="516397">
                  <a:extLst>
                    <a:ext uri="{9D8B030D-6E8A-4147-A177-3AD203B41FA5}">
                      <a16:colId xmlns:a16="http://schemas.microsoft.com/office/drawing/2014/main" val="1462797434"/>
                    </a:ext>
                  </a:extLst>
                </a:gridCol>
                <a:gridCol w="516397">
                  <a:extLst>
                    <a:ext uri="{9D8B030D-6E8A-4147-A177-3AD203B41FA5}">
                      <a16:colId xmlns:a16="http://schemas.microsoft.com/office/drawing/2014/main" val="2629548932"/>
                    </a:ext>
                  </a:extLst>
                </a:gridCol>
              </a:tblGrid>
              <a:tr h="4702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…</a:t>
                      </a:r>
                      <a:endParaRPr lang="ko-Kore-KR" altLang="en-US" sz="11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383509"/>
                  </a:ext>
                </a:extLst>
              </a:tr>
              <a:tr h="470236">
                <a:tc>
                  <a:txBody>
                    <a:bodyPr/>
                    <a:lstStyle/>
                    <a:p>
                      <a:pPr algn="ctr"/>
                      <a:endParaRPr lang="ko-Kore-KR" altLang="en-US" sz="11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…</a:t>
                      </a:r>
                      <a:endParaRPr lang="ko-Kore-KR" altLang="en-US" sz="11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224886"/>
                  </a:ext>
                </a:extLst>
              </a:tr>
              <a:tr h="470236">
                <a:tc>
                  <a:txBody>
                    <a:bodyPr/>
                    <a:lstStyle/>
                    <a:p>
                      <a:pPr algn="ctr"/>
                      <a:endParaRPr lang="ko-Kore-KR" altLang="en-US" sz="11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/>
                        <a:t>…</a:t>
                      </a:r>
                      <a:endParaRPr lang="ko-Kore-KR" altLang="en-US" sz="11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0096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C972AE-8F0E-A24C-A009-28FE30D1672A}"/>
                  </a:ext>
                </a:extLst>
              </p:cNvPr>
              <p:cNvSpPr txBox="1"/>
              <p:nvPr/>
            </p:nvSpPr>
            <p:spPr>
              <a:xfrm>
                <a:off x="4469229" y="3243113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2000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kumimoji="1" lang="ko-Kore-KR" alt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C972AE-8F0E-A24C-A009-28FE30D16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229" y="3243113"/>
                <a:ext cx="142668" cy="307777"/>
              </a:xfrm>
              <a:prstGeom prst="rect">
                <a:avLst/>
              </a:prstGeom>
              <a:blipFill>
                <a:blip r:embed="rId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B8E91BF-BB24-2E4A-88D7-74A239C034F6}"/>
              </a:ext>
            </a:extLst>
          </p:cNvPr>
          <p:cNvSpPr txBox="1"/>
          <p:nvPr/>
        </p:nvSpPr>
        <p:spPr>
          <a:xfrm>
            <a:off x="5390023" y="4155539"/>
            <a:ext cx="35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w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994D0-336D-4D42-838F-6D32D04ED85D}"/>
              </a:ext>
            </a:extLst>
          </p:cNvPr>
          <p:cNvSpPr txBox="1"/>
          <p:nvPr/>
        </p:nvSpPr>
        <p:spPr>
          <a:xfrm>
            <a:off x="3320124" y="4162434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19817-0F49-BF49-8941-79F547C47717}"/>
              </a:ext>
            </a:extLst>
          </p:cNvPr>
          <p:cNvSpPr txBox="1"/>
          <p:nvPr/>
        </p:nvSpPr>
        <p:spPr>
          <a:xfrm>
            <a:off x="2562181" y="4563674"/>
            <a:ext cx="2573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*</a:t>
            </a:r>
            <a:r>
              <a:rPr kumimoji="1" lang="en-US" altLang="ko-Kore-KR" sz="1100" dirty="0"/>
              <a:t>NN</a:t>
            </a:r>
            <a:r>
              <a:rPr kumimoji="1" lang="ko-Kore-KR" altLang="en-US" sz="1100" dirty="0"/>
              <a:t>은 학습과정에서 행렬곱 연산 수행</a:t>
            </a: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F28E34B9-5EC7-B044-8324-9063D17B6E25}"/>
              </a:ext>
            </a:extLst>
          </p:cNvPr>
          <p:cNvSpPr/>
          <p:nvPr/>
        </p:nvSpPr>
        <p:spPr>
          <a:xfrm>
            <a:off x="6964999" y="3308292"/>
            <a:ext cx="283944" cy="24141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0748E-4223-5D4C-A026-C76F144A3814}"/>
              </a:ext>
            </a:extLst>
          </p:cNvPr>
          <p:cNvSpPr txBox="1"/>
          <p:nvPr/>
        </p:nvSpPr>
        <p:spPr>
          <a:xfrm>
            <a:off x="4773581" y="2363448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b="1" dirty="0" err="1"/>
              <a:t>len</a:t>
            </a:r>
            <a:r>
              <a:rPr kumimoji="1" lang="en-US" altLang="ko-Kore-KR" sz="1600" b="1" dirty="0"/>
              <a:t>(weight) = 9</a:t>
            </a:r>
            <a:endParaRPr kumimoji="1" lang="ko-Kore-KR" altLang="en-US" sz="1600" b="1" dirty="0"/>
          </a:p>
        </p:txBody>
      </p:sp>
      <p:graphicFrame>
        <p:nvGraphicFramePr>
          <p:cNvPr id="12" name="표 60">
            <a:extLst>
              <a:ext uri="{FF2B5EF4-FFF2-40B4-BE49-F238E27FC236}">
                <a16:creationId xmlns:a16="http://schemas.microsoft.com/office/drawing/2014/main" id="{7B8BFD22-3B16-E545-902D-24245CFA8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265177"/>
              </p:ext>
            </p:extLst>
          </p:nvPr>
        </p:nvGraphicFramePr>
        <p:xfrm>
          <a:off x="7865003" y="2743942"/>
          <a:ext cx="1531362" cy="1404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454">
                  <a:extLst>
                    <a:ext uri="{9D8B030D-6E8A-4147-A177-3AD203B41FA5}">
                      <a16:colId xmlns:a16="http://schemas.microsoft.com/office/drawing/2014/main" val="2165196648"/>
                    </a:ext>
                  </a:extLst>
                </a:gridCol>
                <a:gridCol w="510454">
                  <a:extLst>
                    <a:ext uri="{9D8B030D-6E8A-4147-A177-3AD203B41FA5}">
                      <a16:colId xmlns:a16="http://schemas.microsoft.com/office/drawing/2014/main" val="1462797434"/>
                    </a:ext>
                  </a:extLst>
                </a:gridCol>
                <a:gridCol w="510454">
                  <a:extLst>
                    <a:ext uri="{9D8B030D-6E8A-4147-A177-3AD203B41FA5}">
                      <a16:colId xmlns:a16="http://schemas.microsoft.com/office/drawing/2014/main" val="2629548932"/>
                    </a:ext>
                  </a:extLst>
                </a:gridCol>
              </a:tblGrid>
              <a:tr h="46185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0.7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0.3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0.98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383509"/>
                  </a:ext>
                </a:extLst>
              </a:tr>
              <a:tr h="480863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224886"/>
                  </a:ext>
                </a:extLst>
              </a:tr>
              <a:tr h="4618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0.77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0.9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00966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E09E3D9-DE01-B94F-A48F-96BF12A08EEB}"/>
              </a:ext>
            </a:extLst>
          </p:cNvPr>
          <p:cNvSpPr txBox="1"/>
          <p:nvPr/>
        </p:nvSpPr>
        <p:spPr>
          <a:xfrm>
            <a:off x="8443045" y="4169707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w’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B8FDE9-662A-094C-BA59-4CA99CAB3A9D}"/>
              </a:ext>
            </a:extLst>
          </p:cNvPr>
          <p:cNvSpPr txBox="1"/>
          <p:nvPr/>
        </p:nvSpPr>
        <p:spPr>
          <a:xfrm>
            <a:off x="7821007" y="2363448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b="1" dirty="0" err="1"/>
              <a:t>len</a:t>
            </a:r>
            <a:r>
              <a:rPr kumimoji="1" lang="en-US" altLang="ko-Kore-KR" sz="1600" b="1" dirty="0"/>
              <a:t>(weight) = 5</a:t>
            </a:r>
            <a:endParaRPr kumimoji="1" lang="ko-Kore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4DFAB4-CB33-1048-A985-3673F16B2C91}"/>
              </a:ext>
            </a:extLst>
          </p:cNvPr>
          <p:cNvSpPr txBox="1"/>
          <p:nvPr/>
        </p:nvSpPr>
        <p:spPr>
          <a:xfrm>
            <a:off x="6500875" y="3053263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*threshold = 0. 2</a:t>
            </a:r>
            <a:endParaRPr kumimoji="1" lang="ko-Kore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CEA214-7E45-3040-B368-359A47C429AC}"/>
              </a:ext>
            </a:extLst>
          </p:cNvPr>
          <p:cNvSpPr txBox="1"/>
          <p:nvPr/>
        </p:nvSpPr>
        <p:spPr>
          <a:xfrm>
            <a:off x="3084847" y="1617933"/>
            <a:ext cx="5559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600" dirty="0"/>
              <a:t>임계값보다 작은 </a:t>
            </a:r>
            <a:r>
              <a:rPr kumimoji="1" lang="en-US" altLang="ko-Kore-KR" sz="1600" dirty="0"/>
              <a:t>(</a:t>
            </a:r>
            <a:r>
              <a:rPr kumimoji="1" lang="ko-Kore-KR" altLang="en-US" sz="1600" dirty="0"/>
              <a:t>중요하지 않은</a:t>
            </a:r>
            <a:r>
              <a:rPr kumimoji="1" lang="en-US" altLang="ko-Kore-KR" sz="1600" dirty="0"/>
              <a:t>) </a:t>
            </a:r>
            <a:r>
              <a:rPr kumimoji="1" lang="ko-Kore-KR" altLang="en-US" sz="1600" dirty="0"/>
              <a:t>가중치를 모두 </a:t>
            </a:r>
            <a:r>
              <a:rPr kumimoji="1" lang="en-US" altLang="ko-Kore-KR" sz="1600" dirty="0"/>
              <a:t>0</a:t>
            </a:r>
            <a:r>
              <a:rPr kumimoji="1" lang="ko-Kore-KR" altLang="en-US" sz="1600" dirty="0"/>
              <a:t>으로 설정</a:t>
            </a:r>
          </a:p>
        </p:txBody>
      </p:sp>
    </p:spTree>
    <p:extLst>
      <p:ext uri="{BB962C8B-B14F-4D97-AF65-F5344CB8AC3E}">
        <p14:creationId xmlns:p14="http://schemas.microsoft.com/office/powerpoint/2010/main" val="86749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8A14C-1107-3B4E-9FE7-D6DF51D9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structured pruning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43C94-9BFF-5C45-B94A-11CB486E8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1800" dirty="0"/>
              <a:t>Predefined structured pruning</a:t>
            </a:r>
            <a:br>
              <a:rPr kumimoji="1" lang="en-US" altLang="ko-Kore-KR" sz="1800" dirty="0"/>
            </a:br>
            <a:endParaRPr kumimoji="1" lang="en-US" altLang="ko-Kore-KR" sz="1800" dirty="0"/>
          </a:p>
          <a:p>
            <a:r>
              <a:rPr kumimoji="1" lang="en-US" altLang="ko-Kore-KR" sz="1800" dirty="0"/>
              <a:t>Automatic structured pruning</a:t>
            </a:r>
          </a:p>
        </p:txBody>
      </p:sp>
    </p:spTree>
    <p:extLst>
      <p:ext uri="{BB962C8B-B14F-4D97-AF65-F5344CB8AC3E}">
        <p14:creationId xmlns:p14="http://schemas.microsoft.com/office/powerpoint/2010/main" val="213377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8A14C-1107-3B4E-9FE7-D6DF51D9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structured pruning - </a:t>
            </a:r>
            <a:r>
              <a:rPr kumimoji="1" lang="en-US" altLang="ko-Kore-KR" dirty="0"/>
              <a:t>Predefined structured pruning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43C94-9BFF-5C45-B94A-11CB486E85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ore-KR" sz="1800" dirty="0"/>
              <a:t>1</a:t>
            </a:r>
            <a:r>
              <a:rPr kumimoji="1" lang="en-US" altLang="ko-KR" sz="1800" dirty="0"/>
              <a:t>. </a:t>
            </a:r>
            <a:r>
              <a:rPr kumimoji="1" lang="ko-Kore-KR" altLang="en-US" sz="1800" dirty="0"/>
              <a:t>학습 후</a:t>
            </a:r>
            <a:r>
              <a:rPr kumimoji="1" lang="en-US" altLang="ko-Kore-KR" sz="1800" dirty="0"/>
              <a:t>, </a:t>
            </a:r>
            <a:r>
              <a:rPr kumimoji="1" lang="ko-Kore-KR" altLang="en-US" sz="1800" dirty="0"/>
              <a:t>각 </a:t>
            </a:r>
            <a:r>
              <a:rPr kumimoji="1" lang="en-US" altLang="ko-Kore-KR" sz="1800" dirty="0"/>
              <a:t>filter</a:t>
            </a:r>
            <a:r>
              <a:rPr kumimoji="1" lang="ko-Kore-KR" altLang="en-US" sz="1800" dirty="0"/>
              <a:t>마다 </a:t>
            </a:r>
            <a:r>
              <a:rPr kumimoji="1" lang="en-US" altLang="ko-Kore-KR" sz="1800" dirty="0"/>
              <a:t>L1 norm (l1 </a:t>
            </a:r>
            <a:r>
              <a:rPr kumimoji="1" lang="ko-Kore-KR" altLang="en-US" sz="1800" dirty="0"/>
              <a:t>정규화</a:t>
            </a:r>
            <a:r>
              <a:rPr kumimoji="1" lang="en-US" altLang="ko-Kore-KR" sz="1800" dirty="0"/>
              <a:t>)</a:t>
            </a:r>
            <a:r>
              <a:rPr kumimoji="1" lang="ko-Kore-KR" altLang="en-US" sz="1800" dirty="0"/>
              <a:t>를 구해 값이 작은 순서대로 제거</a:t>
            </a:r>
            <a:endParaRPr kumimoji="1" lang="en-US" altLang="ko-Kore-KR" sz="1800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ore-KR" sz="1800" dirty="0"/>
              <a:t>2</a:t>
            </a:r>
            <a:r>
              <a:rPr kumimoji="1" lang="en-US" altLang="ko-KR" sz="1800" dirty="0"/>
              <a:t>. </a:t>
            </a:r>
            <a:r>
              <a:rPr kumimoji="1" lang="ko-Kore-KR" altLang="en-US" sz="1800" dirty="0"/>
              <a:t>다음 </a:t>
            </a:r>
            <a:r>
              <a:rPr kumimoji="1" lang="en-US" altLang="ko-Kore-KR" sz="1800" dirty="0"/>
              <a:t>layer</a:t>
            </a:r>
            <a:r>
              <a:rPr kumimoji="1" lang="ko-Kore-KR" altLang="en-US" sz="1800" dirty="0"/>
              <a:t>에 가장 적은 영향을 주는 </a:t>
            </a:r>
            <a:r>
              <a:rPr kumimoji="1" lang="en-US" altLang="ko-Kore-KR" sz="1800" dirty="0"/>
              <a:t>channel</a:t>
            </a:r>
            <a:r>
              <a:rPr kumimoji="1" lang="ko-Kore-KR" altLang="en-US" sz="1800" dirty="0"/>
              <a:t>을 제거 </a:t>
            </a:r>
            <a:r>
              <a:rPr kumimoji="1" lang="en-US" altLang="ko-Kore-KR" sz="1800" dirty="0"/>
              <a:t>(weight </a:t>
            </a:r>
            <a:r>
              <a:rPr kumimoji="1" lang="ko-Kore-KR" altLang="en-US" sz="1800" dirty="0"/>
              <a:t>값 자체가 기준이 아님</a:t>
            </a:r>
            <a:r>
              <a:rPr kumimoji="1" lang="en-US" altLang="ko-KR" sz="1800" dirty="0"/>
              <a:t>)</a:t>
            </a:r>
            <a:br>
              <a:rPr kumimoji="1" lang="en-US" altLang="ko-Kore-KR" sz="1800" dirty="0"/>
            </a:br>
            <a:r>
              <a:rPr kumimoji="1" lang="en-US" altLang="ko-Kore-KR" sz="1800" dirty="0"/>
              <a:t>	</a:t>
            </a:r>
            <a:r>
              <a:rPr kumimoji="1" lang="en-US" altLang="ko-KR" sz="1800" dirty="0">
                <a:sym typeface="Wingdings" pitchFamily="2" charset="2"/>
              </a:rPr>
              <a:t> </a:t>
            </a:r>
            <a:r>
              <a:rPr kumimoji="1" lang="ko-Kore-KR" altLang="en-US" sz="1800" dirty="0"/>
              <a:t>제거되어도 별 차이가 없는 </a:t>
            </a:r>
            <a:r>
              <a:rPr kumimoji="1" lang="en-US" altLang="ko-Kore-KR" sz="1800" dirty="0"/>
              <a:t>channel</a:t>
            </a:r>
            <a:r>
              <a:rPr kumimoji="1" lang="ko-Kore-KR" altLang="en-US" sz="1800" dirty="0"/>
              <a:t>을 제거</a:t>
            </a:r>
            <a:br>
              <a:rPr kumimoji="1" lang="en-US" altLang="ko-Kore-KR" sz="1800" dirty="0"/>
            </a:br>
            <a:r>
              <a:rPr kumimoji="1" lang="en-US" altLang="ko-Kore-KR" sz="1800" dirty="0"/>
              <a:t>	</a:t>
            </a:r>
            <a:r>
              <a:rPr kumimoji="1" lang="en-US" altLang="ko-Kore-KR" sz="1800" dirty="0">
                <a:sym typeface="Wingdings" pitchFamily="2" charset="2"/>
              </a:rPr>
              <a:t> filter</a:t>
            </a:r>
            <a:r>
              <a:rPr kumimoji="1" lang="ko-Kore-KR" altLang="en-US" sz="1800" dirty="0">
                <a:sym typeface="Wingdings" pitchFamily="2" charset="2"/>
              </a:rPr>
              <a:t>를 제거하는 것과 동일 </a:t>
            </a:r>
            <a:endParaRPr kumimoji="1" lang="en-US" altLang="ko-Kore-KR" sz="1800" dirty="0"/>
          </a:p>
        </p:txBody>
      </p:sp>
    </p:spTree>
    <p:extLst>
      <p:ext uri="{BB962C8B-B14F-4D97-AF65-F5344CB8AC3E}">
        <p14:creationId xmlns:p14="http://schemas.microsoft.com/office/powerpoint/2010/main" val="70917340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6274</TotalTime>
  <Words>925</Words>
  <Application>Microsoft Macintosh PowerPoint</Application>
  <PresentationFormat>와이드스크린</PresentationFormat>
  <Paragraphs>175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Cambria Math</vt:lpstr>
      <vt:lpstr>Georgia</vt:lpstr>
      <vt:lpstr>CryptoCraft 테마</vt:lpstr>
      <vt:lpstr>제목 테마</vt:lpstr>
      <vt:lpstr>Pruning and Quantization for Lightweight Neural Network</vt:lpstr>
      <vt:lpstr>PowerPoint 프레젠테이션</vt:lpstr>
      <vt:lpstr>Pruning</vt:lpstr>
      <vt:lpstr>Deep Compression</vt:lpstr>
      <vt:lpstr>Pruning 동향</vt:lpstr>
      <vt:lpstr>pruning 종류</vt:lpstr>
      <vt:lpstr>weight pruning</vt:lpstr>
      <vt:lpstr>structured pruning</vt:lpstr>
      <vt:lpstr>structured pruning - Predefined structured pruning</vt:lpstr>
      <vt:lpstr>structured pruning - Automatic structured pruning</vt:lpstr>
      <vt:lpstr>weight pruning process</vt:lpstr>
      <vt:lpstr>weight pruning process - sort the original weight </vt:lpstr>
      <vt:lpstr>weight pruning process - copy the sorted weight to new weight</vt:lpstr>
      <vt:lpstr>weight pruning process - pruning</vt:lpstr>
      <vt:lpstr>neuron pruning</vt:lpstr>
      <vt:lpstr>result</vt:lpstr>
      <vt:lpstr>pruning and quantization for tflite</vt:lpstr>
      <vt:lpstr>pruning and quantization for tflite</vt:lpstr>
      <vt:lpstr>pruning and quantization for tflite</vt:lpstr>
      <vt:lpstr>pruning and quantization for tflite – result</vt:lpstr>
      <vt:lpstr>pruning and quantization for tflite – result</vt:lpstr>
      <vt:lpstr>향후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104</cp:revision>
  <dcterms:created xsi:type="dcterms:W3CDTF">2019-03-05T04:29:07Z</dcterms:created>
  <dcterms:modified xsi:type="dcterms:W3CDTF">2020-12-05T10:44:04Z</dcterms:modified>
</cp:coreProperties>
</file>