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4" r:id="rId6"/>
    <p:sldId id="283" r:id="rId7"/>
    <p:sldId id="287" r:id="rId8"/>
    <p:sldId id="282" r:id="rId9"/>
    <p:sldId id="285" r:id="rId10"/>
    <p:sldId id="288" r:id="rId11"/>
    <p:sldId id="289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0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MD5 </a:t>
            </a:r>
            <a:r>
              <a:rPr lang="ko-KR" altLang="en-US" dirty="0"/>
              <a:t>해시 알고리즘</a:t>
            </a:r>
            <a:br>
              <a:rPr lang="en-US" altLang="ko-KR" dirty="0"/>
            </a:br>
            <a:r>
              <a:rPr lang="en-US" altLang="ko-KR" sz="3000" dirty="0"/>
              <a:t>https://</a:t>
            </a:r>
            <a:r>
              <a:rPr lang="en-US" altLang="ko-KR" sz="3000" dirty="0" err="1"/>
              <a:t>youtu.be</a:t>
            </a:r>
            <a:r>
              <a:rPr lang="en-US" altLang="ko-KR" sz="3000" dirty="0"/>
              <a:t>/</a:t>
            </a:r>
            <a:r>
              <a:rPr lang="en-US" altLang="ko-KR" sz="3000" dirty="0" err="1"/>
              <a:t>fzYgD-ypCOI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 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A45E1-37FA-0DE5-5329-C3D12800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5AB43-690E-A236-EEE4-B894F418D7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456290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b="1" dirty="0"/>
              <a:t>&lt;</a:t>
            </a:r>
            <a:r>
              <a:rPr kumimoji="1" lang="ko-KR" altLang="en-US" b="1" dirty="0"/>
              <a:t>해시 출력</a:t>
            </a:r>
            <a:r>
              <a:rPr kumimoji="1" lang="en-US" altLang="ko-KR" b="1" dirty="0"/>
              <a:t>&gt;</a:t>
            </a:r>
          </a:p>
          <a:p>
            <a:r>
              <a:rPr kumimoji="1" lang="ko-Kore-KR" altLang="en-US" sz="2200" dirty="0"/>
              <a:t>초기</a:t>
            </a:r>
            <a:r>
              <a:rPr kumimoji="1" lang="ko-KR" altLang="en-US" sz="2200" dirty="0"/>
              <a:t> 해시 </a:t>
            </a:r>
            <a:r>
              <a:rPr kumimoji="1" lang="en-US" altLang="ko-KR" sz="2200" dirty="0"/>
              <a:t>chunk</a:t>
            </a:r>
            <a:r>
              <a:rPr kumimoji="1" lang="ko-KR" altLang="en-US" sz="2200" dirty="0"/>
              <a:t>에 최종 라운드를 마친 </a:t>
            </a:r>
            <a:r>
              <a:rPr kumimoji="1" lang="en-US" altLang="ko-KR" sz="2200" dirty="0"/>
              <a:t>A, B, C, D</a:t>
            </a:r>
            <a:r>
              <a:rPr kumimoji="1" lang="ko-KR" altLang="en-US" sz="2200" dirty="0"/>
              <a:t> 레지스터 값을 더해 줌</a:t>
            </a:r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ko-KR" altLang="en-US" sz="2200" dirty="0"/>
              <a:t>덧셈을 마친 </a:t>
            </a:r>
            <a:r>
              <a:rPr kumimoji="1" lang="en-US" altLang="ko-KR" sz="2200" dirty="0"/>
              <a:t>h0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| h1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|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h2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| h3</a:t>
            </a:r>
            <a:r>
              <a:rPr kumimoji="1" lang="ko-KR" altLang="en-US" sz="2200" dirty="0"/>
              <a:t> 가 최종 해시 값</a:t>
            </a:r>
            <a:endParaRPr kumimoji="1" lang="en-US" altLang="ko-KR" sz="22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793A04-A0A1-55E5-D4BD-E8ACDCF6921A}"/>
              </a:ext>
            </a:extLst>
          </p:cNvPr>
          <p:cNvGrpSpPr/>
          <p:nvPr/>
        </p:nvGrpSpPr>
        <p:grpSpPr>
          <a:xfrm>
            <a:off x="1393638" y="2511384"/>
            <a:ext cx="4491339" cy="2552598"/>
            <a:chOff x="1393638" y="2423702"/>
            <a:chExt cx="4491339" cy="25525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27B8E3-F83D-F4EC-B346-B3F7BB1CB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638" y="3714271"/>
              <a:ext cx="4491339" cy="126202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82ABB9-0717-A977-7E28-33522695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9737" y="2423702"/>
              <a:ext cx="2759143" cy="126202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70BFCF-B556-9422-1AD0-54CD49923E5B}"/>
              </a:ext>
            </a:extLst>
          </p:cNvPr>
          <p:cNvGrpSpPr/>
          <p:nvPr/>
        </p:nvGrpSpPr>
        <p:grpSpPr>
          <a:xfrm>
            <a:off x="7022593" y="1291753"/>
            <a:ext cx="4768638" cy="5248269"/>
            <a:chOff x="7022593" y="1291753"/>
            <a:chExt cx="4768638" cy="5248269"/>
          </a:xfrm>
        </p:grpSpPr>
        <p:pic>
          <p:nvPicPr>
            <p:cNvPr id="7" name="Picture 2" descr="undefined">
              <a:extLst>
                <a:ext uri="{FF2B5EF4-FFF2-40B4-BE49-F238E27FC236}">
                  <a16:creationId xmlns:a16="http://schemas.microsoft.com/office/drawing/2014/main" id="{21D7E55D-1129-CD38-7B3D-6FC425856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9320" y="1467352"/>
              <a:ext cx="4488669" cy="492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6BC86E-4007-56E2-C092-5DD5AEC65421}"/>
                </a:ext>
              </a:extLst>
            </p:cNvPr>
            <p:cNvSpPr/>
            <p:nvPr/>
          </p:nvSpPr>
          <p:spPr>
            <a:xfrm>
              <a:off x="7030695" y="6430092"/>
              <a:ext cx="4751881" cy="109930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E099D4-C7FE-48AA-68E0-6E36AAFD1313}"/>
                </a:ext>
              </a:extLst>
            </p:cNvPr>
            <p:cNvSpPr/>
            <p:nvPr/>
          </p:nvSpPr>
          <p:spPr>
            <a:xfrm>
              <a:off x="7028199" y="1291753"/>
              <a:ext cx="4751881" cy="4568615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B1332F-DBF2-44A6-9D94-47A8349652B9}"/>
                </a:ext>
              </a:extLst>
            </p:cNvPr>
            <p:cNvSpPr/>
            <p:nvPr/>
          </p:nvSpPr>
          <p:spPr>
            <a:xfrm>
              <a:off x="7022593" y="5867626"/>
              <a:ext cx="325501" cy="550271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BC9536-1F56-5F27-71F8-67A92C64FB40}"/>
                </a:ext>
              </a:extLst>
            </p:cNvPr>
            <p:cNvSpPr/>
            <p:nvPr/>
          </p:nvSpPr>
          <p:spPr>
            <a:xfrm>
              <a:off x="11675716" y="5860370"/>
              <a:ext cx="115515" cy="557527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82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>
                <a:latin typeface="+mn-ea"/>
              </a:rPr>
              <a:t>1991</a:t>
            </a:r>
            <a:r>
              <a:rPr lang="ko-KR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MD4</a:t>
            </a:r>
            <a:r>
              <a:rPr lang="ko-KR" altLang="en-US" sz="2400" dirty="0" err="1">
                <a:latin typeface="+mn-ea"/>
              </a:rPr>
              <a:t>를</a:t>
            </a:r>
            <a:r>
              <a:rPr lang="ko-KR" altLang="en-US" sz="2400" dirty="0">
                <a:latin typeface="+mn-ea"/>
              </a:rPr>
              <a:t> 대체하기 위해 </a:t>
            </a:r>
            <a:r>
              <a:rPr lang="en-US" altLang="ko-KR" sz="2400" dirty="0">
                <a:latin typeface="+mn-ea"/>
              </a:rPr>
              <a:t>Ronald Rivest </a:t>
            </a:r>
            <a:r>
              <a:rPr lang="ko-KR" altLang="en-US" sz="2400" dirty="0">
                <a:latin typeface="+mn-ea"/>
              </a:rPr>
              <a:t>가 제안한 해시 알고리즘</a:t>
            </a:r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MD4</a:t>
            </a:r>
            <a:r>
              <a:rPr lang="ko-KR" altLang="en-US" sz="2000" dirty="0">
                <a:latin typeface="+mn-ea"/>
              </a:rPr>
              <a:t> 안전성이 위협 받을 가능성이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알려짐</a:t>
            </a:r>
            <a:endParaRPr lang="en-US" altLang="ko-KR" sz="2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128</a:t>
            </a:r>
            <a:r>
              <a:rPr lang="ko-KR" altLang="en-US" sz="2400" dirty="0">
                <a:latin typeface="+mn-ea"/>
              </a:rPr>
              <a:t> 비트의 해시 값을 출력함</a:t>
            </a:r>
            <a:endParaRPr lang="en-US" altLang="ko-KR" sz="24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MD5</a:t>
            </a:r>
            <a:r>
              <a:rPr lang="ko-KR" altLang="en-US" sz="2400" dirty="0">
                <a:latin typeface="+mn-ea"/>
              </a:rPr>
              <a:t>는 기존 해시함수와 같이 데이터 무결성 확인을 위해 사용되었지만 취약점이 발견됨</a:t>
            </a:r>
            <a:endParaRPr lang="en-US" altLang="ko-KR" sz="2400" dirty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+mn-ea"/>
              </a:rPr>
              <a:t>1996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dirty="0">
                <a:latin typeface="+mn-ea"/>
              </a:rPr>
              <a:t> 설계 상 결함 발견</a:t>
            </a:r>
            <a:endParaRPr lang="en-US" altLang="ko-KR" sz="1800" dirty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+mn-ea"/>
              </a:rPr>
              <a:t>2004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dirty="0">
                <a:latin typeface="+mn-ea"/>
              </a:rPr>
              <a:t> 암호화 결함 발견</a:t>
            </a:r>
            <a:endParaRPr lang="en-US" altLang="ko-KR" sz="1800" dirty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+mn-ea"/>
              </a:rPr>
              <a:t>2006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dirty="0">
                <a:latin typeface="+mn-ea"/>
              </a:rPr>
              <a:t> 노트북 한대로 </a:t>
            </a:r>
            <a:r>
              <a:rPr lang="en-US" altLang="ko-KR" sz="1800" dirty="0">
                <a:latin typeface="+mn-ea"/>
              </a:rPr>
              <a:t>1</a:t>
            </a:r>
            <a:r>
              <a:rPr lang="ko-KR" altLang="en-US" sz="1800" dirty="0">
                <a:latin typeface="+mn-ea"/>
              </a:rPr>
              <a:t>분 내에 해시 충돌을 찾을 수 있는 알고리즘이 발표됨</a:t>
            </a:r>
            <a:endParaRPr lang="en-US" altLang="ko-KR" sz="1800" dirty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sz="1800" dirty="0">
                <a:latin typeface="+mn-ea"/>
              </a:rPr>
              <a:t>2008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MD5</a:t>
            </a:r>
            <a:r>
              <a:rPr lang="ko-KR" altLang="en-US" sz="1800" dirty="0">
                <a:latin typeface="+mn-ea"/>
              </a:rPr>
              <a:t> 결함으로 </a:t>
            </a:r>
            <a:r>
              <a:rPr lang="en-US" altLang="ko-KR" sz="1800" dirty="0">
                <a:latin typeface="+mn-ea"/>
              </a:rPr>
              <a:t>SSL</a:t>
            </a:r>
            <a:r>
              <a:rPr lang="ko-KR" altLang="en-US" sz="1800" dirty="0">
                <a:latin typeface="+mn-ea"/>
              </a:rPr>
              <a:t> 인증서 변조가 가능해짐</a:t>
            </a:r>
            <a:endParaRPr lang="en-US" altLang="ko-KR" sz="18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따라서 현재 사용을 권하지 않지만 아직 사용하는 </a:t>
            </a:r>
            <a:r>
              <a:rPr lang="ko-KR" altLang="en-US" sz="2400">
                <a:latin typeface="+mn-ea"/>
              </a:rPr>
              <a:t>곳이 존재함</a:t>
            </a:r>
            <a:endParaRPr lang="en-US" altLang="ko-KR" sz="2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B529-6081-B097-8CAD-316EF4C3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907E4-99E4-2668-66B2-8B4832682473}"/>
              </a:ext>
            </a:extLst>
          </p:cNvPr>
          <p:cNvSpPr txBox="1"/>
          <p:nvPr/>
        </p:nvSpPr>
        <p:spPr>
          <a:xfrm>
            <a:off x="411920" y="1199291"/>
            <a:ext cx="65406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+mn-ea"/>
              </a:rPr>
              <a:t>임의의 길이 메시지에 대해 모두 </a:t>
            </a:r>
            <a:r>
              <a:rPr kumimoji="1" lang="en-US" altLang="ko-KR" sz="2000" dirty="0">
                <a:latin typeface="+mn-ea"/>
              </a:rPr>
              <a:t>128</a:t>
            </a:r>
            <a:r>
              <a:rPr kumimoji="1" lang="ko-KR" altLang="en-US" sz="2000" dirty="0">
                <a:latin typeface="+mn-ea"/>
              </a:rPr>
              <a:t> 비트 고정 길이 해시를 출력함</a:t>
            </a:r>
            <a:endParaRPr kumimoji="1" lang="en-US" altLang="ko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+mn-ea"/>
              </a:rPr>
              <a:t>입력된 메시지는 </a:t>
            </a:r>
            <a:r>
              <a:rPr kumimoji="1" lang="en-US" altLang="ko-KR" sz="2000" dirty="0">
                <a:latin typeface="+mn-ea"/>
              </a:rPr>
              <a:t>512</a:t>
            </a:r>
            <a:r>
              <a:rPr kumimoji="1" lang="ko-KR" altLang="en-US" sz="2000" dirty="0">
                <a:latin typeface="+mn-ea"/>
              </a:rPr>
              <a:t>의 배수로 </a:t>
            </a:r>
            <a:r>
              <a:rPr kumimoji="1" lang="ko-KR" altLang="en-US" sz="2000" dirty="0" err="1">
                <a:latin typeface="+mn-ea"/>
              </a:rPr>
              <a:t>패딩되어</a:t>
            </a:r>
            <a:r>
              <a:rPr kumimoji="1" lang="ko-KR" altLang="en-US" sz="2000" dirty="0">
                <a:latin typeface="+mn-ea"/>
              </a:rPr>
              <a:t> </a:t>
            </a:r>
            <a:r>
              <a:rPr kumimoji="1" lang="en-US" altLang="ko-KR" sz="2000" dirty="0">
                <a:latin typeface="+mn-ea"/>
              </a:rPr>
              <a:t>512</a:t>
            </a:r>
            <a:r>
              <a:rPr kumimoji="1" lang="ko-KR" altLang="en-US" sz="2000" dirty="0">
                <a:latin typeface="+mn-ea"/>
              </a:rPr>
              <a:t>비트의 </a:t>
            </a:r>
            <a:r>
              <a:rPr kumimoji="1" lang="en-US" altLang="ko-KR" sz="2000" dirty="0">
                <a:latin typeface="+mn-ea"/>
              </a:rPr>
              <a:t>chunk</a:t>
            </a:r>
            <a:r>
              <a:rPr kumimoji="1" lang="ko-KR" altLang="en-US" sz="2000" dirty="0">
                <a:latin typeface="+mn-ea"/>
              </a:rPr>
              <a:t> 들로 나뉨 </a:t>
            </a:r>
            <a:r>
              <a:rPr kumimoji="1" lang="en-US" altLang="ko-KR" sz="2000" dirty="0">
                <a:latin typeface="+mn-ea"/>
              </a:rPr>
              <a:t>(16</a:t>
            </a:r>
            <a:r>
              <a:rPr kumimoji="1" lang="ko-KR" altLang="en-US" sz="2000" dirty="0">
                <a:latin typeface="+mn-ea"/>
              </a:rPr>
              <a:t>개의 </a:t>
            </a:r>
            <a:r>
              <a:rPr kumimoji="1" lang="en-US" altLang="ko-KR" sz="2000" dirty="0">
                <a:latin typeface="+mn-ea"/>
              </a:rPr>
              <a:t>32bit </a:t>
            </a:r>
            <a:r>
              <a:rPr kumimoji="1" lang="ko-KR" altLang="en-US" sz="2000" dirty="0">
                <a:latin typeface="+mn-ea"/>
              </a:rPr>
              <a:t>워드</a:t>
            </a:r>
            <a:r>
              <a:rPr kumimoji="1" lang="en-US" altLang="ko-KR" sz="2000" dirty="0">
                <a:latin typeface="+mn-ea"/>
              </a:rPr>
              <a:t>)</a:t>
            </a:r>
            <a:endParaRPr kumimoji="1" lang="en-US" altLang="ko-Kore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dirty="0">
                <a:latin typeface="+mn-ea"/>
              </a:rPr>
              <a:t>A, B, C, D : 32</a:t>
            </a:r>
            <a:r>
              <a:rPr kumimoji="1" lang="ko-KR" altLang="en-US" sz="2000" dirty="0">
                <a:latin typeface="+mn-ea"/>
              </a:rPr>
              <a:t>비트의 워드 </a:t>
            </a:r>
            <a:r>
              <a:rPr kumimoji="1" lang="en-US" altLang="ko-KR" sz="200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+mn-ea"/>
                <a:sym typeface="Wingdings" pitchFamily="2" charset="2"/>
              </a:rPr>
              <a:t> 총 </a:t>
            </a:r>
            <a:r>
              <a:rPr kumimoji="1" lang="en-US" altLang="ko-KR" sz="2000" dirty="0">
                <a:latin typeface="+mn-ea"/>
                <a:sym typeface="Wingdings" pitchFamily="2" charset="2"/>
              </a:rPr>
              <a:t>128</a:t>
            </a:r>
            <a:r>
              <a:rPr kumimoji="1" lang="ko-KR" altLang="en-US" sz="2000" dirty="0">
                <a:latin typeface="+mn-ea"/>
                <a:sym typeface="Wingdings" pitchFamily="2" charset="2"/>
              </a:rPr>
              <a:t> 비트 상태에서 동작</a:t>
            </a:r>
            <a:endParaRPr kumimoji="1" lang="en-US" altLang="ko-KR" sz="20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+mn-ea"/>
                <a:sym typeface="Wingdings" pitchFamily="2" charset="2"/>
              </a:rPr>
              <a:t>A, B, C,D </a:t>
            </a:r>
            <a:r>
              <a:rPr kumimoji="1" lang="ko-KR" altLang="en-US" sz="2000" dirty="0">
                <a:latin typeface="+mn-ea"/>
                <a:sym typeface="Wingdings" pitchFamily="2" charset="2"/>
              </a:rPr>
              <a:t>레지스터는 </a:t>
            </a:r>
            <a:r>
              <a:rPr kumimoji="1" lang="en-US" altLang="ko-KR" sz="2000" dirty="0">
                <a:latin typeface="+mn-ea"/>
                <a:sym typeface="Wingdings" pitchFamily="2" charset="2"/>
              </a:rPr>
              <a:t>Function, ADD, Shift</a:t>
            </a:r>
            <a:r>
              <a:rPr kumimoji="1" lang="ko-KR" altLang="en-US" sz="2000" dirty="0">
                <a:latin typeface="+mn-ea"/>
                <a:sym typeface="Wingdings" pitchFamily="2" charset="2"/>
              </a:rPr>
              <a:t> </a:t>
            </a:r>
            <a:r>
              <a:rPr kumimoji="1" lang="ko-KR" altLang="en-US" sz="200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2000" dirty="0">
                <a:latin typeface="+mn-ea"/>
                <a:sym typeface="Wingdings" pitchFamily="2" charset="2"/>
              </a:rPr>
              <a:t> 통해 연산이 진행됨</a:t>
            </a:r>
            <a:endParaRPr kumimoji="1" lang="en-US" altLang="ko-KR" sz="20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>
              <a:latin typeface="+mn-ea"/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460FC943-4DB8-F9D4-6E13-D8D94023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20" y="1467416"/>
            <a:ext cx="4488669" cy="493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62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E85C-732C-819F-5716-F8D8FCB7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B069CEE-30EF-AB71-F4A5-079719C28B7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1907"/>
                <a:ext cx="6576066" cy="5535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R" sz="2400" b="1" dirty="0">
                    <a:latin typeface="+mn-ea"/>
                  </a:rPr>
                  <a:t>&lt;</a:t>
                </a:r>
                <a:r>
                  <a:rPr kumimoji="1" lang="ko-KR" altLang="en-US" sz="2400" b="1" dirty="0">
                    <a:latin typeface="+mn-ea"/>
                  </a:rPr>
                  <a:t>메시지 패딩</a:t>
                </a:r>
                <a:r>
                  <a:rPr kumimoji="1" lang="en-US" altLang="ko-KR" sz="2400" b="1" dirty="0">
                    <a:latin typeface="+mn-ea"/>
                  </a:rPr>
                  <a:t>&gt;</a:t>
                </a:r>
              </a:p>
              <a:p>
                <a:r>
                  <a:rPr kumimoji="1" lang="ko-KR" altLang="en-US" sz="2000" dirty="0">
                    <a:latin typeface="+mn-ea"/>
                  </a:rPr>
                  <a:t>메시지를 </a:t>
                </a:r>
                <a:r>
                  <a:rPr kumimoji="1" lang="en-US" altLang="ko-KR" sz="2000" dirty="0">
                    <a:latin typeface="+mn-ea"/>
                  </a:rPr>
                  <a:t>512</a:t>
                </a:r>
                <a:r>
                  <a:rPr kumimoji="1" lang="ko-KR" altLang="en-US" sz="2000" dirty="0">
                    <a:latin typeface="+mn-ea"/>
                  </a:rPr>
                  <a:t>의 배수가 되도록 패딩 시킴</a:t>
                </a:r>
                <a:endParaRPr kumimoji="1" lang="en-US" altLang="ko-KR" sz="2000" dirty="0">
                  <a:latin typeface="+mn-ea"/>
                </a:endParaRPr>
              </a:p>
              <a:p>
                <a:r>
                  <a:rPr kumimoji="1" lang="ko-KR" altLang="en-US" sz="2000" dirty="0">
                    <a:latin typeface="+mn-ea"/>
                  </a:rPr>
                  <a:t>패딩 된 메시지는 </a:t>
                </a:r>
                <a:r>
                  <a:rPr kumimoji="1" lang="en-US" altLang="ko-KR" sz="2000" dirty="0">
                    <a:latin typeface="+mn-ea"/>
                  </a:rPr>
                  <a:t>512</a:t>
                </a:r>
                <a:r>
                  <a:rPr kumimoji="1" lang="ko-KR" altLang="en-US" sz="2000" dirty="0">
                    <a:latin typeface="+mn-ea"/>
                  </a:rPr>
                  <a:t>비트 단위로 나누어 입력됨</a:t>
                </a:r>
                <a:endParaRPr kumimoji="1" lang="en-US" altLang="ko-KR" sz="2000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:</a:t>
                </a:r>
                <a:r>
                  <a:rPr kumimoji="1" lang="ko-KR" altLang="en-US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ko-KR" altLang="en-US" sz="2000" dirty="0">
                    <a:latin typeface="+mn-ea"/>
                  </a:rPr>
                  <a:t> 번째 </a:t>
                </a:r>
                <a:r>
                  <a:rPr kumimoji="1" lang="en-US" altLang="ko-KR" sz="2000" dirty="0">
                    <a:latin typeface="+mn-ea"/>
                  </a:rPr>
                  <a:t>32</a:t>
                </a:r>
                <a:r>
                  <a:rPr kumimoji="1" lang="ko-KR" altLang="en-US" sz="2000" dirty="0">
                    <a:latin typeface="+mn-ea"/>
                  </a:rPr>
                  <a:t> 비트 블록</a:t>
                </a:r>
                <a:endParaRPr kumimoji="1" lang="ko-Kore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B069CEE-30EF-AB71-F4A5-079719C28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1907"/>
                <a:ext cx="6576066" cy="5535773"/>
              </a:xfrm>
              <a:blipFill>
                <a:blip r:embed="rId2"/>
                <a:stretch>
                  <a:fillRect l="-1541" t="-13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75B98F-7183-6D53-53AF-B957C4D5FB79}"/>
              </a:ext>
            </a:extLst>
          </p:cNvPr>
          <p:cNvGrpSpPr/>
          <p:nvPr/>
        </p:nvGrpSpPr>
        <p:grpSpPr>
          <a:xfrm>
            <a:off x="7026683" y="1283577"/>
            <a:ext cx="4753397" cy="5251830"/>
            <a:chOff x="6998891" y="1260480"/>
            <a:chExt cx="4753397" cy="5251830"/>
          </a:xfrm>
        </p:grpSpPr>
        <p:pic>
          <p:nvPicPr>
            <p:cNvPr id="4" name="Picture 2" descr="undefined">
              <a:extLst>
                <a:ext uri="{FF2B5EF4-FFF2-40B4-BE49-F238E27FC236}">
                  <a16:creationId xmlns:a16="http://schemas.microsoft.com/office/drawing/2014/main" id="{F61D14CE-AD73-7805-1636-D3EFF4402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528" y="1444319"/>
              <a:ext cx="4488669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BD4845-2BB0-A1B6-B737-8998AF608347}"/>
                </a:ext>
              </a:extLst>
            </p:cNvPr>
            <p:cNvSpPr/>
            <p:nvPr/>
          </p:nvSpPr>
          <p:spPr>
            <a:xfrm>
              <a:off x="7000407" y="1260480"/>
              <a:ext cx="4751881" cy="1512699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26F417-C5FC-3CD3-65C3-3D4796BF6415}"/>
                </a:ext>
              </a:extLst>
            </p:cNvPr>
            <p:cNvSpPr/>
            <p:nvPr/>
          </p:nvSpPr>
          <p:spPr>
            <a:xfrm>
              <a:off x="7000407" y="3429000"/>
              <a:ext cx="4751881" cy="3083310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98BA4C-23F8-9271-F529-A5094E93A9D6}"/>
                </a:ext>
              </a:extLst>
            </p:cNvPr>
            <p:cNvSpPr/>
            <p:nvPr/>
          </p:nvSpPr>
          <p:spPr>
            <a:xfrm>
              <a:off x="8094688" y="2773179"/>
              <a:ext cx="3657600" cy="655821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1C06F-B0B1-CB75-BC1F-45F43E2371DC}"/>
                </a:ext>
              </a:extLst>
            </p:cNvPr>
            <p:cNvSpPr/>
            <p:nvPr/>
          </p:nvSpPr>
          <p:spPr>
            <a:xfrm>
              <a:off x="6998891" y="2773179"/>
              <a:ext cx="1094281" cy="65582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DCF0A-9B92-C061-0910-D5F6A0B3A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3410" r="4206" b="13462"/>
          <a:stretch/>
        </p:blipFill>
        <p:spPr bwMode="auto">
          <a:xfrm>
            <a:off x="1736227" y="2796276"/>
            <a:ext cx="3925937" cy="39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E8663F-A536-0E00-4C28-84490B17E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885" y="219952"/>
            <a:ext cx="7179196" cy="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B0FC-60A2-208C-E699-A535064B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5F486-8041-8C7B-7FF6-1651F0F21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>
                <a:latin typeface="+mn-ea"/>
              </a:rPr>
              <a:t>&lt;</a:t>
            </a:r>
            <a:r>
              <a:rPr kumimoji="1" lang="ko-KR" altLang="en-US" sz="2400" b="1" dirty="0">
                <a:latin typeface="+mn-ea"/>
              </a:rPr>
              <a:t>초기값 설정</a:t>
            </a:r>
            <a:r>
              <a:rPr kumimoji="1" lang="en-US" altLang="ko-KR" sz="2400" b="1" dirty="0">
                <a:latin typeface="+mn-ea"/>
              </a:rPr>
              <a:t>&gt;</a:t>
            </a:r>
            <a:endParaRPr kumimoji="1" lang="en-US" altLang="ko-Kore-KR" sz="2400" b="1" dirty="0"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FCCDC8-84F8-600E-2DA7-28A2CA82B985}"/>
              </a:ext>
            </a:extLst>
          </p:cNvPr>
          <p:cNvGrpSpPr/>
          <p:nvPr/>
        </p:nvGrpSpPr>
        <p:grpSpPr>
          <a:xfrm>
            <a:off x="7026683" y="1283578"/>
            <a:ext cx="4753397" cy="5251828"/>
            <a:chOff x="6998891" y="1260481"/>
            <a:chExt cx="4753397" cy="5251828"/>
          </a:xfrm>
        </p:grpSpPr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C44C9DF5-3790-177A-0EA2-2BD94E200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528" y="1444319"/>
              <a:ext cx="4488669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1587D8-0588-7231-DEDA-F736D339BAAE}"/>
                </a:ext>
              </a:extLst>
            </p:cNvPr>
            <p:cNvSpPr/>
            <p:nvPr/>
          </p:nvSpPr>
          <p:spPr>
            <a:xfrm>
              <a:off x="7000407" y="1260481"/>
              <a:ext cx="4751881" cy="2133548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53F393-EA0D-FEFB-575A-EB1500FDE2AC}"/>
                </a:ext>
              </a:extLst>
            </p:cNvPr>
            <p:cNvSpPr/>
            <p:nvPr/>
          </p:nvSpPr>
          <p:spPr>
            <a:xfrm>
              <a:off x="7000407" y="3987140"/>
              <a:ext cx="4751881" cy="2525169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BE20CE-3A5A-7389-9BAB-E259D56E4845}"/>
                </a:ext>
              </a:extLst>
            </p:cNvPr>
            <p:cNvSpPr/>
            <p:nvPr/>
          </p:nvSpPr>
          <p:spPr>
            <a:xfrm>
              <a:off x="8094688" y="3394028"/>
              <a:ext cx="3657600" cy="581237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7D1B03-B168-E882-4B69-CFAEE966C285}"/>
                </a:ext>
              </a:extLst>
            </p:cNvPr>
            <p:cNvSpPr/>
            <p:nvPr/>
          </p:nvSpPr>
          <p:spPr>
            <a:xfrm>
              <a:off x="6998891" y="3405903"/>
              <a:ext cx="1094281" cy="58123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4AA692B4-FC20-E3B9-541F-50F60FFE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80" y="2370500"/>
            <a:ext cx="4911556" cy="41649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8B037E-426C-D72F-1056-FCDB096E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6" y="1673414"/>
            <a:ext cx="6474571" cy="5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5B0FC-60A2-208C-E699-A535064B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5F486-8041-8C7B-7FF6-1651F0F21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464945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>
                <a:latin typeface="+mn-ea"/>
              </a:rPr>
              <a:t>&lt;</a:t>
            </a:r>
            <a:r>
              <a:rPr kumimoji="1" lang="ko-KR" altLang="en-US" sz="2400" b="1" dirty="0">
                <a:latin typeface="+mn-ea"/>
              </a:rPr>
              <a:t>초기값 설정</a:t>
            </a:r>
            <a:r>
              <a:rPr kumimoji="1" lang="en-US" altLang="ko-KR" sz="2400" b="1" dirty="0">
                <a:latin typeface="+mn-ea"/>
              </a:rPr>
              <a:t>&gt;</a:t>
            </a:r>
            <a:endParaRPr kumimoji="1" lang="en-US" altLang="ko-Kore-KR" sz="2400" b="1" dirty="0">
              <a:latin typeface="+mn-ea"/>
            </a:endParaRPr>
          </a:p>
          <a:p>
            <a:r>
              <a:rPr kumimoji="1" lang="en-US" altLang="ko-Kore-KR" sz="2200" dirty="0">
                <a:latin typeface="+mn-ea"/>
              </a:rPr>
              <a:t>A, B, C, D : </a:t>
            </a:r>
            <a:r>
              <a:rPr kumimoji="1" lang="ko-KR" altLang="en-US" sz="2200" dirty="0">
                <a:latin typeface="+mn-ea"/>
              </a:rPr>
              <a:t>각 </a:t>
            </a:r>
            <a:r>
              <a:rPr kumimoji="1" lang="en-US" altLang="ko-Kore-KR" sz="2200" dirty="0">
                <a:latin typeface="+mn-ea"/>
              </a:rPr>
              <a:t>32</a:t>
            </a:r>
            <a:r>
              <a:rPr kumimoji="1" lang="ko-KR" altLang="en-US" sz="2200" dirty="0">
                <a:latin typeface="+mn-ea"/>
              </a:rPr>
              <a:t>비트 워드 </a:t>
            </a:r>
            <a:r>
              <a:rPr kumimoji="1" lang="en-US" altLang="ko-KR" sz="220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220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2200" dirty="0">
                <a:latin typeface="+mn-ea"/>
                <a:sym typeface="Wingdings" pitchFamily="2" charset="2"/>
              </a:rPr>
              <a:t>1</a:t>
            </a:r>
            <a:r>
              <a:rPr kumimoji="1" lang="ko-KR" altLang="en-US" sz="2200" dirty="0">
                <a:latin typeface="+mn-ea"/>
                <a:sym typeface="Wingdings" pitchFamily="2" charset="2"/>
              </a:rPr>
              <a:t>개의 </a:t>
            </a:r>
            <a:r>
              <a:rPr kumimoji="1" lang="en-US" altLang="ko-KR" sz="2200" dirty="0">
                <a:latin typeface="+mn-ea"/>
                <a:sym typeface="Wingdings" pitchFamily="2" charset="2"/>
              </a:rPr>
              <a:t>State</a:t>
            </a:r>
          </a:p>
          <a:p>
            <a:r>
              <a:rPr kumimoji="1" lang="ko-KR" altLang="en-US" sz="2200" dirty="0">
                <a:latin typeface="+mn-ea"/>
                <a:sym typeface="Wingdings" pitchFamily="2" charset="2"/>
              </a:rPr>
              <a:t>정해진 값으로 초기화 한 후 라운드 함수를 통해 업데이트를 진행함</a:t>
            </a:r>
            <a:endParaRPr kumimoji="1" lang="ko-Kore-KR" altLang="en-US" sz="2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6415DC-CE15-6F1B-41F0-D209AAAE1D94}"/>
              </a:ext>
            </a:extLst>
          </p:cNvPr>
          <p:cNvGrpSpPr/>
          <p:nvPr/>
        </p:nvGrpSpPr>
        <p:grpSpPr>
          <a:xfrm>
            <a:off x="7028199" y="1295452"/>
            <a:ext cx="4751881" cy="5239955"/>
            <a:chOff x="7028199" y="1295452"/>
            <a:chExt cx="4751881" cy="5239955"/>
          </a:xfrm>
        </p:grpSpPr>
        <p:pic>
          <p:nvPicPr>
            <p:cNvPr id="6" name="Picture 2" descr="undefined">
              <a:extLst>
                <a:ext uri="{FF2B5EF4-FFF2-40B4-BE49-F238E27FC236}">
                  <a16:creationId xmlns:a16="http://schemas.microsoft.com/office/drawing/2014/main" id="{2B5AAFDC-EA61-5038-5AE5-89684F587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9320" y="1467416"/>
              <a:ext cx="4488669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D95D64-235E-F43D-9B8F-7AF6D9AF686F}"/>
                </a:ext>
              </a:extLst>
            </p:cNvPr>
            <p:cNvSpPr/>
            <p:nvPr/>
          </p:nvSpPr>
          <p:spPr>
            <a:xfrm>
              <a:off x="7028199" y="1295452"/>
              <a:ext cx="4751881" cy="123961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CCB16B-5E64-21BD-B5A5-5B73B5AD621B}"/>
                </a:ext>
              </a:extLst>
            </p:cNvPr>
            <p:cNvSpPr/>
            <p:nvPr/>
          </p:nvSpPr>
          <p:spPr>
            <a:xfrm>
              <a:off x="7028199" y="2002055"/>
              <a:ext cx="4751881" cy="4533352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00C078-4799-0B7A-23B0-52B0F148D9B1}"/>
                </a:ext>
              </a:extLst>
            </p:cNvPr>
            <p:cNvSpPr/>
            <p:nvPr/>
          </p:nvSpPr>
          <p:spPr>
            <a:xfrm>
              <a:off x="7028200" y="1419414"/>
              <a:ext cx="325501" cy="570766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EE28EAC-1D39-B33E-142B-21DD4BCBE95E}"/>
                </a:ext>
              </a:extLst>
            </p:cNvPr>
            <p:cNvSpPr/>
            <p:nvPr/>
          </p:nvSpPr>
          <p:spPr>
            <a:xfrm>
              <a:off x="11656865" y="1407538"/>
              <a:ext cx="123215" cy="582642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DB394DD-0B92-7FDF-B9CB-8C9D5848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82" y="3057262"/>
            <a:ext cx="3028207" cy="1385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B024D2-021A-1F90-673F-E3B5C59D0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19" y="4748256"/>
            <a:ext cx="4657735" cy="13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364E9E9-B43A-4421-2139-F420004C51BD}"/>
              </a:ext>
            </a:extLst>
          </p:cNvPr>
          <p:cNvSpPr txBox="1"/>
          <p:nvPr/>
        </p:nvSpPr>
        <p:spPr>
          <a:xfrm>
            <a:off x="411920" y="1056492"/>
            <a:ext cx="643222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sz="2600" b="1" dirty="0">
                <a:latin typeface="+mn-ea"/>
              </a:rPr>
              <a:t>&lt;</a:t>
            </a:r>
            <a:r>
              <a:rPr kumimoji="1" lang="ko-KR" altLang="en-US" sz="2600" b="1" dirty="0">
                <a:latin typeface="+mn-ea"/>
              </a:rPr>
              <a:t>내부 </a:t>
            </a:r>
            <a:r>
              <a:rPr kumimoji="1" lang="en-US" altLang="ko-KR" sz="2600" b="1" dirty="0">
                <a:latin typeface="+mn-ea"/>
              </a:rPr>
              <a:t>Function&gt;</a:t>
            </a:r>
          </a:p>
          <a:p>
            <a:endParaRPr kumimoji="1"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라운드마다 다른 연산이 진행됨</a:t>
            </a:r>
            <a:endParaRPr kumimoji="1" lang="en-US" altLang="ko-Kore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0~15</a:t>
            </a:r>
            <a:r>
              <a:rPr kumimoji="1" lang="ko-KR" altLang="en-US" sz="2000" b="1" dirty="0"/>
              <a:t> 라운드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lvl="1"/>
            <a:endParaRPr kumimoji="1" lang="en-US" altLang="ko-Kore-KR" sz="2000" dirty="0"/>
          </a:p>
          <a:p>
            <a:pPr lvl="1"/>
            <a:endParaRPr kumimoji="1" lang="en-US" altLang="ko-Kore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16~31</a:t>
            </a:r>
            <a:r>
              <a:rPr kumimoji="1" lang="ko-KR" altLang="en-US" sz="2000" b="1" dirty="0"/>
              <a:t> 라운드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lvl="1"/>
            <a:endParaRPr kumimoji="1" lang="en-US" altLang="ko-Kore-KR" sz="2000" dirty="0"/>
          </a:p>
          <a:p>
            <a:pPr lvl="1"/>
            <a:endParaRPr kumimoji="1" lang="en-US" altLang="ko-Kore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32~47</a:t>
            </a:r>
            <a:r>
              <a:rPr kumimoji="1" lang="ko-KR" altLang="en-US" sz="2000" b="1" dirty="0"/>
              <a:t> 라운드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48~63</a:t>
            </a:r>
            <a:r>
              <a:rPr kumimoji="1" lang="ko-KR" altLang="en-US" sz="2000" b="1" dirty="0"/>
              <a:t> 라운드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ore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B27ACA-2DA3-B413-7500-39630583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A9CE1A-FA09-20DC-C593-2F85A2DDA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3" b="73523"/>
          <a:stretch/>
        </p:blipFill>
        <p:spPr>
          <a:xfrm>
            <a:off x="1303332" y="2713012"/>
            <a:ext cx="4596473" cy="366126"/>
          </a:xfrm>
          <a:prstGeom prst="rect">
            <a:avLst/>
          </a:prstGeom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FE888C0-72A0-5669-0345-750DB96F5544}"/>
              </a:ext>
            </a:extLst>
          </p:cNvPr>
          <p:cNvGrpSpPr/>
          <p:nvPr/>
        </p:nvGrpSpPr>
        <p:grpSpPr>
          <a:xfrm>
            <a:off x="7047607" y="1231277"/>
            <a:ext cx="4683713" cy="5349795"/>
            <a:chOff x="7047607" y="1231277"/>
            <a:chExt cx="4683713" cy="5349795"/>
          </a:xfrm>
        </p:grpSpPr>
        <p:pic>
          <p:nvPicPr>
            <p:cNvPr id="7" name="Picture 2" descr="undefined">
              <a:extLst>
                <a:ext uri="{FF2B5EF4-FFF2-40B4-BE49-F238E27FC236}">
                  <a16:creationId xmlns:a16="http://schemas.microsoft.com/office/drawing/2014/main" id="{FA992294-81C9-1A6D-CBED-85BCA9B4F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129" y="1438252"/>
              <a:ext cx="4488669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C06CFB-6C8D-9E52-BD9D-A081C1B12F36}"/>
                </a:ext>
              </a:extLst>
            </p:cNvPr>
            <p:cNvSpPr/>
            <p:nvPr/>
          </p:nvSpPr>
          <p:spPr>
            <a:xfrm>
              <a:off x="7047608" y="1231277"/>
              <a:ext cx="4683712" cy="851859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9C9709-2E00-BF96-86E6-842425D22A79}"/>
                </a:ext>
              </a:extLst>
            </p:cNvPr>
            <p:cNvSpPr/>
            <p:nvPr/>
          </p:nvSpPr>
          <p:spPr>
            <a:xfrm>
              <a:off x="9106391" y="2088634"/>
              <a:ext cx="2624928" cy="4486939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290E46-F113-8D07-65C1-BFEFDF82E3B4}"/>
                </a:ext>
              </a:extLst>
            </p:cNvPr>
            <p:cNvSpPr/>
            <p:nvPr/>
          </p:nvSpPr>
          <p:spPr>
            <a:xfrm>
              <a:off x="7047607" y="2083136"/>
              <a:ext cx="1223115" cy="4486939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A04835C-3A6A-393B-31FF-66E56DF76CDE}"/>
                </a:ext>
              </a:extLst>
            </p:cNvPr>
            <p:cNvSpPr/>
            <p:nvPr/>
          </p:nvSpPr>
          <p:spPr>
            <a:xfrm>
              <a:off x="8270722" y="2934996"/>
              <a:ext cx="835669" cy="3646076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51152A-A7D5-1BA8-AF6B-424E7B80FA18}"/>
                </a:ext>
              </a:extLst>
            </p:cNvPr>
            <p:cNvSpPr/>
            <p:nvPr/>
          </p:nvSpPr>
          <p:spPr>
            <a:xfrm>
              <a:off x="8270386" y="2083135"/>
              <a:ext cx="835669" cy="8518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08D94F9-11FA-C998-99FF-2FEF5F25F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90" b="49051"/>
          <a:stretch/>
        </p:blipFill>
        <p:spPr>
          <a:xfrm>
            <a:off x="1303331" y="3636718"/>
            <a:ext cx="4596473" cy="400717"/>
          </a:xfrm>
          <a:prstGeom prst="rect">
            <a:avLst/>
          </a:prstGeom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311C97-EE6D-0396-CE04-28C463A4F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38" r="24641" b="26393"/>
          <a:stretch/>
        </p:blipFill>
        <p:spPr>
          <a:xfrm>
            <a:off x="1303331" y="4641922"/>
            <a:ext cx="3463882" cy="363909"/>
          </a:xfrm>
          <a:prstGeom prst="rect">
            <a:avLst/>
          </a:prstGeom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57D533-10E3-C3AC-0FAE-A3255684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" t="73174" r="15693" b="6158"/>
          <a:stretch/>
        </p:blipFill>
        <p:spPr>
          <a:xfrm>
            <a:off x="1234165" y="5610318"/>
            <a:ext cx="3833591" cy="363908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F9A3D2-2111-5D1D-BF3C-F37FFDFC41F7}"/>
                  </a:ext>
                </a:extLst>
              </p:cNvPr>
              <p:cNvSpPr txBox="1"/>
              <p:nvPr/>
            </p:nvSpPr>
            <p:spPr>
              <a:xfrm>
                <a:off x="3066346" y="2021790"/>
                <a:ext cx="3777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600" dirty="0"/>
                  <a:t>*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XOR,  </a:t>
                </a: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kumimoji="1" lang="en-US" altLang="ko-KR" sz="1600" dirty="0"/>
                  <a:t> : AND,  </a:t>
                </a: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r>
                  <a:rPr kumimoji="1" lang="en-US" altLang="ko-KR" sz="1600" dirty="0"/>
                  <a:t> : OR,  </a:t>
                </a: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ko-KR" sz="1600" dirty="0"/>
                  <a:t> : NOT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F9A3D2-2111-5D1D-BF3C-F37FFDFC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346" y="2021790"/>
                <a:ext cx="3777799" cy="338554"/>
              </a:xfrm>
              <a:prstGeom prst="rect">
                <a:avLst/>
              </a:prstGeom>
              <a:blipFill>
                <a:blip r:embed="rId4"/>
                <a:stretch>
                  <a:fillRect l="-669" t="-7407" b="-259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1791-3569-2BDD-B0B7-28D1A64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0D438A9-DA6F-A259-AB59-4668CC7800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R" b="1" dirty="0">
                    <a:latin typeface="+mn-ea"/>
                  </a:rPr>
                  <a:t>&lt;</a:t>
                </a:r>
                <a:r>
                  <a:rPr kumimoji="1" lang="ko-KR" altLang="en-US" b="1" dirty="0">
                    <a:latin typeface="+mn-ea"/>
                  </a:rPr>
                  <a:t>내부 연산</a:t>
                </a:r>
                <a:r>
                  <a:rPr kumimoji="1" lang="en-US" altLang="ko-KR" b="1" dirty="0">
                    <a:latin typeface="+mn-ea"/>
                  </a:rPr>
                  <a:t>&gt;</a:t>
                </a:r>
                <a:endParaRPr kumimoji="1" lang="en-US" altLang="ko-Kore-KR" sz="2200" dirty="0">
                  <a:latin typeface="+mn-ea"/>
                </a:endParaRPr>
              </a:p>
              <a:p>
                <a:r>
                  <a:rPr kumimoji="1" lang="ko-Kore-KR" altLang="en-US" sz="2400" dirty="0">
                    <a:latin typeface="+mn-ea"/>
                  </a:rPr>
                  <a:t>모듈로</a:t>
                </a:r>
                <a:r>
                  <a:rPr kumimoji="1" lang="ko-KR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kumimoji="1" lang="ko-KR" altLang="en-US" sz="2400" dirty="0">
                    <a:latin typeface="+mn-ea"/>
                  </a:rPr>
                  <a:t> 덧셈</a:t>
                </a:r>
                <a:endParaRPr kumimoji="1" lang="ko-Kore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0D438A9-DA6F-A259-AB59-4668CC7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116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3A63E88D-7481-7FA6-9C6F-C7453AF2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20" y="1467416"/>
            <a:ext cx="4488669" cy="493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31811E-01FD-2120-7798-3A3EF1AC8DA3}"/>
              </a:ext>
            </a:extLst>
          </p:cNvPr>
          <p:cNvSpPr/>
          <p:nvPr/>
        </p:nvSpPr>
        <p:spPr>
          <a:xfrm>
            <a:off x="7028199" y="1283577"/>
            <a:ext cx="4751881" cy="999947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C4A46A-A907-8042-BE96-34CF6008487B}"/>
              </a:ext>
            </a:extLst>
          </p:cNvPr>
          <p:cNvSpPr/>
          <p:nvPr/>
        </p:nvSpPr>
        <p:spPr>
          <a:xfrm>
            <a:off x="7028199" y="5097354"/>
            <a:ext cx="4751881" cy="1438052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C1435-76CB-0A49-1BF8-5C19E5372710}"/>
              </a:ext>
            </a:extLst>
          </p:cNvPr>
          <p:cNvSpPr/>
          <p:nvPr/>
        </p:nvSpPr>
        <p:spPr>
          <a:xfrm>
            <a:off x="8176547" y="2284247"/>
            <a:ext cx="3603533" cy="1647208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A4B571-5054-067C-1F28-D5A0D2635FAA}"/>
              </a:ext>
            </a:extLst>
          </p:cNvPr>
          <p:cNvSpPr/>
          <p:nvPr/>
        </p:nvSpPr>
        <p:spPr>
          <a:xfrm>
            <a:off x="7580703" y="2295399"/>
            <a:ext cx="588392" cy="16353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E0E05F-B6EE-203C-506B-1853DAD096A7}"/>
              </a:ext>
            </a:extLst>
          </p:cNvPr>
          <p:cNvSpPr/>
          <p:nvPr/>
        </p:nvSpPr>
        <p:spPr>
          <a:xfrm>
            <a:off x="7027442" y="2284247"/>
            <a:ext cx="545810" cy="1647208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D9EEB-17AA-73DF-C0C3-9CB1533C2991}"/>
              </a:ext>
            </a:extLst>
          </p:cNvPr>
          <p:cNvSpPr/>
          <p:nvPr/>
        </p:nvSpPr>
        <p:spPr>
          <a:xfrm>
            <a:off x="7027440" y="3942605"/>
            <a:ext cx="4752640" cy="681429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87F6E1-26D7-EEFD-5ECF-EF76FE05F3FA}"/>
              </a:ext>
            </a:extLst>
          </p:cNvPr>
          <p:cNvSpPr/>
          <p:nvPr/>
        </p:nvSpPr>
        <p:spPr>
          <a:xfrm>
            <a:off x="7580702" y="4624035"/>
            <a:ext cx="588393" cy="473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2D322-2453-C274-C91A-704C44410EBA}"/>
              </a:ext>
            </a:extLst>
          </p:cNvPr>
          <p:cNvSpPr/>
          <p:nvPr/>
        </p:nvSpPr>
        <p:spPr>
          <a:xfrm>
            <a:off x="8190695" y="4635907"/>
            <a:ext cx="3589386" cy="461446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3761D9-B525-28F8-1A99-F40AA1668455}"/>
              </a:ext>
            </a:extLst>
          </p:cNvPr>
          <p:cNvSpPr/>
          <p:nvPr/>
        </p:nvSpPr>
        <p:spPr>
          <a:xfrm>
            <a:off x="7027440" y="4635908"/>
            <a:ext cx="545811" cy="461446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67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1791-3569-2BDD-B0B7-28D1A64A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MD5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438A9-DA6F-A259-AB59-4668CC780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576065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b="1" dirty="0">
                <a:latin typeface="+mn-ea"/>
              </a:rPr>
              <a:t>&lt;</a:t>
            </a:r>
            <a:r>
              <a:rPr kumimoji="1" lang="ko-KR" altLang="en-US" b="1" dirty="0">
                <a:latin typeface="+mn-ea"/>
              </a:rPr>
              <a:t>내부 연산</a:t>
            </a:r>
            <a:r>
              <a:rPr kumimoji="1" lang="en-US" altLang="ko-KR" b="1" dirty="0">
                <a:latin typeface="+mn-ea"/>
              </a:rPr>
              <a:t>&gt;</a:t>
            </a:r>
            <a:endParaRPr kumimoji="1" lang="en-US" altLang="ko-Kore-KR" b="1" dirty="0">
              <a:latin typeface="+mn-ea"/>
            </a:endParaRPr>
          </a:p>
          <a:p>
            <a:r>
              <a:rPr kumimoji="1" lang="en-US" altLang="ko-Kore-KR" sz="2400" dirty="0">
                <a:latin typeface="+mn-ea"/>
              </a:rPr>
              <a:t>Left rotation : </a:t>
            </a:r>
            <a:r>
              <a:rPr kumimoji="1" lang="ko-KR" altLang="en-US" sz="2400" dirty="0">
                <a:latin typeface="+mn-ea"/>
              </a:rPr>
              <a:t>미리 주어진 </a:t>
            </a:r>
            <a:r>
              <a:rPr kumimoji="1" lang="en-US" altLang="ko-KR" sz="2400" dirty="0">
                <a:latin typeface="+mn-ea"/>
              </a:rPr>
              <a:t>Shift amounts</a:t>
            </a:r>
            <a:r>
              <a:rPr kumimoji="1" lang="ko-KR" altLang="en-US" sz="2400" dirty="0">
                <a:latin typeface="+mn-ea"/>
              </a:rPr>
              <a:t>에 따라 왼쪽으로 </a:t>
            </a:r>
            <a:r>
              <a:rPr kumimoji="1" lang="en-US" altLang="ko-KR" sz="2400" dirty="0">
                <a:latin typeface="+mn-ea"/>
              </a:rPr>
              <a:t>rotation </a:t>
            </a:r>
            <a:r>
              <a:rPr kumimoji="1" lang="ko-KR" altLang="en-US" sz="2400" dirty="0">
                <a:latin typeface="+mn-ea"/>
              </a:rPr>
              <a:t>진행</a:t>
            </a:r>
            <a:endParaRPr kumimoji="1" lang="ko-Kore-KR" altLang="en-US" sz="24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39F8A0-B864-79B2-C852-03E90017008C}"/>
              </a:ext>
            </a:extLst>
          </p:cNvPr>
          <p:cNvGrpSpPr/>
          <p:nvPr/>
        </p:nvGrpSpPr>
        <p:grpSpPr>
          <a:xfrm>
            <a:off x="7028199" y="1283577"/>
            <a:ext cx="4751881" cy="5251829"/>
            <a:chOff x="7000407" y="1260480"/>
            <a:chExt cx="4751881" cy="5251829"/>
          </a:xfrm>
        </p:grpSpPr>
        <p:pic>
          <p:nvPicPr>
            <p:cNvPr id="6" name="Picture 2" descr="undefined">
              <a:extLst>
                <a:ext uri="{FF2B5EF4-FFF2-40B4-BE49-F238E27FC236}">
                  <a16:creationId xmlns:a16="http://schemas.microsoft.com/office/drawing/2014/main" id="{3A63E88D-7481-7FA6-9C6F-C7453AF2C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528" y="1444319"/>
              <a:ext cx="4488669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1811E-01FD-2120-7798-3A3EF1AC8DA3}"/>
                </a:ext>
              </a:extLst>
            </p:cNvPr>
            <p:cNvSpPr/>
            <p:nvPr/>
          </p:nvSpPr>
          <p:spPr>
            <a:xfrm>
              <a:off x="7000407" y="1260480"/>
              <a:ext cx="4751881" cy="2718405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C4A46A-A907-8042-BE96-34CF6008487B}"/>
                </a:ext>
              </a:extLst>
            </p:cNvPr>
            <p:cNvSpPr/>
            <p:nvPr/>
          </p:nvSpPr>
          <p:spPr>
            <a:xfrm>
              <a:off x="7000407" y="4525152"/>
              <a:ext cx="4751881" cy="1987157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BC1435-76CB-0A49-1BF8-5C19E5372710}"/>
                </a:ext>
              </a:extLst>
            </p:cNvPr>
            <p:cNvSpPr/>
            <p:nvPr/>
          </p:nvSpPr>
          <p:spPr>
            <a:xfrm>
              <a:off x="8200678" y="3978887"/>
              <a:ext cx="3551610" cy="546264"/>
            </a:xfrm>
            <a:prstGeom prst="rect">
              <a:avLst/>
            </a:prstGeom>
            <a:solidFill>
              <a:schemeClr val="tx1">
                <a:alpha val="750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A4B571-5054-067C-1F28-D5A0D2635FAA}"/>
                </a:ext>
              </a:extLst>
            </p:cNvPr>
            <p:cNvSpPr/>
            <p:nvPr/>
          </p:nvSpPr>
          <p:spPr>
            <a:xfrm>
              <a:off x="7501164" y="3978889"/>
              <a:ext cx="687639" cy="5462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E0E05F-B6EE-203C-506B-1853DAD096A7}"/>
              </a:ext>
            </a:extLst>
          </p:cNvPr>
          <p:cNvSpPr/>
          <p:nvPr/>
        </p:nvSpPr>
        <p:spPr>
          <a:xfrm>
            <a:off x="7027442" y="4001984"/>
            <a:ext cx="489640" cy="546264"/>
          </a:xfrm>
          <a:prstGeom prst="rect">
            <a:avLst/>
          </a:prstGeom>
          <a:solidFill>
            <a:schemeClr val="tx1">
              <a:alpha val="75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1127B7-5283-DA91-F32E-0C87A9D2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7" y="3560547"/>
            <a:ext cx="6410374" cy="9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3359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320</Words>
  <Application>Microsoft Macintosh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MD5 해시 알고리즘 https://youtu.be/fzYgD-ypCOI</vt:lpstr>
      <vt:lpstr>MD5</vt:lpstr>
      <vt:lpstr>MD5</vt:lpstr>
      <vt:lpstr>MD5</vt:lpstr>
      <vt:lpstr>MD5</vt:lpstr>
      <vt:lpstr>MD5</vt:lpstr>
      <vt:lpstr>MD5</vt:lpstr>
      <vt:lpstr>MD5</vt:lpstr>
      <vt:lpstr>MD5</vt:lpstr>
      <vt:lpstr>MD5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98</cp:revision>
  <dcterms:created xsi:type="dcterms:W3CDTF">2019-03-05T04:29:07Z</dcterms:created>
  <dcterms:modified xsi:type="dcterms:W3CDTF">2023-02-26T07:59:54Z</dcterms:modified>
</cp:coreProperties>
</file>